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45"/>
  </p:notesMasterIdLst>
  <p:sldIdLst>
    <p:sldId id="834" r:id="rId2"/>
    <p:sldId id="490" r:id="rId3"/>
    <p:sldId id="779" r:id="rId4"/>
    <p:sldId id="659" r:id="rId5"/>
    <p:sldId id="757" r:id="rId6"/>
    <p:sldId id="758" r:id="rId7"/>
    <p:sldId id="759" r:id="rId8"/>
    <p:sldId id="780" r:id="rId9"/>
    <p:sldId id="760" r:id="rId10"/>
    <p:sldId id="761" r:id="rId11"/>
    <p:sldId id="671" r:id="rId12"/>
    <p:sldId id="762" r:id="rId13"/>
    <p:sldId id="709" r:id="rId14"/>
    <p:sldId id="763" r:id="rId15"/>
    <p:sldId id="764" r:id="rId16"/>
    <p:sldId id="765" r:id="rId17"/>
    <p:sldId id="767" r:id="rId18"/>
    <p:sldId id="768" r:id="rId19"/>
    <p:sldId id="769" r:id="rId20"/>
    <p:sldId id="770" r:id="rId21"/>
    <p:sldId id="771" r:id="rId22"/>
    <p:sldId id="772" r:id="rId23"/>
    <p:sldId id="773" r:id="rId24"/>
    <p:sldId id="774" r:id="rId25"/>
    <p:sldId id="775" r:id="rId26"/>
    <p:sldId id="776" r:id="rId27"/>
    <p:sldId id="777" r:id="rId28"/>
    <p:sldId id="778" r:id="rId29"/>
    <p:sldId id="755" r:id="rId30"/>
    <p:sldId id="790" r:id="rId31"/>
    <p:sldId id="791" r:id="rId32"/>
    <p:sldId id="782" r:id="rId33"/>
    <p:sldId id="781" r:id="rId34"/>
    <p:sldId id="783" r:id="rId35"/>
    <p:sldId id="784" r:id="rId36"/>
    <p:sldId id="792" r:id="rId37"/>
    <p:sldId id="786" r:id="rId38"/>
    <p:sldId id="793" r:id="rId39"/>
    <p:sldId id="788" r:id="rId40"/>
    <p:sldId id="794" r:id="rId41"/>
    <p:sldId id="795" r:id="rId42"/>
    <p:sldId id="829" r:id="rId43"/>
    <p:sldId id="796" r:id="rId44"/>
    <p:sldId id="951" r:id="rId45"/>
    <p:sldId id="845" r:id="rId46"/>
    <p:sldId id="846" r:id="rId47"/>
    <p:sldId id="847" r:id="rId48"/>
    <p:sldId id="848" r:id="rId49"/>
    <p:sldId id="849" r:id="rId50"/>
    <p:sldId id="850" r:id="rId51"/>
    <p:sldId id="851" r:id="rId52"/>
    <p:sldId id="852" r:id="rId53"/>
    <p:sldId id="853" r:id="rId54"/>
    <p:sldId id="854" r:id="rId55"/>
    <p:sldId id="856" r:id="rId56"/>
    <p:sldId id="862" r:id="rId57"/>
    <p:sldId id="863" r:id="rId58"/>
    <p:sldId id="864" r:id="rId59"/>
    <p:sldId id="865" r:id="rId60"/>
    <p:sldId id="866" r:id="rId61"/>
    <p:sldId id="867" r:id="rId62"/>
    <p:sldId id="868" r:id="rId63"/>
    <p:sldId id="870" r:id="rId64"/>
    <p:sldId id="871" r:id="rId65"/>
    <p:sldId id="872" r:id="rId66"/>
    <p:sldId id="873" r:id="rId67"/>
    <p:sldId id="874" r:id="rId68"/>
    <p:sldId id="875" r:id="rId69"/>
    <p:sldId id="876" r:id="rId70"/>
    <p:sldId id="877" r:id="rId71"/>
    <p:sldId id="878" r:id="rId72"/>
    <p:sldId id="879" r:id="rId73"/>
    <p:sldId id="880" r:id="rId74"/>
    <p:sldId id="881" r:id="rId75"/>
    <p:sldId id="882" r:id="rId76"/>
    <p:sldId id="883" r:id="rId77"/>
    <p:sldId id="884" r:id="rId78"/>
    <p:sldId id="885" r:id="rId79"/>
    <p:sldId id="886" r:id="rId80"/>
    <p:sldId id="887" r:id="rId81"/>
    <p:sldId id="888" r:id="rId82"/>
    <p:sldId id="889" r:id="rId83"/>
    <p:sldId id="890" r:id="rId84"/>
    <p:sldId id="891" r:id="rId85"/>
    <p:sldId id="892" r:id="rId86"/>
    <p:sldId id="893" r:id="rId87"/>
    <p:sldId id="894" r:id="rId88"/>
    <p:sldId id="895" r:id="rId89"/>
    <p:sldId id="896" r:id="rId90"/>
    <p:sldId id="897" r:id="rId91"/>
    <p:sldId id="898" r:id="rId92"/>
    <p:sldId id="899" r:id="rId93"/>
    <p:sldId id="900" r:id="rId94"/>
    <p:sldId id="901" r:id="rId95"/>
    <p:sldId id="902" r:id="rId96"/>
    <p:sldId id="903" r:id="rId97"/>
    <p:sldId id="904" r:id="rId98"/>
    <p:sldId id="905" r:id="rId99"/>
    <p:sldId id="906" r:id="rId100"/>
    <p:sldId id="907" r:id="rId101"/>
    <p:sldId id="908" r:id="rId102"/>
    <p:sldId id="909" r:id="rId103"/>
    <p:sldId id="910" r:id="rId104"/>
    <p:sldId id="911" r:id="rId105"/>
    <p:sldId id="912" r:id="rId106"/>
    <p:sldId id="913" r:id="rId107"/>
    <p:sldId id="914" r:id="rId108"/>
    <p:sldId id="915" r:id="rId109"/>
    <p:sldId id="916" r:id="rId110"/>
    <p:sldId id="917" r:id="rId111"/>
    <p:sldId id="918" r:id="rId112"/>
    <p:sldId id="919" r:id="rId113"/>
    <p:sldId id="920" r:id="rId114"/>
    <p:sldId id="921" r:id="rId115"/>
    <p:sldId id="922" r:id="rId116"/>
    <p:sldId id="923" r:id="rId117"/>
    <p:sldId id="924" r:id="rId118"/>
    <p:sldId id="925" r:id="rId119"/>
    <p:sldId id="926" r:id="rId120"/>
    <p:sldId id="927" r:id="rId121"/>
    <p:sldId id="928" r:id="rId122"/>
    <p:sldId id="929" r:id="rId123"/>
    <p:sldId id="930" r:id="rId124"/>
    <p:sldId id="931" r:id="rId125"/>
    <p:sldId id="932" r:id="rId126"/>
    <p:sldId id="933" r:id="rId127"/>
    <p:sldId id="934" r:id="rId128"/>
    <p:sldId id="935" r:id="rId129"/>
    <p:sldId id="936" r:id="rId130"/>
    <p:sldId id="937" r:id="rId131"/>
    <p:sldId id="938" r:id="rId132"/>
    <p:sldId id="939" r:id="rId133"/>
    <p:sldId id="940" r:id="rId134"/>
    <p:sldId id="941" r:id="rId135"/>
    <p:sldId id="942" r:id="rId136"/>
    <p:sldId id="943" r:id="rId137"/>
    <p:sldId id="944" r:id="rId138"/>
    <p:sldId id="945" r:id="rId139"/>
    <p:sldId id="946" r:id="rId140"/>
    <p:sldId id="947" r:id="rId141"/>
    <p:sldId id="948" r:id="rId142"/>
    <p:sldId id="949" r:id="rId143"/>
    <p:sldId id="950" r:id="rId14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ijlstra" initials="" lastIdx="18" clrIdx="0"/>
  <p:cmAuthor id="1" name="afenner" initials="afe" lastIdx="11" clrIdx="1"/>
  <p:cmAuthor id="2" name="Anke Holler"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83"/>
    <a:srgbClr val="7B1F34"/>
    <a:srgbClr val="C96600"/>
    <a:srgbClr val="192C43"/>
    <a:srgbClr val="969696"/>
    <a:srgbClr val="235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01" autoAdjust="0"/>
    <p:restoredTop sz="94600" autoAdjust="0"/>
  </p:normalViewPr>
  <p:slideViewPr>
    <p:cSldViewPr>
      <p:cViewPr varScale="1">
        <p:scale>
          <a:sx n="75" d="100"/>
          <a:sy n="75" d="100"/>
        </p:scale>
        <p:origin x="1280" y="176"/>
      </p:cViewPr>
      <p:guideLst>
        <p:guide orient="horz" pos="2160"/>
        <p:guide pos="2880"/>
      </p:guideLst>
    </p:cSldViewPr>
  </p:slideViewPr>
  <p:outlineViewPr>
    <p:cViewPr>
      <p:scale>
        <a:sx n="33" d="100"/>
        <a:sy n="33" d="100"/>
      </p:scale>
      <p:origin x="0" y="6438"/>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15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notesMaster" Target="notesMasters/notesMaster1.xml"/><Relationship Id="rId146" Type="http://schemas.openxmlformats.org/officeDocument/2006/relationships/commentAuthors" Target="commentAuthors.xml"/><Relationship Id="rId147" Type="http://schemas.openxmlformats.org/officeDocument/2006/relationships/presProps" Target="presProps.xml"/><Relationship Id="rId148" Type="http://schemas.openxmlformats.org/officeDocument/2006/relationships/viewProps" Target="viewProps.xml"/><Relationship Id="rId14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73E567-BC5C-45EE-847B-D0B3681FA1D4}" type="datetimeFigureOut">
              <a:rPr lang="de-DE" smtClean="0"/>
              <a:t>29.07.19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5DD8E6-C11E-42E5-B548-E446F2202F72}" type="slidenum">
              <a:rPr lang="de-DE" smtClean="0"/>
              <a:t>‹Nr.›</a:t>
            </a:fld>
            <a:endParaRPr lang="de-DE"/>
          </a:p>
        </p:txBody>
      </p:sp>
    </p:spTree>
    <p:extLst>
      <p:ext uri="{BB962C8B-B14F-4D97-AF65-F5344CB8AC3E}">
        <p14:creationId xmlns:p14="http://schemas.microsoft.com/office/powerpoint/2010/main" val="2717570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5.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6.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7.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9.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0.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2.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3.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4.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6.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7.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8.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9.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0.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1.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2.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3.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4.xml"/></Relationships>
</file>

<file path=ppt/notesSlides/_rels/notesSlide1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7.xml"/></Relationships>
</file>

<file path=ppt/notesSlides/_rels/notesSlide1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8.xml"/></Relationships>
</file>

<file path=ppt/notesSlides/_rels/notesSlide1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9.xml"/></Relationships>
</file>

<file path=ppt/notesSlides/_rels/notesSlide1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0.xml"/></Relationships>
</file>

<file path=ppt/notesSlides/_rels/notesSlide1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1.xml"/></Relationships>
</file>

<file path=ppt/notesSlides/_rels/notesSlide1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9.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2.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4.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5.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6.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7.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8.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0.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2.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3.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4</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16</a:t>
            </a:fld>
            <a:endParaRPr lang="de-DE"/>
          </a:p>
        </p:txBody>
      </p:sp>
    </p:spTree>
    <p:extLst>
      <p:ext uri="{BB962C8B-B14F-4D97-AF65-F5344CB8AC3E}">
        <p14:creationId xmlns:p14="http://schemas.microsoft.com/office/powerpoint/2010/main" val="172911744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115</a:t>
            </a:fld>
            <a:endParaRPr lang="de-DE"/>
          </a:p>
        </p:txBody>
      </p:sp>
    </p:spTree>
    <p:extLst>
      <p:ext uri="{BB962C8B-B14F-4D97-AF65-F5344CB8AC3E}">
        <p14:creationId xmlns:p14="http://schemas.microsoft.com/office/powerpoint/2010/main" val="197440023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116</a:t>
            </a:fld>
            <a:endParaRPr lang="de-DE"/>
          </a:p>
        </p:txBody>
      </p:sp>
    </p:spTree>
    <p:extLst>
      <p:ext uri="{BB962C8B-B14F-4D97-AF65-F5344CB8AC3E}">
        <p14:creationId xmlns:p14="http://schemas.microsoft.com/office/powerpoint/2010/main" val="182901030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117</a:t>
            </a:fld>
            <a:endParaRPr lang="de-DE"/>
          </a:p>
        </p:txBody>
      </p:sp>
    </p:spTree>
    <p:extLst>
      <p:ext uri="{BB962C8B-B14F-4D97-AF65-F5344CB8AC3E}">
        <p14:creationId xmlns:p14="http://schemas.microsoft.com/office/powerpoint/2010/main" val="46355798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119</a:t>
            </a:fld>
            <a:endParaRPr lang="de-DE"/>
          </a:p>
        </p:txBody>
      </p:sp>
    </p:spTree>
    <p:extLst>
      <p:ext uri="{BB962C8B-B14F-4D97-AF65-F5344CB8AC3E}">
        <p14:creationId xmlns:p14="http://schemas.microsoft.com/office/powerpoint/2010/main" val="101083752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120</a:t>
            </a:fld>
            <a:endParaRPr lang="de-DE"/>
          </a:p>
        </p:txBody>
      </p:sp>
    </p:spTree>
    <p:extLst>
      <p:ext uri="{BB962C8B-B14F-4D97-AF65-F5344CB8AC3E}">
        <p14:creationId xmlns:p14="http://schemas.microsoft.com/office/powerpoint/2010/main" val="73476217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121</a:t>
            </a:fld>
            <a:endParaRPr lang="de-DE"/>
          </a:p>
        </p:txBody>
      </p:sp>
    </p:spTree>
    <p:extLst>
      <p:ext uri="{BB962C8B-B14F-4D97-AF65-F5344CB8AC3E}">
        <p14:creationId xmlns:p14="http://schemas.microsoft.com/office/powerpoint/2010/main" val="162110454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122</a:t>
            </a:fld>
            <a:endParaRPr lang="de-DE"/>
          </a:p>
        </p:txBody>
      </p:sp>
    </p:spTree>
    <p:extLst>
      <p:ext uri="{BB962C8B-B14F-4D97-AF65-F5344CB8AC3E}">
        <p14:creationId xmlns:p14="http://schemas.microsoft.com/office/powerpoint/2010/main" val="200802247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123</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124</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125</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17</a:t>
            </a:fld>
            <a:endParaRPr lang="de-DE"/>
          </a:p>
        </p:txBody>
      </p:sp>
    </p:spTree>
    <p:extLst>
      <p:ext uri="{BB962C8B-B14F-4D97-AF65-F5344CB8AC3E}">
        <p14:creationId xmlns:p14="http://schemas.microsoft.com/office/powerpoint/2010/main" val="135659609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126</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127</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128</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129</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130</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131</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132</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133</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134</a:t>
            </a:fld>
            <a:endParaRPr lang="de-DE"/>
          </a:p>
        </p:txBody>
      </p:sp>
    </p:spTree>
    <p:extLst>
      <p:ext uri="{BB962C8B-B14F-4D97-AF65-F5344CB8AC3E}">
        <p14:creationId xmlns:p14="http://schemas.microsoft.com/office/powerpoint/2010/main" val="1498319806"/>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135</a:t>
            </a:fld>
            <a:endParaRPr lang="de-DE"/>
          </a:p>
        </p:txBody>
      </p:sp>
    </p:spTree>
    <p:extLst>
      <p:ext uri="{BB962C8B-B14F-4D97-AF65-F5344CB8AC3E}">
        <p14:creationId xmlns:p14="http://schemas.microsoft.com/office/powerpoint/2010/main" val="455992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18</a:t>
            </a:fld>
            <a:endParaRPr lang="de-DE"/>
          </a:p>
        </p:txBody>
      </p:sp>
    </p:spTree>
    <p:extLst>
      <p:ext uri="{BB962C8B-B14F-4D97-AF65-F5344CB8AC3E}">
        <p14:creationId xmlns:p14="http://schemas.microsoft.com/office/powerpoint/2010/main" val="1122405508"/>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137</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138</a:t>
            </a:fld>
            <a:endParaRPr lang="de-DE"/>
          </a:p>
        </p:txBody>
      </p:sp>
    </p:spTree>
    <p:extLst>
      <p:ext uri="{BB962C8B-B14F-4D97-AF65-F5344CB8AC3E}">
        <p14:creationId xmlns:p14="http://schemas.microsoft.com/office/powerpoint/2010/main" val="1760362691"/>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139</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140</a:t>
            </a:fld>
            <a:endParaRPr lang="de-DE"/>
          </a:p>
        </p:txBody>
      </p:sp>
    </p:spTree>
    <p:extLst>
      <p:ext uri="{BB962C8B-B14F-4D97-AF65-F5344CB8AC3E}">
        <p14:creationId xmlns:p14="http://schemas.microsoft.com/office/powerpoint/2010/main" val="83920056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141</a:t>
            </a:fld>
            <a:endParaRPr lang="de-DE"/>
          </a:p>
        </p:txBody>
      </p:sp>
    </p:spTree>
    <p:extLst>
      <p:ext uri="{BB962C8B-B14F-4D97-AF65-F5344CB8AC3E}">
        <p14:creationId xmlns:p14="http://schemas.microsoft.com/office/powerpoint/2010/main" val="1770895869"/>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143</a:t>
            </a:fld>
            <a:endParaRPr lang="de-DE"/>
          </a:p>
        </p:txBody>
      </p:sp>
    </p:spTree>
    <p:extLst>
      <p:ext uri="{BB962C8B-B14F-4D97-AF65-F5344CB8AC3E}">
        <p14:creationId xmlns:p14="http://schemas.microsoft.com/office/powerpoint/2010/main" val="994103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19</a:t>
            </a:fld>
            <a:endParaRPr lang="de-DE"/>
          </a:p>
        </p:txBody>
      </p:sp>
    </p:spTree>
    <p:extLst>
      <p:ext uri="{BB962C8B-B14F-4D97-AF65-F5344CB8AC3E}">
        <p14:creationId xmlns:p14="http://schemas.microsoft.com/office/powerpoint/2010/main" val="2128374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20</a:t>
            </a:fld>
            <a:endParaRPr lang="de-DE"/>
          </a:p>
        </p:txBody>
      </p:sp>
    </p:spTree>
    <p:extLst>
      <p:ext uri="{BB962C8B-B14F-4D97-AF65-F5344CB8AC3E}">
        <p14:creationId xmlns:p14="http://schemas.microsoft.com/office/powerpoint/2010/main" val="451779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21</a:t>
            </a:fld>
            <a:endParaRPr lang="de-DE"/>
          </a:p>
        </p:txBody>
      </p:sp>
    </p:spTree>
    <p:extLst>
      <p:ext uri="{BB962C8B-B14F-4D97-AF65-F5344CB8AC3E}">
        <p14:creationId xmlns:p14="http://schemas.microsoft.com/office/powerpoint/2010/main" val="1852131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22</a:t>
            </a:fld>
            <a:endParaRPr lang="de-DE"/>
          </a:p>
        </p:txBody>
      </p:sp>
    </p:spTree>
    <p:extLst>
      <p:ext uri="{BB962C8B-B14F-4D97-AF65-F5344CB8AC3E}">
        <p14:creationId xmlns:p14="http://schemas.microsoft.com/office/powerpoint/2010/main" val="1961388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23</a:t>
            </a:fld>
            <a:endParaRPr lang="de-DE"/>
          </a:p>
        </p:txBody>
      </p:sp>
    </p:spTree>
    <p:extLst>
      <p:ext uri="{BB962C8B-B14F-4D97-AF65-F5344CB8AC3E}">
        <p14:creationId xmlns:p14="http://schemas.microsoft.com/office/powerpoint/2010/main" val="843253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24</a:t>
            </a:fld>
            <a:endParaRPr lang="de-DE"/>
          </a:p>
        </p:txBody>
      </p:sp>
    </p:spTree>
    <p:extLst>
      <p:ext uri="{BB962C8B-B14F-4D97-AF65-F5344CB8AC3E}">
        <p14:creationId xmlns:p14="http://schemas.microsoft.com/office/powerpoint/2010/main" val="1197812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25</a:t>
            </a:fld>
            <a:endParaRPr lang="de-DE"/>
          </a:p>
        </p:txBody>
      </p:sp>
    </p:spTree>
    <p:extLst>
      <p:ext uri="{BB962C8B-B14F-4D97-AF65-F5344CB8AC3E}">
        <p14:creationId xmlns:p14="http://schemas.microsoft.com/office/powerpoint/2010/main" val="1688332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a:t>
            </a:fld>
            <a:endParaRPr lang="de-DE"/>
          </a:p>
        </p:txBody>
      </p:sp>
    </p:spTree>
    <p:extLst>
      <p:ext uri="{BB962C8B-B14F-4D97-AF65-F5344CB8AC3E}">
        <p14:creationId xmlns:p14="http://schemas.microsoft.com/office/powerpoint/2010/main" val="194284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26</a:t>
            </a:fld>
            <a:endParaRPr lang="de-DE"/>
          </a:p>
        </p:txBody>
      </p:sp>
    </p:spTree>
    <p:extLst>
      <p:ext uri="{BB962C8B-B14F-4D97-AF65-F5344CB8AC3E}">
        <p14:creationId xmlns:p14="http://schemas.microsoft.com/office/powerpoint/2010/main" val="814169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27</a:t>
            </a:fld>
            <a:endParaRPr lang="de-DE"/>
          </a:p>
        </p:txBody>
      </p:sp>
    </p:spTree>
    <p:extLst>
      <p:ext uri="{BB962C8B-B14F-4D97-AF65-F5344CB8AC3E}">
        <p14:creationId xmlns:p14="http://schemas.microsoft.com/office/powerpoint/2010/main" val="1053178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28</a:t>
            </a:fld>
            <a:endParaRPr lang="de-DE"/>
          </a:p>
        </p:txBody>
      </p:sp>
    </p:spTree>
    <p:extLst>
      <p:ext uri="{BB962C8B-B14F-4D97-AF65-F5344CB8AC3E}">
        <p14:creationId xmlns:p14="http://schemas.microsoft.com/office/powerpoint/2010/main" val="330383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30</a:t>
            </a:fld>
            <a:endParaRPr lang="de-DE"/>
          </a:p>
        </p:txBody>
      </p:sp>
    </p:spTree>
    <p:extLst>
      <p:ext uri="{BB962C8B-B14F-4D97-AF65-F5344CB8AC3E}">
        <p14:creationId xmlns:p14="http://schemas.microsoft.com/office/powerpoint/2010/main" val="1381821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31</a:t>
            </a:fld>
            <a:endParaRPr lang="de-DE"/>
          </a:p>
        </p:txBody>
      </p:sp>
    </p:spTree>
    <p:extLst>
      <p:ext uri="{BB962C8B-B14F-4D97-AF65-F5344CB8AC3E}">
        <p14:creationId xmlns:p14="http://schemas.microsoft.com/office/powerpoint/2010/main" val="687655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32</a:t>
            </a:fld>
            <a:endParaRPr lang="de-DE"/>
          </a:p>
        </p:txBody>
      </p:sp>
    </p:spTree>
    <p:extLst>
      <p:ext uri="{BB962C8B-B14F-4D97-AF65-F5344CB8AC3E}">
        <p14:creationId xmlns:p14="http://schemas.microsoft.com/office/powerpoint/2010/main" val="1756579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33</a:t>
            </a:fld>
            <a:endParaRPr lang="de-DE"/>
          </a:p>
        </p:txBody>
      </p:sp>
    </p:spTree>
    <p:extLst>
      <p:ext uri="{BB962C8B-B14F-4D97-AF65-F5344CB8AC3E}">
        <p14:creationId xmlns:p14="http://schemas.microsoft.com/office/powerpoint/2010/main" val="18347644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34</a:t>
            </a:fld>
            <a:endParaRPr lang="de-DE"/>
          </a:p>
        </p:txBody>
      </p:sp>
    </p:spTree>
    <p:extLst>
      <p:ext uri="{BB962C8B-B14F-4D97-AF65-F5344CB8AC3E}">
        <p14:creationId xmlns:p14="http://schemas.microsoft.com/office/powerpoint/2010/main" val="231679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35</a:t>
            </a:fld>
            <a:endParaRPr lang="de-DE"/>
          </a:p>
        </p:txBody>
      </p:sp>
    </p:spTree>
    <p:extLst>
      <p:ext uri="{BB962C8B-B14F-4D97-AF65-F5344CB8AC3E}">
        <p14:creationId xmlns:p14="http://schemas.microsoft.com/office/powerpoint/2010/main" val="14553485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36</a:t>
            </a:fld>
            <a:endParaRPr lang="de-DE"/>
          </a:p>
        </p:txBody>
      </p:sp>
    </p:spTree>
    <p:extLst>
      <p:ext uri="{BB962C8B-B14F-4D97-AF65-F5344CB8AC3E}">
        <p14:creationId xmlns:p14="http://schemas.microsoft.com/office/powerpoint/2010/main" val="1789206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6</a:t>
            </a:fld>
            <a:endParaRPr lang="de-DE"/>
          </a:p>
        </p:txBody>
      </p:sp>
    </p:spTree>
    <p:extLst>
      <p:ext uri="{BB962C8B-B14F-4D97-AF65-F5344CB8AC3E}">
        <p14:creationId xmlns:p14="http://schemas.microsoft.com/office/powerpoint/2010/main" val="3308756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37</a:t>
            </a:fld>
            <a:endParaRPr lang="de-DE"/>
          </a:p>
        </p:txBody>
      </p:sp>
    </p:spTree>
    <p:extLst>
      <p:ext uri="{BB962C8B-B14F-4D97-AF65-F5344CB8AC3E}">
        <p14:creationId xmlns:p14="http://schemas.microsoft.com/office/powerpoint/2010/main" val="1935698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38</a:t>
            </a:fld>
            <a:endParaRPr lang="de-DE"/>
          </a:p>
        </p:txBody>
      </p:sp>
    </p:spTree>
    <p:extLst>
      <p:ext uri="{BB962C8B-B14F-4D97-AF65-F5344CB8AC3E}">
        <p14:creationId xmlns:p14="http://schemas.microsoft.com/office/powerpoint/2010/main" val="4429238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39</a:t>
            </a:fld>
            <a:endParaRPr lang="de-DE"/>
          </a:p>
        </p:txBody>
      </p:sp>
    </p:spTree>
    <p:extLst>
      <p:ext uri="{BB962C8B-B14F-4D97-AF65-F5344CB8AC3E}">
        <p14:creationId xmlns:p14="http://schemas.microsoft.com/office/powerpoint/2010/main" val="18972830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40</a:t>
            </a:fld>
            <a:endParaRPr lang="de-DE"/>
          </a:p>
        </p:txBody>
      </p:sp>
    </p:spTree>
    <p:extLst>
      <p:ext uri="{BB962C8B-B14F-4D97-AF65-F5344CB8AC3E}">
        <p14:creationId xmlns:p14="http://schemas.microsoft.com/office/powerpoint/2010/main" val="640857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41</a:t>
            </a:fld>
            <a:endParaRPr lang="de-DE"/>
          </a:p>
        </p:txBody>
      </p:sp>
    </p:spTree>
    <p:extLst>
      <p:ext uri="{BB962C8B-B14F-4D97-AF65-F5344CB8AC3E}">
        <p14:creationId xmlns:p14="http://schemas.microsoft.com/office/powerpoint/2010/main" val="1195408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42</a:t>
            </a:fld>
            <a:endParaRPr lang="de-DE"/>
          </a:p>
        </p:txBody>
      </p:sp>
    </p:spTree>
    <p:extLst>
      <p:ext uri="{BB962C8B-B14F-4D97-AF65-F5344CB8AC3E}">
        <p14:creationId xmlns:p14="http://schemas.microsoft.com/office/powerpoint/2010/main" val="20520415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43</a:t>
            </a:fld>
            <a:endParaRPr lang="de-DE"/>
          </a:p>
        </p:txBody>
      </p:sp>
    </p:spTree>
    <p:extLst>
      <p:ext uri="{BB962C8B-B14F-4D97-AF65-F5344CB8AC3E}">
        <p14:creationId xmlns:p14="http://schemas.microsoft.com/office/powerpoint/2010/main" val="4551721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44</a:t>
            </a:fld>
            <a:endParaRPr lang="de-DE"/>
          </a:p>
        </p:txBody>
      </p:sp>
    </p:spTree>
    <p:extLst>
      <p:ext uri="{BB962C8B-B14F-4D97-AF65-F5344CB8AC3E}">
        <p14:creationId xmlns:p14="http://schemas.microsoft.com/office/powerpoint/2010/main" val="10149586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47</a:t>
            </a:fld>
            <a:endParaRPr lang="de-DE"/>
          </a:p>
        </p:txBody>
      </p:sp>
    </p:spTree>
    <p:extLst>
      <p:ext uri="{BB962C8B-B14F-4D97-AF65-F5344CB8AC3E}">
        <p14:creationId xmlns:p14="http://schemas.microsoft.com/office/powerpoint/2010/main" val="3285711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48</a:t>
            </a:fld>
            <a:endParaRPr lang="de-DE"/>
          </a:p>
        </p:txBody>
      </p:sp>
    </p:spTree>
    <p:extLst>
      <p:ext uri="{BB962C8B-B14F-4D97-AF65-F5344CB8AC3E}">
        <p14:creationId xmlns:p14="http://schemas.microsoft.com/office/powerpoint/2010/main" val="164405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7</a:t>
            </a:fld>
            <a:endParaRPr lang="de-DE"/>
          </a:p>
        </p:txBody>
      </p:sp>
    </p:spTree>
    <p:extLst>
      <p:ext uri="{BB962C8B-B14F-4D97-AF65-F5344CB8AC3E}">
        <p14:creationId xmlns:p14="http://schemas.microsoft.com/office/powerpoint/2010/main" val="10783977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49</a:t>
            </a:fld>
            <a:endParaRPr lang="de-DE"/>
          </a:p>
        </p:txBody>
      </p:sp>
    </p:spTree>
    <p:extLst>
      <p:ext uri="{BB962C8B-B14F-4D97-AF65-F5344CB8AC3E}">
        <p14:creationId xmlns:p14="http://schemas.microsoft.com/office/powerpoint/2010/main" val="20088145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50</a:t>
            </a:fld>
            <a:endParaRPr lang="de-DE"/>
          </a:p>
        </p:txBody>
      </p:sp>
    </p:spTree>
    <p:extLst>
      <p:ext uri="{BB962C8B-B14F-4D97-AF65-F5344CB8AC3E}">
        <p14:creationId xmlns:p14="http://schemas.microsoft.com/office/powerpoint/2010/main" val="20119372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51</a:t>
            </a:fld>
            <a:endParaRPr lang="de-DE"/>
          </a:p>
        </p:txBody>
      </p:sp>
    </p:spTree>
    <p:extLst>
      <p:ext uri="{BB962C8B-B14F-4D97-AF65-F5344CB8AC3E}">
        <p14:creationId xmlns:p14="http://schemas.microsoft.com/office/powerpoint/2010/main" val="11654292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52</a:t>
            </a:fld>
            <a:endParaRPr lang="de-DE"/>
          </a:p>
        </p:txBody>
      </p:sp>
    </p:spTree>
    <p:extLst>
      <p:ext uri="{BB962C8B-B14F-4D97-AF65-F5344CB8AC3E}">
        <p14:creationId xmlns:p14="http://schemas.microsoft.com/office/powerpoint/2010/main" val="7346462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53</a:t>
            </a:fld>
            <a:endParaRPr lang="de-DE"/>
          </a:p>
        </p:txBody>
      </p:sp>
    </p:spTree>
    <p:extLst>
      <p:ext uri="{BB962C8B-B14F-4D97-AF65-F5344CB8AC3E}">
        <p14:creationId xmlns:p14="http://schemas.microsoft.com/office/powerpoint/2010/main" val="2685912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54</a:t>
            </a:fld>
            <a:endParaRPr lang="de-DE"/>
          </a:p>
        </p:txBody>
      </p:sp>
    </p:spTree>
    <p:extLst>
      <p:ext uri="{BB962C8B-B14F-4D97-AF65-F5344CB8AC3E}">
        <p14:creationId xmlns:p14="http://schemas.microsoft.com/office/powerpoint/2010/main" val="17407582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55</a:t>
            </a:fld>
            <a:endParaRPr lang="de-DE"/>
          </a:p>
        </p:txBody>
      </p:sp>
    </p:spTree>
    <p:extLst>
      <p:ext uri="{BB962C8B-B14F-4D97-AF65-F5344CB8AC3E}">
        <p14:creationId xmlns:p14="http://schemas.microsoft.com/office/powerpoint/2010/main" val="15334786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56</a:t>
            </a:fld>
            <a:endParaRPr lang="de-DE"/>
          </a:p>
        </p:txBody>
      </p:sp>
    </p:spTree>
    <p:extLst>
      <p:ext uri="{BB962C8B-B14F-4D97-AF65-F5344CB8AC3E}">
        <p14:creationId xmlns:p14="http://schemas.microsoft.com/office/powerpoint/2010/main" val="19951829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57</a:t>
            </a:fld>
            <a:endParaRPr lang="de-DE"/>
          </a:p>
        </p:txBody>
      </p:sp>
    </p:spTree>
    <p:extLst>
      <p:ext uri="{BB962C8B-B14F-4D97-AF65-F5344CB8AC3E}">
        <p14:creationId xmlns:p14="http://schemas.microsoft.com/office/powerpoint/2010/main" val="189027736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58</a:t>
            </a:fld>
            <a:endParaRPr lang="de-DE"/>
          </a:p>
        </p:txBody>
      </p:sp>
    </p:spTree>
    <p:extLst>
      <p:ext uri="{BB962C8B-B14F-4D97-AF65-F5344CB8AC3E}">
        <p14:creationId xmlns:p14="http://schemas.microsoft.com/office/powerpoint/2010/main" val="1474414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9</a:t>
            </a:fld>
            <a:endParaRPr lang="de-DE"/>
          </a:p>
        </p:txBody>
      </p:sp>
    </p:spTree>
    <p:extLst>
      <p:ext uri="{BB962C8B-B14F-4D97-AF65-F5344CB8AC3E}">
        <p14:creationId xmlns:p14="http://schemas.microsoft.com/office/powerpoint/2010/main" val="193906560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59</a:t>
            </a:fld>
            <a:endParaRPr lang="de-DE"/>
          </a:p>
        </p:txBody>
      </p:sp>
    </p:spTree>
    <p:extLst>
      <p:ext uri="{BB962C8B-B14F-4D97-AF65-F5344CB8AC3E}">
        <p14:creationId xmlns:p14="http://schemas.microsoft.com/office/powerpoint/2010/main" val="135927465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60</a:t>
            </a:fld>
            <a:endParaRPr lang="de-DE"/>
          </a:p>
        </p:txBody>
      </p:sp>
    </p:spTree>
    <p:extLst>
      <p:ext uri="{BB962C8B-B14F-4D97-AF65-F5344CB8AC3E}">
        <p14:creationId xmlns:p14="http://schemas.microsoft.com/office/powerpoint/2010/main" val="12546044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61</a:t>
            </a:fld>
            <a:endParaRPr lang="de-DE"/>
          </a:p>
        </p:txBody>
      </p:sp>
    </p:spTree>
    <p:extLst>
      <p:ext uri="{BB962C8B-B14F-4D97-AF65-F5344CB8AC3E}">
        <p14:creationId xmlns:p14="http://schemas.microsoft.com/office/powerpoint/2010/main" val="195743904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62</a:t>
            </a:fld>
            <a:endParaRPr lang="de-DE"/>
          </a:p>
        </p:txBody>
      </p:sp>
    </p:spTree>
    <p:extLst>
      <p:ext uri="{BB962C8B-B14F-4D97-AF65-F5344CB8AC3E}">
        <p14:creationId xmlns:p14="http://schemas.microsoft.com/office/powerpoint/2010/main" val="114440869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64</a:t>
            </a:fld>
            <a:endParaRPr lang="de-DE"/>
          </a:p>
        </p:txBody>
      </p:sp>
    </p:spTree>
    <p:extLst>
      <p:ext uri="{BB962C8B-B14F-4D97-AF65-F5344CB8AC3E}">
        <p14:creationId xmlns:p14="http://schemas.microsoft.com/office/powerpoint/2010/main" val="11508567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65</a:t>
            </a:fld>
            <a:endParaRPr lang="de-DE"/>
          </a:p>
        </p:txBody>
      </p:sp>
    </p:spTree>
    <p:extLst>
      <p:ext uri="{BB962C8B-B14F-4D97-AF65-F5344CB8AC3E}">
        <p14:creationId xmlns:p14="http://schemas.microsoft.com/office/powerpoint/2010/main" val="14603118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66</a:t>
            </a:fld>
            <a:endParaRPr lang="de-DE"/>
          </a:p>
        </p:txBody>
      </p:sp>
    </p:spTree>
    <p:extLst>
      <p:ext uri="{BB962C8B-B14F-4D97-AF65-F5344CB8AC3E}">
        <p14:creationId xmlns:p14="http://schemas.microsoft.com/office/powerpoint/2010/main" val="154871954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C5DD8E6-C11E-42E5-B548-E446F2202F72}" type="slidenum">
              <a:rPr lang="de-DE" smtClean="0"/>
              <a:t>69</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C5DD8E6-C11E-42E5-B548-E446F2202F72}" type="slidenum">
              <a:rPr lang="de-DE" smtClean="0"/>
              <a:t>70</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71</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10</a:t>
            </a:fld>
            <a:endParaRPr lang="de-DE"/>
          </a:p>
        </p:txBody>
      </p:sp>
    </p:spTree>
    <p:extLst>
      <p:ext uri="{BB962C8B-B14F-4D97-AF65-F5344CB8AC3E}">
        <p14:creationId xmlns:p14="http://schemas.microsoft.com/office/powerpoint/2010/main" val="84949957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C5DD8E6-C11E-42E5-B548-E446F2202F72}" type="slidenum">
              <a:rPr lang="de-DE" smtClean="0"/>
              <a:t>72</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C5DD8E6-C11E-42E5-B548-E446F2202F72}" type="slidenum">
              <a:rPr lang="de-DE" smtClean="0"/>
              <a:t>73</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C5DD8E6-C11E-42E5-B548-E446F2202F72}" type="slidenum">
              <a:rPr lang="de-DE" smtClean="0"/>
              <a:t>74</a:t>
            </a:fld>
            <a:endParaRPr lang="de-DE"/>
          </a:p>
        </p:txBody>
      </p:sp>
    </p:spTree>
    <p:extLst>
      <p:ext uri="{BB962C8B-B14F-4D97-AF65-F5344CB8AC3E}">
        <p14:creationId xmlns:p14="http://schemas.microsoft.com/office/powerpoint/2010/main" val="156738574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76</a:t>
            </a:fld>
            <a:endParaRPr lang="de-DE"/>
          </a:p>
        </p:txBody>
      </p:sp>
    </p:spTree>
    <p:extLst>
      <p:ext uri="{BB962C8B-B14F-4D97-AF65-F5344CB8AC3E}">
        <p14:creationId xmlns:p14="http://schemas.microsoft.com/office/powerpoint/2010/main" val="36343437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77</a:t>
            </a:fld>
            <a:endParaRPr lang="de-DE"/>
          </a:p>
        </p:txBody>
      </p:sp>
    </p:spTree>
    <p:extLst>
      <p:ext uri="{BB962C8B-B14F-4D97-AF65-F5344CB8AC3E}">
        <p14:creationId xmlns:p14="http://schemas.microsoft.com/office/powerpoint/2010/main" val="181331672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78</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79</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80</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81</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82</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13</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83</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84</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85</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86</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87</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88</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89</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90</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91</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92</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14</a:t>
            </a:fld>
            <a:endParaRPr lang="de-DE"/>
          </a:p>
        </p:txBody>
      </p:sp>
    </p:spTree>
    <p:extLst>
      <p:ext uri="{BB962C8B-B14F-4D97-AF65-F5344CB8AC3E}">
        <p14:creationId xmlns:p14="http://schemas.microsoft.com/office/powerpoint/2010/main" val="63337001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93</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95</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96</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97</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98</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99</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100</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101</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102</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103</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Investigating these questions involves: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15</a:t>
            </a:fld>
            <a:endParaRPr lang="de-DE"/>
          </a:p>
        </p:txBody>
      </p:sp>
    </p:spTree>
    <p:extLst>
      <p:ext uri="{BB962C8B-B14F-4D97-AF65-F5344CB8AC3E}">
        <p14:creationId xmlns:p14="http://schemas.microsoft.com/office/powerpoint/2010/main" val="64920552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104</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105</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106</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107</a:t>
            </a:fld>
            <a:endParaRPr lang="de-DE"/>
          </a:p>
        </p:txBody>
      </p:sp>
    </p:spTree>
    <p:extLst>
      <p:ext uri="{BB962C8B-B14F-4D97-AF65-F5344CB8AC3E}">
        <p14:creationId xmlns:p14="http://schemas.microsoft.com/office/powerpoint/2010/main" val="823757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108</a:t>
            </a:fld>
            <a:endParaRPr lang="de-DE"/>
          </a:p>
        </p:txBody>
      </p:sp>
    </p:spTree>
    <p:extLst>
      <p:ext uri="{BB962C8B-B14F-4D97-AF65-F5344CB8AC3E}">
        <p14:creationId xmlns:p14="http://schemas.microsoft.com/office/powerpoint/2010/main" val="81175777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110</a:t>
            </a:fld>
            <a:endParaRPr lang="de-DE"/>
          </a:p>
        </p:txBody>
      </p:sp>
    </p:spTree>
    <p:extLst>
      <p:ext uri="{BB962C8B-B14F-4D97-AF65-F5344CB8AC3E}">
        <p14:creationId xmlns:p14="http://schemas.microsoft.com/office/powerpoint/2010/main" val="178002298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111</a:t>
            </a:fld>
            <a:endParaRPr lang="de-DE"/>
          </a:p>
        </p:txBody>
      </p:sp>
    </p:spTree>
    <p:extLst>
      <p:ext uri="{BB962C8B-B14F-4D97-AF65-F5344CB8AC3E}">
        <p14:creationId xmlns:p14="http://schemas.microsoft.com/office/powerpoint/2010/main" val="135980262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112</a:t>
            </a:fld>
            <a:endParaRPr lang="de-DE"/>
          </a:p>
        </p:txBody>
      </p:sp>
    </p:spTree>
    <p:extLst>
      <p:ext uri="{BB962C8B-B14F-4D97-AF65-F5344CB8AC3E}">
        <p14:creationId xmlns:p14="http://schemas.microsoft.com/office/powerpoint/2010/main" val="129658906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113</a:t>
            </a:fld>
            <a:endParaRPr lang="de-DE"/>
          </a:p>
        </p:txBody>
      </p:sp>
    </p:spTree>
    <p:extLst>
      <p:ext uri="{BB962C8B-B14F-4D97-AF65-F5344CB8AC3E}">
        <p14:creationId xmlns:p14="http://schemas.microsoft.com/office/powerpoint/2010/main" val="75275890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varying from gender and agreement to particles and idioms</a:t>
            </a:r>
          </a:p>
          <a:p>
            <a:endParaRPr lang="de-DE" dirty="0"/>
          </a:p>
        </p:txBody>
      </p:sp>
      <p:sp>
        <p:nvSpPr>
          <p:cNvPr id="4" name="Foliennummernplatzhalter 3"/>
          <p:cNvSpPr>
            <a:spLocks noGrp="1"/>
          </p:cNvSpPr>
          <p:nvPr>
            <p:ph type="sldNum" sz="quarter" idx="10"/>
          </p:nvPr>
        </p:nvSpPr>
        <p:spPr/>
        <p:txBody>
          <a:bodyPr/>
          <a:lstStyle/>
          <a:p>
            <a:fld id="{AC5DD8E6-C11E-42E5-B548-E446F2202F72}" type="slidenum">
              <a:rPr lang="de-DE" smtClean="0"/>
              <a:t>114</a:t>
            </a:fld>
            <a:endParaRPr lang="de-DE"/>
          </a:p>
        </p:txBody>
      </p:sp>
    </p:spTree>
    <p:extLst>
      <p:ext uri="{BB962C8B-B14F-4D97-AF65-F5344CB8AC3E}">
        <p14:creationId xmlns:p14="http://schemas.microsoft.com/office/powerpoint/2010/main" val="1921832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B1606AA-85CB-4A81-BBAB-E1E86C378D86}" type="datetime1">
              <a:rPr lang="de-DE" smtClean="0"/>
              <a:t>29.07.19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99428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AF49319-7073-43D9-B9F8-147E028548A6}" type="datetime1">
              <a:rPr lang="de-DE" smtClean="0"/>
              <a:t>29.07.19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21080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AF43533-1356-4706-A2F6-BD42D97B1BA7}" type="datetime1">
              <a:rPr lang="de-DE" smtClean="0"/>
              <a:t>29.07.19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122644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AD043FC-057E-4427-AB8E-C1E197B1CE20}" type="datetime1">
              <a:rPr lang="de-DE" smtClean="0"/>
              <a:t>29.07.19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355850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6E3EF95-9485-48C8-8927-0B905F7974D0}" type="datetime1">
              <a:rPr lang="de-DE" smtClean="0"/>
              <a:t>29.07.19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2363262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8A6D268-04E4-42FF-9FF6-820E38608DC0}" type="datetime1">
              <a:rPr lang="de-DE" smtClean="0"/>
              <a:t>29.07.19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351625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61B832E-08DA-4A2C-8C72-9AEE02806F5A}" type="datetime1">
              <a:rPr lang="de-DE" smtClean="0"/>
              <a:t>29.07.19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101297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BCD8BF0-59D8-4A7D-A2AC-4C68997D54A8}" type="datetime1">
              <a:rPr lang="de-DE" smtClean="0"/>
              <a:t>29.07.19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185156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94F5A78-8448-4FD5-8989-73DD432D7758}" type="datetime1">
              <a:rPr lang="de-DE" smtClean="0"/>
              <a:t>29.07.19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319340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C0B0417-56F2-4197-B51D-855CEA050B90}" type="datetime1">
              <a:rPr lang="de-DE" smtClean="0"/>
              <a:t>29.07.19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20747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C54C7B9-4E1F-4AC1-849C-7D9C45B5E527}" type="datetime1">
              <a:rPr lang="de-DE" smtClean="0"/>
              <a:t>29.07.19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6E3C995-7FBA-41FA-A6DD-36325306685B}" type="slidenum">
              <a:rPr lang="de-DE" smtClean="0"/>
              <a:t>‹Nr.›</a:t>
            </a:fld>
            <a:endParaRPr lang="de-DE"/>
          </a:p>
        </p:txBody>
      </p:sp>
    </p:spTree>
    <p:extLst>
      <p:ext uri="{BB962C8B-B14F-4D97-AF65-F5344CB8AC3E}">
        <p14:creationId xmlns:p14="http://schemas.microsoft.com/office/powerpoint/2010/main" val="15713072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EA194-31B9-4E1C-8C55-89D401AD9D45}" type="datetime1">
              <a:rPr lang="de-DE" smtClean="0"/>
              <a:t>29.07.19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3C995-7FBA-41FA-A6DD-36325306685B}" type="slidenum">
              <a:rPr lang="de-DE" smtClean="0"/>
              <a:t>‹Nr.›</a:t>
            </a:fld>
            <a:endParaRPr lang="de-DE"/>
          </a:p>
        </p:txBody>
      </p:sp>
    </p:spTree>
    <p:extLst>
      <p:ext uri="{BB962C8B-B14F-4D97-AF65-F5344CB8AC3E}">
        <p14:creationId xmlns:p14="http://schemas.microsoft.com/office/powerpoint/2010/main" val="354091891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8.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9.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0.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5.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8.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9.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0.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4.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5.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8.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9.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0.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4.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5.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8.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9.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0.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4.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 Id="rId3" Type="http://schemas.openxmlformats.org/officeDocument/2006/relationships/image" Target="../media/image3.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6.xml"/><Relationship Id="rId3" Type="http://schemas.openxmlformats.org/officeDocument/2006/relationships/image" Target="../media/image4.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0.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9.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0.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94" y="5805264"/>
            <a:ext cx="3600000" cy="679793"/>
          </a:xfrm>
          <a:prstGeom prst="rect">
            <a:avLst/>
          </a:prstGeom>
        </p:spPr>
      </p:pic>
      <p:sp>
        <p:nvSpPr>
          <p:cNvPr id="9" name="Rechteck 8"/>
          <p:cNvSpPr/>
          <p:nvPr/>
        </p:nvSpPr>
        <p:spPr>
          <a:xfrm>
            <a:off x="0" y="0"/>
            <a:ext cx="9144000" cy="5445224"/>
          </a:xfrm>
          <a:prstGeom prst="rect">
            <a:avLst/>
          </a:prstGeom>
          <a:solidFill>
            <a:srgbClr val="7B1F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323528" y="1019631"/>
            <a:ext cx="8532440" cy="2308324"/>
          </a:xfrm>
          <a:prstGeom prst="rect">
            <a:avLst/>
          </a:prstGeom>
          <a:noFill/>
        </p:spPr>
        <p:txBody>
          <a:bodyPr wrap="square" rtlCol="0">
            <a:spAutoFit/>
          </a:bodyPr>
          <a:lstStyle/>
          <a:p>
            <a:pPr algn="r" fontAlgn="base"/>
            <a:r>
              <a:rPr lang="de-DE" sz="2400" b="1" dirty="0">
                <a:solidFill>
                  <a:schemeClr val="bg1"/>
                </a:solidFill>
              </a:rPr>
              <a:t>Thomas </a:t>
            </a:r>
            <a:r>
              <a:rPr lang="de-DE" sz="2400" b="1" dirty="0" err="1">
                <a:solidFill>
                  <a:schemeClr val="bg1"/>
                </a:solidFill>
              </a:rPr>
              <a:t>McFadden</a:t>
            </a:r>
            <a:r>
              <a:rPr lang="de-DE" sz="2400" b="1" dirty="0">
                <a:solidFill>
                  <a:schemeClr val="bg1"/>
                </a:solidFill>
              </a:rPr>
              <a:t>, </a:t>
            </a:r>
            <a:r>
              <a:rPr lang="de-DE" sz="2400" b="1" dirty="0" err="1">
                <a:solidFill>
                  <a:schemeClr val="bg1"/>
                </a:solidFill>
              </a:rPr>
              <a:t>Sandhya</a:t>
            </a:r>
            <a:r>
              <a:rPr lang="de-DE" sz="2400" b="1" dirty="0">
                <a:solidFill>
                  <a:schemeClr val="bg1"/>
                </a:solidFill>
              </a:rPr>
              <a:t> </a:t>
            </a:r>
            <a:r>
              <a:rPr lang="de-DE" sz="2400" b="1" dirty="0" err="1" smtClean="0">
                <a:solidFill>
                  <a:schemeClr val="bg1"/>
                </a:solidFill>
              </a:rPr>
              <a:t>Sundaresan</a:t>
            </a:r>
            <a:r>
              <a:rPr lang="de-DE" sz="2400" b="1" dirty="0" smtClean="0">
                <a:solidFill>
                  <a:schemeClr val="bg1"/>
                </a:solidFill>
              </a:rPr>
              <a:t> </a:t>
            </a:r>
            <a:r>
              <a:rPr lang="de-DE" sz="2400" b="1" dirty="0" err="1">
                <a:solidFill>
                  <a:schemeClr val="bg1"/>
                </a:solidFill>
              </a:rPr>
              <a:t>and</a:t>
            </a:r>
            <a:r>
              <a:rPr lang="de-DE" sz="2400" b="1" dirty="0">
                <a:solidFill>
                  <a:schemeClr val="bg1"/>
                </a:solidFill>
              </a:rPr>
              <a:t> Hedde </a:t>
            </a:r>
            <a:r>
              <a:rPr lang="de-DE" sz="2400" b="1" dirty="0" smtClean="0">
                <a:solidFill>
                  <a:schemeClr val="bg1"/>
                </a:solidFill>
              </a:rPr>
              <a:t>Zeijlstra </a:t>
            </a:r>
          </a:p>
          <a:p>
            <a:pPr algn="r" fontAlgn="base"/>
            <a:endParaRPr lang="de-DE" sz="2400" b="1" dirty="0">
              <a:solidFill>
                <a:schemeClr val="bg1"/>
              </a:solidFill>
            </a:endParaRPr>
          </a:p>
          <a:p>
            <a:pPr algn="r" fontAlgn="base"/>
            <a:r>
              <a:rPr lang="de-DE" sz="2400" dirty="0" err="1" smtClean="0">
                <a:solidFill>
                  <a:schemeClr val="bg1"/>
                </a:solidFill>
              </a:rPr>
              <a:t>Structure</a:t>
            </a:r>
            <a:r>
              <a:rPr lang="de-DE" sz="2400" dirty="0" smtClean="0">
                <a:solidFill>
                  <a:schemeClr val="bg1"/>
                </a:solidFill>
              </a:rPr>
              <a:t> </a:t>
            </a:r>
            <a:r>
              <a:rPr lang="de-DE" sz="2400" dirty="0">
                <a:solidFill>
                  <a:schemeClr val="bg1"/>
                </a:solidFill>
              </a:rPr>
              <a:t>Building, </a:t>
            </a:r>
            <a:r>
              <a:rPr lang="de-DE" sz="2400" dirty="0" err="1">
                <a:solidFill>
                  <a:schemeClr val="bg1"/>
                </a:solidFill>
              </a:rPr>
              <a:t>Selection</a:t>
            </a:r>
            <a:r>
              <a:rPr lang="de-DE" sz="2400" dirty="0">
                <a:solidFill>
                  <a:schemeClr val="bg1"/>
                </a:solidFill>
              </a:rPr>
              <a:t> &amp; </a:t>
            </a:r>
            <a:r>
              <a:rPr lang="de-DE" sz="2400" dirty="0" err="1">
                <a:solidFill>
                  <a:schemeClr val="bg1"/>
                </a:solidFill>
              </a:rPr>
              <a:t>Selective</a:t>
            </a:r>
            <a:r>
              <a:rPr lang="de-DE" sz="2400" dirty="0">
                <a:solidFill>
                  <a:schemeClr val="bg1"/>
                </a:solidFill>
              </a:rPr>
              <a:t> </a:t>
            </a:r>
            <a:r>
              <a:rPr lang="de-DE" sz="2400" dirty="0" err="1" smtClean="0">
                <a:solidFill>
                  <a:schemeClr val="bg1"/>
                </a:solidFill>
              </a:rPr>
              <a:t>Opacity</a:t>
            </a:r>
            <a:endParaRPr lang="de-DE" sz="2400" dirty="0" smtClean="0">
              <a:solidFill>
                <a:schemeClr val="bg1"/>
              </a:solidFill>
            </a:endParaRPr>
          </a:p>
          <a:p>
            <a:pPr algn="r" fontAlgn="base"/>
            <a:endParaRPr lang="de-DE" sz="2400" dirty="0">
              <a:solidFill>
                <a:schemeClr val="bg1"/>
              </a:solidFill>
            </a:endParaRPr>
          </a:p>
          <a:p>
            <a:pPr algn="r" fontAlgn="base"/>
            <a:r>
              <a:rPr lang="de-DE" sz="2400" i="1" dirty="0" smtClean="0">
                <a:solidFill>
                  <a:schemeClr val="bg1"/>
                </a:solidFill>
              </a:rPr>
              <a:t>Lectures II-III:</a:t>
            </a:r>
          </a:p>
          <a:p>
            <a:pPr algn="r" fontAlgn="base"/>
            <a:r>
              <a:rPr lang="de-DE" sz="2400" i="1" dirty="0" smtClean="0">
                <a:solidFill>
                  <a:schemeClr val="bg1"/>
                </a:solidFill>
              </a:rPr>
              <a:t>(</a:t>
            </a:r>
            <a:r>
              <a:rPr lang="de-DE" sz="2400" i="1" dirty="0" err="1" smtClean="0">
                <a:solidFill>
                  <a:schemeClr val="bg1"/>
                </a:solidFill>
              </a:rPr>
              <a:t>Upward</a:t>
            </a:r>
            <a:r>
              <a:rPr lang="de-DE" sz="2400" i="1" dirty="0" smtClean="0">
                <a:solidFill>
                  <a:schemeClr val="bg1"/>
                </a:solidFill>
              </a:rPr>
              <a:t> </a:t>
            </a:r>
            <a:r>
              <a:rPr lang="de-DE" sz="2400" i="1" dirty="0" err="1" smtClean="0">
                <a:solidFill>
                  <a:schemeClr val="bg1"/>
                </a:solidFill>
              </a:rPr>
              <a:t>and</a:t>
            </a:r>
            <a:r>
              <a:rPr lang="de-DE" sz="2400" i="1" dirty="0" smtClean="0">
                <a:solidFill>
                  <a:schemeClr val="bg1"/>
                </a:solidFill>
              </a:rPr>
              <a:t> </a:t>
            </a:r>
            <a:r>
              <a:rPr lang="de-DE" sz="2400" i="1" dirty="0" err="1" smtClean="0">
                <a:solidFill>
                  <a:schemeClr val="bg1"/>
                </a:solidFill>
              </a:rPr>
              <a:t>Downward</a:t>
            </a:r>
            <a:r>
              <a:rPr lang="de-DE" sz="2400" i="1" dirty="0" smtClean="0">
                <a:solidFill>
                  <a:schemeClr val="bg1"/>
                </a:solidFill>
              </a:rPr>
              <a:t>) </a:t>
            </a:r>
            <a:r>
              <a:rPr lang="de-DE" sz="2400" i="1" dirty="0" err="1" smtClean="0">
                <a:solidFill>
                  <a:schemeClr val="bg1"/>
                </a:solidFill>
              </a:rPr>
              <a:t>Agree</a:t>
            </a:r>
            <a:r>
              <a:rPr lang="de-DE" sz="2400" i="1" dirty="0" smtClean="0">
                <a:solidFill>
                  <a:schemeClr val="bg1"/>
                </a:solidFill>
              </a:rPr>
              <a:t>, </a:t>
            </a:r>
            <a:r>
              <a:rPr lang="de-DE" sz="2400" i="1" dirty="0" err="1" smtClean="0">
                <a:solidFill>
                  <a:schemeClr val="bg1"/>
                </a:solidFill>
              </a:rPr>
              <a:t>Selection</a:t>
            </a:r>
            <a:r>
              <a:rPr lang="de-DE" sz="2400" i="1" dirty="0" smtClean="0">
                <a:solidFill>
                  <a:schemeClr val="bg1"/>
                </a:solidFill>
              </a:rPr>
              <a:t>, Labeling</a:t>
            </a:r>
            <a:endParaRPr lang="de-DE" sz="2400" i="1" dirty="0">
              <a:solidFill>
                <a:schemeClr val="bg1"/>
              </a:solidFill>
            </a:endParaRPr>
          </a:p>
        </p:txBody>
      </p:sp>
      <p:sp>
        <p:nvSpPr>
          <p:cNvPr id="11" name="Textfeld 10"/>
          <p:cNvSpPr txBox="1"/>
          <p:nvPr/>
        </p:nvSpPr>
        <p:spPr>
          <a:xfrm>
            <a:off x="3779912" y="4221088"/>
            <a:ext cx="5076056" cy="830997"/>
          </a:xfrm>
          <a:prstGeom prst="rect">
            <a:avLst/>
          </a:prstGeom>
          <a:noFill/>
        </p:spPr>
        <p:txBody>
          <a:bodyPr wrap="square" rtlCol="0">
            <a:spAutoFit/>
          </a:bodyPr>
          <a:lstStyle/>
          <a:p>
            <a:pPr algn="r"/>
            <a:r>
              <a:rPr lang="de-DE" sz="2400" dirty="0" smtClean="0">
                <a:solidFill>
                  <a:schemeClr val="bg1"/>
                </a:solidFill>
              </a:rPr>
              <a:t>Egg 2019</a:t>
            </a:r>
            <a:endParaRPr lang="de-DE" sz="2400" dirty="0">
              <a:solidFill>
                <a:schemeClr val="bg1"/>
              </a:solidFill>
            </a:endParaRPr>
          </a:p>
          <a:p>
            <a:pPr algn="r"/>
            <a:r>
              <a:rPr lang="de-DE" sz="2400" dirty="0" smtClean="0">
                <a:solidFill>
                  <a:schemeClr val="bg1"/>
                </a:solidFill>
              </a:rPr>
              <a:t>Wroclaw</a:t>
            </a:r>
            <a:endParaRPr lang="de-DE" sz="2400" dirty="0">
              <a:solidFill>
                <a:schemeClr val="bg1"/>
              </a:solidFill>
            </a:endParaRPr>
          </a:p>
        </p:txBody>
      </p:sp>
      <p:pic>
        <p:nvPicPr>
          <p:cNvPr id="3"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816327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192C43"/>
                </a:solidFill>
              </a:rPr>
              <a:t>II. </a:t>
            </a:r>
            <a:r>
              <a:rPr lang="de-DE" sz="3600" b="1" dirty="0" err="1" smtClean="0">
                <a:solidFill>
                  <a:srgbClr val="192C43"/>
                </a:solidFill>
              </a:rPr>
              <a:t>Syntactic</a:t>
            </a:r>
            <a:r>
              <a:rPr lang="de-DE" sz="3600" b="1" dirty="0" smtClean="0">
                <a:solidFill>
                  <a:srgbClr val="192C43"/>
                </a:solidFill>
              </a:rPr>
              <a:t> </a:t>
            </a:r>
            <a:r>
              <a:rPr lang="de-DE" sz="3600" b="1" dirty="0" err="1" smtClean="0">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4154984"/>
          </a:xfrm>
          <a:prstGeom prst="rect">
            <a:avLst/>
          </a:prstGeom>
          <a:noFill/>
        </p:spPr>
        <p:txBody>
          <a:bodyPr wrap="square" rtlCol="0">
            <a:spAutoFit/>
          </a:bodyPr>
          <a:lstStyle/>
          <a:p>
            <a:r>
              <a:rPr lang="en-US" sz="2400" b="1" dirty="0" smtClean="0"/>
              <a:t>Arguments that such grammatical dependencies are syntactic dependencies:</a:t>
            </a:r>
          </a:p>
          <a:p>
            <a:endParaRPr lang="en-US" sz="2400" b="1" dirty="0"/>
          </a:p>
          <a:p>
            <a:pPr marL="342900" indent="-342900">
              <a:buFont typeface="Arial" charset="0"/>
              <a:buChar char="•"/>
            </a:pPr>
            <a:r>
              <a:rPr lang="en-US" sz="2400" dirty="0" smtClean="0"/>
              <a:t>Dependency </a:t>
            </a:r>
            <a:r>
              <a:rPr lang="en-US" sz="2400" dirty="0"/>
              <a:t>markers are semantically vacuous</a:t>
            </a:r>
            <a:r>
              <a:rPr lang="en-US" sz="2400" dirty="0" smtClean="0"/>
              <a:t>.</a:t>
            </a:r>
          </a:p>
          <a:p>
            <a:pPr marL="342900" indent="-342900">
              <a:buFont typeface="Arial" charset="0"/>
              <a:buChar char="•"/>
            </a:pPr>
            <a:endParaRPr lang="en-US" sz="2400" dirty="0"/>
          </a:p>
          <a:p>
            <a:pPr marL="342900" indent="-342900">
              <a:buFont typeface="Arial" charset="0"/>
              <a:buChar char="•"/>
            </a:pPr>
            <a:r>
              <a:rPr lang="en-US" sz="2400" dirty="0"/>
              <a:t>These </a:t>
            </a:r>
            <a:r>
              <a:rPr lang="en-US" sz="2400" dirty="0" smtClean="0"/>
              <a:t>dependencies all obey syntactic locality conditions (though subject to subtle differences).</a:t>
            </a:r>
          </a:p>
          <a:p>
            <a:pPr marL="342900" indent="-342900">
              <a:buFont typeface="Arial" charset="0"/>
              <a:buChar char="•"/>
            </a:pPr>
            <a:endParaRPr lang="en-US" sz="2400" dirty="0" smtClean="0"/>
          </a:p>
          <a:p>
            <a:pPr marL="342900" indent="-342900">
              <a:buFont typeface="Arial" charset="0"/>
              <a:buChar char="•"/>
            </a:pPr>
            <a:r>
              <a:rPr lang="en-US" sz="2400" dirty="0" smtClean="0"/>
              <a:t>Most v</a:t>
            </a:r>
            <a:r>
              <a:rPr lang="en-US" sz="2400" dirty="0" smtClean="0"/>
              <a:t>iolations </a:t>
            </a:r>
            <a:r>
              <a:rPr lang="en-US" sz="2400" dirty="0" smtClean="0"/>
              <a:t>of fulfillment of these dependencies lead to ungrammaticality judgements.</a:t>
            </a:r>
          </a:p>
          <a:p>
            <a:pPr marL="342900" indent="-342900">
              <a:buFont typeface="Arial" charset="0"/>
              <a:buChar char="•"/>
            </a:pPr>
            <a:endParaRPr lang="en-US" sz="2400" dirty="0"/>
          </a:p>
        </p:txBody>
      </p:sp>
    </p:spTree>
    <p:extLst>
      <p:ext uri="{BB962C8B-B14F-4D97-AF65-F5344CB8AC3E}">
        <p14:creationId xmlns:p14="http://schemas.microsoft.com/office/powerpoint/2010/main" val="137335656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100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t>According to </a:t>
            </a:r>
            <a:r>
              <a:rPr lang="de-DE" sz="2400" b="1" dirty="0"/>
              <a:t>V</a:t>
            </a:r>
            <a:r>
              <a:rPr lang="de-DE" sz="2400" b="1" dirty="0" smtClean="0"/>
              <a:t>an </a:t>
            </a:r>
            <a:r>
              <a:rPr lang="de-DE" sz="2400" b="1" dirty="0" err="1"/>
              <a:t>Riemsdijk</a:t>
            </a:r>
            <a:r>
              <a:rPr lang="de-DE" sz="2400" b="1" dirty="0"/>
              <a:t> </a:t>
            </a:r>
            <a:r>
              <a:rPr lang="de-DE" sz="2400" b="1" dirty="0" smtClean="0"/>
              <a:t>(1978), </a:t>
            </a:r>
            <a:r>
              <a:rPr lang="de-DE" sz="2400" b="1" dirty="0"/>
              <a:t>Baker </a:t>
            </a:r>
            <a:r>
              <a:rPr lang="de-DE" sz="2400" b="1" dirty="0" smtClean="0"/>
              <a:t>(1988), </a:t>
            </a:r>
            <a:r>
              <a:rPr lang="de-DE" sz="2400" b="1" dirty="0" err="1"/>
              <a:t>Koopman</a:t>
            </a:r>
            <a:r>
              <a:rPr lang="de-DE" sz="2400" b="1" dirty="0"/>
              <a:t> (</a:t>
            </a:r>
            <a:r>
              <a:rPr lang="de-DE" sz="2400" b="1" dirty="0" smtClean="0"/>
              <a:t>1995), </a:t>
            </a:r>
            <a:r>
              <a:rPr lang="en-GB" sz="2400" b="1" dirty="0" err="1" smtClean="0"/>
              <a:t>Neeleman</a:t>
            </a:r>
            <a:r>
              <a:rPr lang="en-GB" sz="2400" b="1" dirty="0" smtClean="0"/>
              <a:t> (1994, 2002), Zeller (2001), among many others, particle verbs are complex verbal heads:</a:t>
            </a:r>
            <a:endParaRPr lang="en-GB" sz="2400" dirty="0">
              <a:sym typeface="Symbol"/>
            </a:endParaRPr>
          </a:p>
          <a:p>
            <a:pPr marL="342900" indent="-342900">
              <a:buFont typeface="Wingdings" charset="2"/>
              <a:buChar char="§"/>
            </a:pPr>
            <a:endParaRPr lang="en-GB" sz="2400" dirty="0" smtClean="0">
              <a:sym typeface="Symbol"/>
            </a:endParaRPr>
          </a:p>
          <a:p>
            <a:pPr marL="342900" indent="-342900">
              <a:buFont typeface="Wingdings" charset="2"/>
              <a:buChar char="§"/>
            </a:pPr>
            <a:r>
              <a:rPr lang="en-GB" sz="2400" dirty="0" smtClean="0">
                <a:sym typeface="Symbol"/>
              </a:rPr>
              <a:t>Zeller (2001): particle verbs are complex heads, where the verbal subfeatures of the verb do not percolate to the verb-particle complex (as only the verbal part can receive inflectional morphology and may undergo movement by itself):</a:t>
            </a:r>
          </a:p>
          <a:p>
            <a:r>
              <a:rPr lang="en-GB" sz="2400" dirty="0" smtClean="0">
                <a:sym typeface="Symbol"/>
              </a:rPr>
              <a:t>			V</a:t>
            </a:r>
          </a:p>
          <a:p>
            <a:endParaRPr lang="en-GB" sz="2400" dirty="0">
              <a:sym typeface="Symbol"/>
            </a:endParaRPr>
          </a:p>
          <a:p>
            <a:endParaRPr lang="en-GB" sz="2400" dirty="0" smtClean="0">
              <a:sym typeface="Symbol"/>
            </a:endParaRPr>
          </a:p>
          <a:p>
            <a:r>
              <a:rPr lang="en-GB" sz="2400" dirty="0">
                <a:sym typeface="Symbol"/>
              </a:rPr>
              <a:t>	</a:t>
            </a:r>
            <a:r>
              <a:rPr lang="en-GB" sz="2400" dirty="0" smtClean="0">
                <a:sym typeface="Symbol"/>
              </a:rPr>
              <a:t>	V</a:t>
            </a:r>
            <a:r>
              <a:rPr lang="en-GB" sz="2400" baseline="-25000" dirty="0" smtClean="0">
                <a:sym typeface="Symbol"/>
              </a:rPr>
              <a:t>F</a:t>
            </a:r>
            <a:r>
              <a:rPr lang="en-GB" sz="2400" dirty="0" smtClean="0">
                <a:sym typeface="Symbol"/>
              </a:rPr>
              <a:t>		Part</a:t>
            </a:r>
            <a:endParaRPr lang="en-GB" sz="2400" dirty="0">
              <a:sym typeface="Symbol"/>
            </a:endParaRPr>
          </a:p>
        </p:txBody>
      </p:sp>
      <p:cxnSp>
        <p:nvCxnSpPr>
          <p:cNvPr id="8" name="Gerade Verbindung 7"/>
          <p:cNvCxnSpPr/>
          <p:nvPr/>
        </p:nvCxnSpPr>
        <p:spPr>
          <a:xfrm flipV="1">
            <a:off x="2627784" y="5085184"/>
            <a:ext cx="792088"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flipH="1" flipV="1">
            <a:off x="3419872" y="5085184"/>
            <a:ext cx="864096" cy="64807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049515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101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t>This is indeed what is derived by the proposal: the verb is adjoined by the prepositional particle, but the verbal feature on the top node stems from the particle, not form the verb itself.</a:t>
            </a:r>
            <a:endParaRPr lang="en-GB" sz="2400" dirty="0" smtClean="0">
              <a:sym typeface="Symbol"/>
            </a:endParaRPr>
          </a:p>
          <a:p>
            <a:endParaRPr lang="en-GB" sz="2400" dirty="0" smtClean="0">
              <a:sym typeface="Symbol"/>
            </a:endParaRPr>
          </a:p>
          <a:p>
            <a:endParaRPr lang="en-GB" sz="2400" dirty="0" smtClean="0">
              <a:sym typeface="Symbol"/>
            </a:endParaRPr>
          </a:p>
          <a:p>
            <a:r>
              <a:rPr lang="en-GB" sz="2400" dirty="0" smtClean="0">
                <a:sym typeface="Symbol"/>
              </a:rPr>
              <a:t>			V</a:t>
            </a:r>
          </a:p>
          <a:p>
            <a:r>
              <a:rPr lang="en-GB" sz="2400" dirty="0" smtClean="0">
                <a:sym typeface="Symbol"/>
              </a:rPr>
              <a:t>			</a:t>
            </a:r>
            <a:r>
              <a:rPr lang="en-GB" sz="2400" dirty="0" smtClean="0">
                <a:solidFill>
                  <a:srgbClr val="0000FF"/>
                </a:solidFill>
                <a:sym typeface="Symbol"/>
              </a:rPr>
              <a:t>V</a:t>
            </a:r>
            <a:r>
              <a:rPr lang="en-GB" sz="2400" dirty="0" smtClean="0">
                <a:sym typeface="Symbol"/>
              </a:rPr>
              <a:t>, </a:t>
            </a:r>
            <a:r>
              <a:rPr lang="en-GB" sz="2400" dirty="0" smtClean="0">
                <a:solidFill>
                  <a:srgbClr val="0000FF"/>
                </a:solidFill>
                <a:sym typeface="Symbol"/>
              </a:rPr>
              <a:t></a:t>
            </a:r>
            <a:r>
              <a:rPr lang="en-GB" sz="2400" dirty="0" err="1" smtClean="0">
                <a:solidFill>
                  <a:srgbClr val="0000FF"/>
                </a:solidFill>
                <a:sym typeface="Symbol"/>
              </a:rPr>
              <a:t>uD</a:t>
            </a:r>
            <a:r>
              <a:rPr lang="en-GB" sz="2400" dirty="0" smtClean="0">
                <a:solidFill>
                  <a:srgbClr val="0000FF"/>
                </a:solidFill>
                <a:sym typeface="Symbol"/>
              </a:rPr>
              <a:t></a:t>
            </a:r>
            <a:r>
              <a:rPr lang="en-GB" sz="2400" dirty="0" smtClean="0">
                <a:sym typeface="Symbol"/>
              </a:rPr>
              <a:t></a:t>
            </a:r>
            <a:r>
              <a:rPr lang="en-GB" sz="2400" dirty="0" smtClean="0"/>
              <a:t> </a:t>
            </a:r>
            <a:endParaRPr lang="en-GB" sz="2400" dirty="0" smtClean="0">
              <a:sym typeface="Symbol"/>
            </a:endParaRPr>
          </a:p>
          <a:p>
            <a:endParaRPr lang="en-GB" sz="2400" dirty="0" smtClean="0">
              <a:sym typeface="Symbol"/>
            </a:endParaRPr>
          </a:p>
          <a:p>
            <a:endParaRPr lang="en-GB" sz="2400" dirty="0" smtClean="0">
              <a:sym typeface="Symbol"/>
            </a:endParaRPr>
          </a:p>
          <a:p>
            <a:r>
              <a:rPr lang="en-GB" sz="2400" dirty="0" smtClean="0">
                <a:sym typeface="Symbol"/>
              </a:rPr>
              <a:t>		V</a:t>
            </a:r>
            <a:r>
              <a:rPr lang="en-GB" sz="2400" baseline="-25000" dirty="0" smtClean="0">
                <a:sym typeface="Symbol"/>
              </a:rPr>
              <a:t>F</a:t>
            </a:r>
            <a:r>
              <a:rPr lang="en-GB" sz="2400" dirty="0" smtClean="0">
                <a:sym typeface="Symbol"/>
              </a:rPr>
              <a:t>		</a:t>
            </a:r>
            <a:r>
              <a:rPr lang="en-GB" sz="2400" dirty="0" err="1" smtClean="0">
                <a:sym typeface="Symbol"/>
              </a:rPr>
              <a:t>P</a:t>
            </a:r>
            <a:r>
              <a:rPr lang="en-GB" sz="2400" baseline="-25000" dirty="0" err="1" smtClean="0">
                <a:sym typeface="Symbol"/>
              </a:rPr>
              <a:t>Part</a:t>
            </a:r>
            <a:endParaRPr lang="en-GB" sz="2400" baseline="-25000" dirty="0" smtClean="0">
              <a:sym typeface="Symbol"/>
            </a:endParaRPr>
          </a:p>
          <a:p>
            <a:r>
              <a:rPr lang="en-GB" sz="2400" dirty="0" smtClean="0">
                <a:sym typeface="Symbol"/>
              </a:rPr>
              <a:t>		V: F</a:t>
            </a:r>
            <a:r>
              <a:rPr lang="en-GB" sz="2400" dirty="0" smtClean="0"/>
              <a:t> </a:t>
            </a:r>
            <a:r>
              <a:rPr lang="en-GB" sz="2400" dirty="0" smtClean="0">
                <a:sym typeface="Symbol"/>
              </a:rPr>
              <a:t>	</a:t>
            </a:r>
            <a:r>
              <a:rPr lang="en-GB" sz="2400" dirty="0" smtClean="0">
                <a:solidFill>
                  <a:srgbClr val="0000FF"/>
                </a:solidFill>
                <a:sym typeface="Symbol"/>
              </a:rPr>
              <a:t>V</a:t>
            </a:r>
            <a:r>
              <a:rPr lang="en-GB" sz="2400" dirty="0" smtClean="0">
                <a:sym typeface="Symbol"/>
              </a:rPr>
              <a:t>, </a:t>
            </a:r>
            <a:r>
              <a:rPr lang="en-GB" sz="2400" dirty="0" err="1" smtClean="0">
                <a:sym typeface="Symbol"/>
              </a:rPr>
              <a:t>uV</a:t>
            </a:r>
            <a:r>
              <a:rPr lang="en-GB" sz="2400" dirty="0" smtClean="0">
                <a:sym typeface="Symbol"/>
              </a:rPr>
              <a:t>, </a:t>
            </a:r>
            <a:r>
              <a:rPr lang="en-GB" sz="2400" dirty="0" smtClean="0">
                <a:solidFill>
                  <a:srgbClr val="0000FF"/>
                </a:solidFill>
                <a:sym typeface="Symbol"/>
              </a:rPr>
              <a:t></a:t>
            </a:r>
            <a:r>
              <a:rPr lang="en-GB" sz="2400" dirty="0" err="1" smtClean="0">
                <a:solidFill>
                  <a:srgbClr val="0000FF"/>
                </a:solidFill>
                <a:sym typeface="Symbol"/>
              </a:rPr>
              <a:t>uD</a:t>
            </a:r>
            <a:r>
              <a:rPr lang="en-GB" sz="2400" dirty="0" smtClean="0">
                <a:solidFill>
                  <a:srgbClr val="0000FF"/>
                </a:solidFill>
                <a:sym typeface="Symbol"/>
              </a:rPr>
              <a:t></a:t>
            </a:r>
            <a:r>
              <a:rPr lang="en-GB" sz="2400" dirty="0" smtClean="0">
                <a:sym typeface="Symbol"/>
              </a:rPr>
              <a:t></a:t>
            </a:r>
            <a:r>
              <a:rPr lang="en-GB" sz="2400" dirty="0" smtClean="0"/>
              <a:t> </a:t>
            </a:r>
          </a:p>
          <a:p>
            <a:endParaRPr lang="de-DE" sz="2400" dirty="0">
              <a:sym typeface="Symbol"/>
            </a:endParaRPr>
          </a:p>
          <a:p>
            <a:r>
              <a:rPr lang="en-GB" sz="2400" dirty="0" smtClean="0">
                <a:sym typeface="Symbol"/>
              </a:rPr>
              <a:t>The subfeatures of the verbal part of the complex verb do not percolate to the higher node.</a:t>
            </a:r>
            <a:endParaRPr lang="en-GB" sz="2400" dirty="0">
              <a:sym typeface="Symbol"/>
            </a:endParaRPr>
          </a:p>
        </p:txBody>
      </p:sp>
      <p:cxnSp>
        <p:nvCxnSpPr>
          <p:cNvPr id="8" name="Gerade Verbindung 7"/>
          <p:cNvCxnSpPr/>
          <p:nvPr/>
        </p:nvCxnSpPr>
        <p:spPr>
          <a:xfrm flipV="1">
            <a:off x="2555776" y="3933056"/>
            <a:ext cx="792088"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flipH="1" flipV="1">
            <a:off x="3347864" y="3933056"/>
            <a:ext cx="864096" cy="64807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835043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102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t>The existence of particle verbs </a:t>
            </a:r>
          </a:p>
          <a:p>
            <a:endParaRPr lang="en-GB" sz="2400" dirty="0"/>
          </a:p>
          <a:p>
            <a:pPr marL="342900" indent="-342900">
              <a:buFont typeface="Wingdings" charset="2"/>
              <a:buChar char="§"/>
            </a:pPr>
            <a:r>
              <a:rPr lang="en-GB" sz="2400" dirty="0" smtClean="0"/>
              <a:t>thus supports the proposed analysis;</a:t>
            </a:r>
          </a:p>
          <a:p>
            <a:pPr marL="342900" indent="-342900">
              <a:buFont typeface="Wingdings" charset="2"/>
              <a:buChar char="§"/>
            </a:pPr>
            <a:endParaRPr lang="en-GB" sz="2400" dirty="0" smtClean="0"/>
          </a:p>
          <a:p>
            <a:pPr marL="342900" indent="-342900">
              <a:buFont typeface="Wingdings" charset="2"/>
              <a:buChar char="§"/>
            </a:pPr>
            <a:r>
              <a:rPr lang="en-GB" sz="2400" dirty="0" smtClean="0">
                <a:sym typeface="Symbol"/>
              </a:rPr>
              <a:t>and forms an empirical argument for flexible selectional ordering (and therefore for unordered feature sets as categorial representations), showing that constraints on selectional ordering must follow from the interfaces (with semantics/phonology) or other syntactic properties, and not be encoded on the selectional features themselves; when the interfaces/narrow syntax do not </a:t>
            </a:r>
            <a:r>
              <a:rPr lang="en-GB" sz="2400" dirty="0">
                <a:sym typeface="Symbol"/>
              </a:rPr>
              <a:t>rule out </a:t>
            </a:r>
            <a:r>
              <a:rPr lang="en-GB" sz="2400" dirty="0" smtClean="0">
                <a:sym typeface="Symbol"/>
              </a:rPr>
              <a:t>one of two logically possible orderings, both orderings are indeed ruled in.</a:t>
            </a:r>
          </a:p>
          <a:p>
            <a:pPr marL="342900" indent="-342900">
              <a:buFont typeface="Wingdings" charset="2"/>
              <a:buChar char="§"/>
            </a:pPr>
            <a:endParaRPr lang="en-GB" sz="2400" dirty="0">
              <a:sym typeface="Symbol"/>
            </a:endParaRPr>
          </a:p>
        </p:txBody>
      </p:sp>
    </p:spTree>
    <p:extLst>
      <p:ext uri="{BB962C8B-B14F-4D97-AF65-F5344CB8AC3E}">
        <p14:creationId xmlns:p14="http://schemas.microsoft.com/office/powerpoint/2010/main" val="56343219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103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sym typeface="Symbol"/>
              </a:rPr>
              <a:t>PPs do not require any V to select them; PPs select VPs</a:t>
            </a:r>
          </a:p>
          <a:p>
            <a:endParaRPr lang="en-GB" sz="2400" b="1" dirty="0" smtClean="0">
              <a:sym typeface="Symbol"/>
            </a:endParaRPr>
          </a:p>
          <a:p>
            <a:endParaRPr lang="en-GB" sz="2400" b="1" dirty="0" smtClean="0">
              <a:sym typeface="Symbol"/>
            </a:endParaRPr>
          </a:p>
          <a:p>
            <a:endParaRPr lang="en-GB" sz="2400" b="1" dirty="0" smtClean="0">
              <a:sym typeface="Symbol"/>
            </a:endParaRPr>
          </a:p>
          <a:p>
            <a:endParaRPr lang="en-GB" sz="2400" b="1" dirty="0">
              <a:sym typeface="Symbol"/>
            </a:endParaRPr>
          </a:p>
          <a:p>
            <a:r>
              <a:rPr lang="en-GB" sz="2400" b="1" dirty="0" smtClean="0">
                <a:sym typeface="Symbol"/>
              </a:rPr>
              <a:t>	</a:t>
            </a:r>
            <a:r>
              <a:rPr lang="en-GB" sz="2400" dirty="0" smtClean="0">
                <a:sym typeface="Symbol"/>
              </a:rPr>
              <a:t>	  V</a:t>
            </a:r>
          </a:p>
          <a:p>
            <a:r>
              <a:rPr lang="en-GB" sz="2400" dirty="0" smtClean="0">
                <a:sym typeface="Symbol"/>
              </a:rPr>
              <a:t>		</a:t>
            </a:r>
            <a:r>
              <a:rPr lang="en-GB" sz="2400" dirty="0">
                <a:sym typeface="Symbol"/>
              </a:rPr>
              <a:t>V</a:t>
            </a:r>
            <a:r>
              <a:rPr lang="en-GB" sz="2400" dirty="0" smtClean="0">
                <a:sym typeface="Symbol"/>
              </a:rPr>
              <a:t> </a:t>
            </a:r>
          </a:p>
          <a:p>
            <a:endParaRPr lang="en-GB" sz="2400" dirty="0">
              <a:sym typeface="Symbol"/>
            </a:endParaRPr>
          </a:p>
          <a:p>
            <a:r>
              <a:rPr lang="en-GB" sz="2400" dirty="0" smtClean="0">
                <a:sym typeface="Symbol"/>
              </a:rPr>
              <a:t>	</a:t>
            </a:r>
          </a:p>
          <a:p>
            <a:r>
              <a:rPr lang="en-GB" sz="2400" dirty="0">
                <a:sym typeface="Symbol"/>
              </a:rPr>
              <a:t>	</a:t>
            </a:r>
            <a:r>
              <a:rPr lang="en-GB" sz="2400" dirty="0" smtClean="0">
                <a:sym typeface="Symbol"/>
              </a:rPr>
              <a:t>  V		   PP</a:t>
            </a:r>
          </a:p>
          <a:p>
            <a:r>
              <a:rPr lang="en-GB" sz="2400" b="1" dirty="0">
                <a:sym typeface="Symbol"/>
              </a:rPr>
              <a:t>	</a:t>
            </a:r>
            <a:r>
              <a:rPr lang="en-GB" sz="2400" dirty="0" smtClean="0">
                <a:sym typeface="Symbol"/>
              </a:rPr>
              <a:t></a:t>
            </a:r>
            <a:r>
              <a:rPr lang="en-GB" sz="2400" dirty="0">
                <a:sym typeface="Symbol"/>
              </a:rPr>
              <a:t>V</a:t>
            </a:r>
            <a:r>
              <a:rPr lang="en-GB" sz="2400" dirty="0" smtClean="0">
                <a:sym typeface="Symbol"/>
              </a:rPr>
              <a:t> 		</a:t>
            </a:r>
            <a:r>
              <a:rPr lang="en-GB" sz="2400" dirty="0">
                <a:sym typeface="Symbol"/>
              </a:rPr>
              <a:t>V</a:t>
            </a:r>
            <a:r>
              <a:rPr lang="en-GB" sz="2400" dirty="0" smtClean="0">
                <a:sym typeface="Symbol"/>
              </a:rPr>
              <a:t>,</a:t>
            </a:r>
            <a:r>
              <a:rPr lang="en-GB" sz="2400" dirty="0" err="1">
                <a:sym typeface="Symbol"/>
              </a:rPr>
              <a:t>uV</a:t>
            </a:r>
            <a:r>
              <a:rPr lang="en-GB" sz="2400" dirty="0" smtClean="0">
                <a:sym typeface="Symbol"/>
              </a:rPr>
              <a:t> </a:t>
            </a:r>
            <a:endParaRPr lang="en-GB" sz="2400" b="1" dirty="0">
              <a:sym typeface="Symbol"/>
            </a:endParaRPr>
          </a:p>
          <a:p>
            <a:r>
              <a:rPr lang="en-GB" sz="2400" dirty="0" smtClean="0">
                <a:sym typeface="Symbol"/>
              </a:rPr>
              <a:t>	walk		on the street</a:t>
            </a:r>
          </a:p>
          <a:p>
            <a:endParaRPr lang="en-GB" sz="2400" dirty="0">
              <a:sym typeface="Symbol"/>
            </a:endParaRPr>
          </a:p>
          <a:p>
            <a:r>
              <a:rPr lang="en-GB" sz="2400" dirty="0" smtClean="0">
                <a:sym typeface="Symbol"/>
              </a:rPr>
              <a:t>	</a:t>
            </a:r>
            <a:r>
              <a:rPr lang="en-GB" sz="2400" dirty="0">
                <a:sym typeface="Symbol"/>
              </a:rPr>
              <a:t>	</a:t>
            </a:r>
            <a:r>
              <a:rPr lang="en-GB" sz="2400" dirty="0" smtClean="0">
                <a:sym typeface="Symbol"/>
              </a:rPr>
              <a:t>	</a:t>
            </a:r>
          </a:p>
        </p:txBody>
      </p:sp>
      <p:cxnSp>
        <p:nvCxnSpPr>
          <p:cNvPr id="4" name="Gerade Verbindung 3"/>
          <p:cNvCxnSpPr/>
          <p:nvPr/>
        </p:nvCxnSpPr>
        <p:spPr>
          <a:xfrm flipV="1">
            <a:off x="1691680" y="4077072"/>
            <a:ext cx="936104"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2627784" y="4077072"/>
            <a:ext cx="936104"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230011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104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sym typeface="Symbol"/>
              </a:rPr>
              <a:t>In fact, even if V selects for a DP argument, it can be modified by a PP argument as well:</a:t>
            </a:r>
          </a:p>
          <a:p>
            <a:endParaRPr lang="en-GB" sz="2400" b="1" dirty="0" smtClean="0">
              <a:sym typeface="Symbol"/>
            </a:endParaRPr>
          </a:p>
          <a:p>
            <a:endParaRPr lang="en-GB" sz="2400" b="1" dirty="0">
              <a:sym typeface="Symbol"/>
            </a:endParaRPr>
          </a:p>
          <a:p>
            <a:r>
              <a:rPr lang="en-GB" sz="2400" b="1" dirty="0" smtClean="0">
                <a:sym typeface="Symbol"/>
              </a:rPr>
              <a:t>	</a:t>
            </a:r>
            <a:r>
              <a:rPr lang="en-GB" sz="2400" dirty="0" smtClean="0">
                <a:sym typeface="Symbol"/>
              </a:rPr>
              <a:t>	 V</a:t>
            </a:r>
          </a:p>
          <a:p>
            <a:r>
              <a:rPr lang="en-GB" sz="2400" dirty="0" smtClean="0">
                <a:sym typeface="Symbol"/>
              </a:rPr>
              <a:t>		</a:t>
            </a:r>
            <a:r>
              <a:rPr lang="en-GB" sz="2400" dirty="0">
                <a:sym typeface="Symbol"/>
              </a:rPr>
              <a:t>V</a:t>
            </a:r>
            <a:r>
              <a:rPr lang="en-GB" sz="2400" dirty="0" smtClean="0">
                <a:sym typeface="Symbol"/>
              </a:rPr>
              <a:t>, </a:t>
            </a:r>
            <a:r>
              <a:rPr lang="en-GB" sz="2400" dirty="0" err="1">
                <a:sym typeface="Symbol"/>
              </a:rPr>
              <a:t>uD</a:t>
            </a:r>
            <a:r>
              <a:rPr lang="en-GB" sz="2400" dirty="0" smtClean="0">
                <a:sym typeface="Symbol"/>
              </a:rPr>
              <a:t> </a:t>
            </a:r>
          </a:p>
          <a:p>
            <a:endParaRPr lang="en-GB" sz="2400" dirty="0">
              <a:sym typeface="Symbol"/>
            </a:endParaRPr>
          </a:p>
          <a:p>
            <a:r>
              <a:rPr lang="en-GB" sz="2400" dirty="0" smtClean="0">
                <a:sym typeface="Symbol"/>
              </a:rPr>
              <a:t>	</a:t>
            </a:r>
          </a:p>
          <a:p>
            <a:r>
              <a:rPr lang="en-GB" sz="2400" dirty="0">
                <a:sym typeface="Symbol"/>
              </a:rPr>
              <a:t>	</a:t>
            </a:r>
            <a:r>
              <a:rPr lang="en-GB" sz="2400" dirty="0" smtClean="0">
                <a:sym typeface="Symbol"/>
              </a:rPr>
              <a:t>V			PP</a:t>
            </a:r>
          </a:p>
          <a:p>
            <a:r>
              <a:rPr lang="en-GB" sz="2400" b="1" dirty="0">
                <a:sym typeface="Symbol"/>
              </a:rPr>
              <a:t>	</a:t>
            </a:r>
            <a:r>
              <a:rPr lang="en-GB" sz="2400" dirty="0" smtClean="0">
                <a:sym typeface="Symbol"/>
              </a:rPr>
              <a:t></a:t>
            </a:r>
            <a:r>
              <a:rPr lang="en-GB" sz="2400" dirty="0">
                <a:sym typeface="Symbol"/>
              </a:rPr>
              <a:t>V</a:t>
            </a:r>
            <a:r>
              <a:rPr lang="en-GB" sz="2400" dirty="0" smtClean="0">
                <a:sym typeface="Symbol"/>
              </a:rPr>
              <a:t>, </a:t>
            </a:r>
            <a:r>
              <a:rPr lang="en-GB" sz="2400" dirty="0" err="1" smtClean="0">
                <a:sym typeface="Symbol"/>
              </a:rPr>
              <a:t>uD</a:t>
            </a:r>
            <a:r>
              <a:rPr lang="en-GB" sz="2400" dirty="0" smtClean="0">
                <a:sym typeface="Symbol"/>
              </a:rPr>
              <a:t> 		</a:t>
            </a:r>
            <a:r>
              <a:rPr lang="en-GB" sz="2400" dirty="0">
                <a:sym typeface="Symbol"/>
              </a:rPr>
              <a:t>V</a:t>
            </a:r>
            <a:r>
              <a:rPr lang="en-GB" sz="2400" dirty="0" smtClean="0">
                <a:sym typeface="Symbol"/>
              </a:rPr>
              <a:t>,</a:t>
            </a:r>
            <a:r>
              <a:rPr lang="en-GB" sz="2400" dirty="0">
                <a:sym typeface="Symbol"/>
              </a:rPr>
              <a:t> </a:t>
            </a:r>
            <a:r>
              <a:rPr lang="en-GB" sz="2400" dirty="0" smtClean="0">
                <a:sym typeface="Symbol"/>
              </a:rPr>
              <a:t></a:t>
            </a:r>
            <a:r>
              <a:rPr lang="en-GB" sz="2400" dirty="0" err="1">
                <a:sym typeface="Symbol"/>
              </a:rPr>
              <a:t>uV</a:t>
            </a:r>
            <a:r>
              <a:rPr lang="en-GB" sz="2400" dirty="0" smtClean="0">
                <a:sym typeface="Symbol"/>
              </a:rPr>
              <a:t> </a:t>
            </a:r>
            <a:endParaRPr lang="en-GB" sz="2400" b="1" dirty="0">
              <a:sym typeface="Symbol"/>
            </a:endParaRPr>
          </a:p>
          <a:p>
            <a:r>
              <a:rPr lang="en-GB" sz="2400" dirty="0" smtClean="0">
                <a:sym typeface="Symbol"/>
              </a:rPr>
              <a:t>	count			on Mary</a:t>
            </a:r>
          </a:p>
          <a:p>
            <a:endParaRPr lang="en-GB" sz="2400" dirty="0">
              <a:sym typeface="Symbol"/>
            </a:endParaRPr>
          </a:p>
          <a:p>
            <a:r>
              <a:rPr lang="en-GB" sz="2400" dirty="0" smtClean="0">
                <a:sym typeface="Symbol"/>
              </a:rPr>
              <a:t>	</a:t>
            </a:r>
            <a:r>
              <a:rPr lang="en-GB" sz="2400" dirty="0">
                <a:sym typeface="Symbol"/>
              </a:rPr>
              <a:t>	</a:t>
            </a:r>
            <a:r>
              <a:rPr lang="en-GB" sz="2400" dirty="0" smtClean="0">
                <a:sym typeface="Symbol"/>
              </a:rPr>
              <a:t>	</a:t>
            </a:r>
          </a:p>
        </p:txBody>
      </p:sp>
      <p:cxnSp>
        <p:nvCxnSpPr>
          <p:cNvPr id="4" name="Gerade Verbindung 3"/>
          <p:cNvCxnSpPr/>
          <p:nvPr/>
        </p:nvCxnSpPr>
        <p:spPr>
          <a:xfrm flipV="1">
            <a:off x="1619672" y="3645024"/>
            <a:ext cx="1152128"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2771800" y="3645024"/>
            <a:ext cx="1296144" cy="64807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567064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105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3416320"/>
          </a:xfrm>
          <a:prstGeom prst="rect">
            <a:avLst/>
          </a:prstGeom>
          <a:noFill/>
        </p:spPr>
        <p:txBody>
          <a:bodyPr wrap="square" rtlCol="0">
            <a:spAutoFit/>
          </a:bodyPr>
          <a:lstStyle/>
          <a:p>
            <a:r>
              <a:rPr lang="en-GB" sz="2400" b="1" dirty="0" smtClean="0">
                <a:sym typeface="Symbol"/>
              </a:rPr>
              <a:t>Under this proposal, Vs do not syntactically select for PPs, but they can be modified by PPs.</a:t>
            </a:r>
          </a:p>
          <a:p>
            <a:endParaRPr lang="en-GB" sz="2400" b="1" dirty="0">
              <a:sym typeface="Symbol"/>
            </a:endParaRPr>
          </a:p>
          <a:p>
            <a:pPr marL="342900" indent="-342900">
              <a:buFont typeface="Wingdings" charset="2"/>
              <a:buChar char="§"/>
            </a:pPr>
            <a:r>
              <a:rPr lang="en-GB" sz="2400" dirty="0" smtClean="0">
                <a:sym typeface="Symbol"/>
              </a:rPr>
              <a:t>PP arguments and PP adjuncts are syntactically identical; their differences follow from the (different) semantic properties of argument and adjunct PPs and the the verb.</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At the same time the question it is a well known fact that the PP adjunct/argument distinction has syntactic reflexes.</a:t>
            </a:r>
          </a:p>
        </p:txBody>
      </p:sp>
    </p:spTree>
    <p:extLst>
      <p:ext uri="{BB962C8B-B14F-4D97-AF65-F5344CB8AC3E}">
        <p14:creationId xmlns:p14="http://schemas.microsoft.com/office/powerpoint/2010/main" val="50941035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106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7109639"/>
          </a:xfrm>
          <a:prstGeom prst="rect">
            <a:avLst/>
          </a:prstGeom>
          <a:noFill/>
        </p:spPr>
        <p:txBody>
          <a:bodyPr wrap="square" rtlCol="0">
            <a:spAutoFit/>
          </a:bodyPr>
          <a:lstStyle/>
          <a:p>
            <a:r>
              <a:rPr lang="en-GB" sz="2400" b="1" dirty="0" smtClean="0">
                <a:sym typeface="Symbol"/>
              </a:rPr>
              <a:t>PP adjuncts and PP arguments of a verb can be syntactically distinguished, as long as this verb also selects for another (DP) argument.</a:t>
            </a:r>
          </a:p>
          <a:p>
            <a:endParaRPr lang="en-GB" sz="2400" dirty="0">
              <a:sym typeface="Symbol"/>
            </a:endParaRPr>
          </a:p>
          <a:p>
            <a:pPr marL="342900" indent="-342900">
              <a:buFont typeface="Wingdings" charset="2"/>
              <a:buChar char="§"/>
            </a:pPr>
            <a:r>
              <a:rPr lang="en-GB" sz="2400" dirty="0" smtClean="0">
                <a:sym typeface="Symbol"/>
              </a:rPr>
              <a:t>A PP sister of a verb behaves argumental if it is merged before the verb selects other (DP-)arguments:</a:t>
            </a:r>
            <a:endParaRPr lang="en-GB" sz="2400" dirty="0">
              <a:sym typeface="Symbol"/>
            </a:endParaRPr>
          </a:p>
          <a:p>
            <a:pPr lvl="2"/>
            <a:r>
              <a:rPr lang="en-GB" sz="2400" dirty="0" smtClean="0">
                <a:sym typeface="Symbol"/>
              </a:rPr>
              <a:t>			     V</a:t>
            </a:r>
            <a:endParaRPr lang="en-GB" sz="2400" dirty="0">
              <a:sym typeface="Symbol"/>
            </a:endParaRPr>
          </a:p>
          <a:p>
            <a:r>
              <a:rPr lang="en-GB" sz="2400" dirty="0" smtClean="0">
                <a:sym typeface="Symbol"/>
              </a:rPr>
              <a:t>				 </a:t>
            </a:r>
            <a:r>
              <a:rPr lang="en-GB" sz="2400" dirty="0">
                <a:sym typeface="Symbol"/>
              </a:rPr>
              <a:t>V</a:t>
            </a:r>
            <a:r>
              <a:rPr lang="en-GB" sz="2400" dirty="0" smtClean="0">
                <a:sym typeface="Symbol"/>
              </a:rPr>
              <a:t> </a:t>
            </a:r>
          </a:p>
          <a:p>
            <a:endParaRPr lang="en-GB" sz="2400" dirty="0" smtClean="0">
              <a:sym typeface="Symbol"/>
            </a:endParaRPr>
          </a:p>
          <a:p>
            <a:r>
              <a:rPr lang="en-GB" sz="2400" dirty="0">
                <a:sym typeface="Symbol"/>
              </a:rPr>
              <a:t>	</a:t>
            </a:r>
            <a:r>
              <a:rPr lang="en-GB" sz="2400" dirty="0" smtClean="0">
                <a:sym typeface="Symbol"/>
              </a:rPr>
              <a:t>		V			D</a:t>
            </a:r>
            <a:endParaRPr lang="en-GB" sz="2400" dirty="0">
              <a:sym typeface="Symbol"/>
            </a:endParaRPr>
          </a:p>
          <a:p>
            <a:r>
              <a:rPr lang="en-GB" sz="2400" dirty="0">
                <a:sym typeface="Symbol"/>
              </a:rPr>
              <a:t>	</a:t>
            </a:r>
            <a:r>
              <a:rPr lang="en-GB" sz="2400" dirty="0" smtClean="0">
                <a:sym typeface="Symbol"/>
              </a:rPr>
              <a:t>	</a:t>
            </a:r>
            <a:r>
              <a:rPr lang="en-GB" sz="2400" dirty="0">
                <a:sym typeface="Symbol"/>
              </a:rPr>
              <a:t>V</a:t>
            </a:r>
            <a:r>
              <a:rPr lang="en-GB" sz="2400" dirty="0" smtClean="0">
                <a:sym typeface="Symbol"/>
              </a:rPr>
              <a:t>, </a:t>
            </a:r>
            <a:r>
              <a:rPr lang="en-GB" sz="2400" dirty="0" err="1">
                <a:sym typeface="Symbol"/>
              </a:rPr>
              <a:t>uD</a:t>
            </a:r>
            <a:r>
              <a:rPr lang="en-GB" sz="2400" dirty="0" smtClean="0">
                <a:sym typeface="Symbol"/>
              </a:rPr>
              <a:t> 			D 								she</a:t>
            </a:r>
            <a:endParaRPr lang="en-GB" sz="2400" dirty="0">
              <a:sym typeface="Symbol"/>
            </a:endParaRPr>
          </a:p>
          <a:p>
            <a:r>
              <a:rPr lang="en-GB" sz="2400" dirty="0">
                <a:sym typeface="Symbol"/>
              </a:rPr>
              <a:t>	V			PP</a:t>
            </a:r>
          </a:p>
          <a:p>
            <a:r>
              <a:rPr lang="en-GB" sz="2400" b="1" dirty="0">
                <a:sym typeface="Symbol"/>
              </a:rPr>
              <a:t>	</a:t>
            </a:r>
            <a:r>
              <a:rPr lang="en-GB" sz="2400" dirty="0" smtClean="0">
                <a:sym typeface="Symbol"/>
              </a:rPr>
              <a:t></a:t>
            </a:r>
            <a:r>
              <a:rPr lang="en-GB" sz="2400" dirty="0">
                <a:sym typeface="Symbol"/>
              </a:rPr>
              <a:t>V</a:t>
            </a:r>
            <a:r>
              <a:rPr lang="en-GB" sz="2400" dirty="0" smtClean="0">
                <a:sym typeface="Symbol"/>
              </a:rPr>
              <a:t>, </a:t>
            </a:r>
            <a:r>
              <a:rPr lang="en-GB" sz="2400" dirty="0" err="1">
                <a:sym typeface="Symbol"/>
              </a:rPr>
              <a:t>uD</a:t>
            </a:r>
            <a:r>
              <a:rPr lang="en-GB" sz="2400" dirty="0" smtClean="0">
                <a:sym typeface="Symbol"/>
              </a:rPr>
              <a:t> </a:t>
            </a:r>
            <a:r>
              <a:rPr lang="en-GB" sz="2400" dirty="0">
                <a:sym typeface="Symbol"/>
              </a:rPr>
              <a:t>	</a:t>
            </a:r>
            <a:r>
              <a:rPr lang="en-GB" sz="2400" dirty="0" smtClean="0">
                <a:sym typeface="Symbol"/>
              </a:rPr>
              <a:t>	</a:t>
            </a:r>
            <a:r>
              <a:rPr lang="en-GB" sz="2400" dirty="0">
                <a:sym typeface="Symbol"/>
              </a:rPr>
              <a:t>V</a:t>
            </a:r>
            <a:r>
              <a:rPr lang="en-GB" sz="2400" dirty="0" smtClean="0">
                <a:sym typeface="Symbol"/>
              </a:rPr>
              <a:t>,</a:t>
            </a:r>
            <a:r>
              <a:rPr lang="en-GB" sz="2400" dirty="0" err="1">
                <a:sym typeface="Symbol"/>
              </a:rPr>
              <a:t>uV</a:t>
            </a:r>
            <a:r>
              <a:rPr lang="en-GB" sz="2400" dirty="0" smtClean="0">
                <a:sym typeface="Symbol"/>
              </a:rPr>
              <a:t> </a:t>
            </a:r>
            <a:endParaRPr lang="en-GB" sz="2400" b="1" dirty="0">
              <a:sym typeface="Symbol"/>
            </a:endParaRPr>
          </a:p>
          <a:p>
            <a:r>
              <a:rPr lang="en-GB" sz="2400" dirty="0">
                <a:sym typeface="Symbol"/>
              </a:rPr>
              <a:t>	</a:t>
            </a:r>
            <a:r>
              <a:rPr lang="en-GB" sz="2400" dirty="0" smtClean="0">
                <a:sym typeface="Symbol"/>
              </a:rPr>
              <a:t>count</a:t>
            </a:r>
            <a:r>
              <a:rPr lang="en-GB" sz="2400" dirty="0">
                <a:sym typeface="Symbol"/>
              </a:rPr>
              <a:t>			</a:t>
            </a:r>
            <a:r>
              <a:rPr lang="en-GB" sz="2400" dirty="0" smtClean="0">
                <a:sym typeface="Symbol"/>
              </a:rPr>
              <a:t>on Mary</a:t>
            </a:r>
            <a:endParaRPr lang="en-GB" sz="2400" dirty="0">
              <a:sym typeface="Symbol"/>
            </a:endParaRPr>
          </a:p>
          <a:p>
            <a:pPr marL="342900" indent="-342900">
              <a:buFont typeface="Wingdings" charset="2"/>
              <a:buChar char="§"/>
            </a:pPr>
            <a:endParaRPr lang="en-GB" sz="2400" dirty="0" smtClean="0">
              <a:sym typeface="Symbol"/>
            </a:endParaRPr>
          </a:p>
          <a:p>
            <a:pPr marL="342900" indent="-342900">
              <a:buFont typeface="Wingdings" charset="2"/>
              <a:buChar char="§"/>
            </a:pPr>
            <a:endParaRPr lang="en-GB" sz="2400" dirty="0">
              <a:sym typeface="Symbol"/>
            </a:endParaRPr>
          </a:p>
          <a:p>
            <a:pPr marL="342900" indent="-342900">
              <a:buFont typeface="Wingdings" charset="2"/>
              <a:buChar char="§"/>
            </a:pPr>
            <a:endParaRPr lang="en-GB" sz="2400" dirty="0" smtClean="0">
              <a:sym typeface="Symbol"/>
            </a:endParaRPr>
          </a:p>
          <a:p>
            <a:pPr marL="342900" indent="-342900">
              <a:buFont typeface="Wingdings" charset="2"/>
              <a:buChar char="§"/>
            </a:pPr>
            <a:endParaRPr lang="en-GB" sz="2400" dirty="0" smtClean="0">
              <a:sym typeface="Symbol"/>
            </a:endParaRPr>
          </a:p>
        </p:txBody>
      </p:sp>
      <p:cxnSp>
        <p:nvCxnSpPr>
          <p:cNvPr id="4" name="Gerade Verbindung 3"/>
          <p:cNvCxnSpPr/>
          <p:nvPr/>
        </p:nvCxnSpPr>
        <p:spPr>
          <a:xfrm flipV="1">
            <a:off x="1763688" y="5445224"/>
            <a:ext cx="1440160"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a:off x="3203848" y="5445224"/>
            <a:ext cx="1224136"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4644008" y="4365104"/>
            <a:ext cx="1152128"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3491880" y="4365104"/>
            <a:ext cx="1152128" cy="28803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299677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107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6370975"/>
          </a:xfrm>
          <a:prstGeom prst="rect">
            <a:avLst/>
          </a:prstGeom>
          <a:noFill/>
        </p:spPr>
        <p:txBody>
          <a:bodyPr wrap="square" rtlCol="0">
            <a:spAutoFit/>
          </a:bodyPr>
          <a:lstStyle/>
          <a:p>
            <a:r>
              <a:rPr lang="en-GB" sz="2400" b="1" dirty="0">
                <a:sym typeface="Symbol"/>
              </a:rPr>
              <a:t>PP adjuncts and PP arguments of a verb can be syntactically distinguished, as long as this verb also selects for another (DP) argument.</a:t>
            </a:r>
          </a:p>
          <a:p>
            <a:endParaRPr lang="en-GB" sz="2400" dirty="0">
              <a:sym typeface="Symbol"/>
            </a:endParaRPr>
          </a:p>
          <a:p>
            <a:pPr marL="342900" indent="-342900">
              <a:buFont typeface="Wingdings" charset="2"/>
              <a:buChar char="§"/>
            </a:pPr>
            <a:r>
              <a:rPr lang="en-GB" sz="2400" dirty="0" smtClean="0">
                <a:sym typeface="Symbol"/>
              </a:rPr>
              <a:t>A PP sister of a verb behaves adjunct-like if it is merged after the verb selects other </a:t>
            </a:r>
            <a:r>
              <a:rPr lang="en-GB" sz="2400" dirty="0">
                <a:sym typeface="Symbol"/>
              </a:rPr>
              <a:t>(DP-)arguments:</a:t>
            </a:r>
            <a:endParaRPr lang="en-GB" sz="2400" dirty="0" smtClean="0">
              <a:sym typeface="Symbol"/>
            </a:endParaRPr>
          </a:p>
          <a:p>
            <a:pPr lvl="2"/>
            <a:r>
              <a:rPr lang="en-GB" sz="2400" dirty="0" smtClean="0">
                <a:sym typeface="Symbol"/>
              </a:rPr>
              <a:t>			     V</a:t>
            </a:r>
            <a:endParaRPr lang="en-GB" sz="2400" dirty="0">
              <a:sym typeface="Symbol"/>
            </a:endParaRPr>
          </a:p>
          <a:p>
            <a:r>
              <a:rPr lang="en-GB" sz="2400" dirty="0" smtClean="0">
                <a:sym typeface="Symbol"/>
              </a:rPr>
              <a:t>				  </a:t>
            </a:r>
            <a:r>
              <a:rPr lang="en-GB" sz="2400" dirty="0">
                <a:sym typeface="Symbol"/>
              </a:rPr>
              <a:t>V</a:t>
            </a:r>
            <a:r>
              <a:rPr lang="en-GB" sz="2400" dirty="0" smtClean="0">
                <a:sym typeface="Symbol"/>
              </a:rPr>
              <a:t> </a:t>
            </a:r>
          </a:p>
          <a:p>
            <a:endParaRPr lang="en-GB" sz="2400" dirty="0" smtClean="0">
              <a:sym typeface="Symbol"/>
            </a:endParaRPr>
          </a:p>
          <a:p>
            <a:r>
              <a:rPr lang="en-GB" sz="2400" dirty="0">
                <a:sym typeface="Symbol"/>
              </a:rPr>
              <a:t>	</a:t>
            </a:r>
            <a:r>
              <a:rPr lang="en-GB" sz="2400" dirty="0" smtClean="0">
                <a:sym typeface="Symbol"/>
              </a:rPr>
              <a:t>		V			PP</a:t>
            </a:r>
            <a:endParaRPr lang="en-GB" sz="2400" dirty="0">
              <a:sym typeface="Symbol"/>
            </a:endParaRPr>
          </a:p>
          <a:p>
            <a:r>
              <a:rPr lang="en-GB" sz="2400" dirty="0">
                <a:sym typeface="Symbol"/>
              </a:rPr>
              <a:t>		</a:t>
            </a:r>
            <a:r>
              <a:rPr lang="en-GB" sz="2400" dirty="0" smtClean="0">
                <a:sym typeface="Symbol"/>
              </a:rPr>
              <a:t>	</a:t>
            </a:r>
            <a:r>
              <a:rPr lang="en-GB" sz="2400" dirty="0">
                <a:sym typeface="Symbol"/>
              </a:rPr>
              <a:t>V</a:t>
            </a:r>
            <a:r>
              <a:rPr lang="en-GB" sz="2400" dirty="0" smtClean="0">
                <a:sym typeface="Symbol"/>
              </a:rPr>
              <a:t> 			</a:t>
            </a:r>
            <a:r>
              <a:rPr lang="en-GB" sz="2400" dirty="0">
                <a:sym typeface="Symbol"/>
              </a:rPr>
              <a:t>V</a:t>
            </a:r>
            <a:r>
              <a:rPr lang="en-GB" sz="2400" dirty="0" smtClean="0">
                <a:sym typeface="Symbol"/>
              </a:rPr>
              <a:t>, </a:t>
            </a:r>
            <a:r>
              <a:rPr lang="en-GB" sz="2400" dirty="0" err="1">
                <a:sym typeface="Symbol"/>
              </a:rPr>
              <a:t>uV</a:t>
            </a:r>
            <a:r>
              <a:rPr lang="en-GB" sz="2400" dirty="0" smtClean="0">
                <a:sym typeface="Symbol"/>
              </a:rPr>
              <a:t> 							at the station	</a:t>
            </a:r>
            <a:endParaRPr lang="en-GB" sz="2400" dirty="0">
              <a:sym typeface="Symbol"/>
            </a:endParaRPr>
          </a:p>
          <a:p>
            <a:r>
              <a:rPr lang="en-GB" sz="2400" dirty="0">
                <a:sym typeface="Symbol"/>
              </a:rPr>
              <a:t>	V			</a:t>
            </a:r>
            <a:r>
              <a:rPr lang="en-GB" sz="2400" dirty="0" smtClean="0">
                <a:sym typeface="Symbol"/>
              </a:rPr>
              <a:t>D</a:t>
            </a:r>
          </a:p>
          <a:p>
            <a:r>
              <a:rPr lang="en-GB" sz="2400" dirty="0">
                <a:sym typeface="Symbol"/>
              </a:rPr>
              <a:t>	</a:t>
            </a:r>
            <a:r>
              <a:rPr lang="en-GB" sz="2400" dirty="0" smtClean="0">
                <a:sym typeface="Symbol"/>
              </a:rPr>
              <a:t></a:t>
            </a:r>
            <a:r>
              <a:rPr lang="en-GB" sz="2400" dirty="0">
                <a:sym typeface="Symbol"/>
              </a:rPr>
              <a:t>V</a:t>
            </a:r>
            <a:r>
              <a:rPr lang="en-GB" sz="2400" dirty="0" smtClean="0">
                <a:sym typeface="Symbol"/>
              </a:rPr>
              <a:t>, </a:t>
            </a:r>
            <a:r>
              <a:rPr lang="en-GB" sz="2400" dirty="0" err="1">
                <a:sym typeface="Symbol"/>
              </a:rPr>
              <a:t>uD</a:t>
            </a:r>
            <a:r>
              <a:rPr lang="en-GB" sz="2400" dirty="0" smtClean="0">
                <a:sym typeface="Symbol"/>
              </a:rPr>
              <a:t> 		</a:t>
            </a:r>
            <a:r>
              <a:rPr lang="en-GB" sz="2400" dirty="0">
                <a:sym typeface="Symbol"/>
              </a:rPr>
              <a:t>D</a:t>
            </a:r>
            <a:r>
              <a:rPr lang="en-GB" sz="2400" dirty="0" smtClean="0">
                <a:sym typeface="Symbol"/>
              </a:rPr>
              <a:t> </a:t>
            </a:r>
          </a:p>
          <a:p>
            <a:r>
              <a:rPr lang="en-GB" sz="2400" dirty="0">
                <a:sym typeface="Symbol"/>
              </a:rPr>
              <a:t>	</a:t>
            </a:r>
            <a:r>
              <a:rPr lang="en-GB" sz="2400" dirty="0" smtClean="0">
                <a:sym typeface="Symbol"/>
              </a:rPr>
              <a:t>arrive</a:t>
            </a:r>
            <a:r>
              <a:rPr lang="en-GB" sz="2400" dirty="0">
                <a:sym typeface="Symbol"/>
              </a:rPr>
              <a:t>			</a:t>
            </a:r>
            <a:r>
              <a:rPr lang="en-GB" sz="2400" dirty="0" smtClean="0">
                <a:sym typeface="Symbol"/>
              </a:rPr>
              <a:t>she</a:t>
            </a:r>
            <a:endParaRPr lang="en-GB" sz="2400" dirty="0">
              <a:sym typeface="Symbol"/>
            </a:endParaRPr>
          </a:p>
          <a:p>
            <a:pPr marL="342900" indent="-342900">
              <a:buFont typeface="Wingdings" charset="2"/>
              <a:buChar char="§"/>
            </a:pPr>
            <a:endParaRPr lang="en-GB" sz="2400" dirty="0" smtClean="0">
              <a:sym typeface="Symbol"/>
            </a:endParaRPr>
          </a:p>
          <a:p>
            <a:pPr marL="342900" indent="-342900">
              <a:buFont typeface="Wingdings" charset="2"/>
              <a:buChar char="§"/>
            </a:pPr>
            <a:endParaRPr lang="en-GB" sz="2400" dirty="0" smtClean="0">
              <a:sym typeface="Symbol"/>
            </a:endParaRPr>
          </a:p>
        </p:txBody>
      </p:sp>
      <p:cxnSp>
        <p:nvCxnSpPr>
          <p:cNvPr id="4" name="Gerade Verbindung 3"/>
          <p:cNvCxnSpPr/>
          <p:nvPr/>
        </p:nvCxnSpPr>
        <p:spPr>
          <a:xfrm flipV="1">
            <a:off x="1763688" y="5445224"/>
            <a:ext cx="1440160"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a:off x="3203848" y="5445224"/>
            <a:ext cx="1224136"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4644008" y="4365104"/>
            <a:ext cx="1152128"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3491880" y="4365104"/>
            <a:ext cx="1152128" cy="28803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148923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108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4154984"/>
          </a:xfrm>
          <a:prstGeom prst="rect">
            <a:avLst/>
          </a:prstGeom>
          <a:noFill/>
        </p:spPr>
        <p:txBody>
          <a:bodyPr wrap="square" rtlCol="0">
            <a:spAutoFit/>
          </a:bodyPr>
          <a:lstStyle/>
          <a:p>
            <a:r>
              <a:rPr lang="en-GB" sz="2400" b="1" dirty="0" smtClean="0">
                <a:sym typeface="Symbol"/>
              </a:rPr>
              <a:t>So, PPs can be said to uniformly select verbal complements, while maintaining the PP argument-adjunct distinction.</a:t>
            </a:r>
          </a:p>
          <a:p>
            <a:endParaRPr lang="en-GB" sz="2400" b="1" dirty="0">
              <a:sym typeface="Symbol"/>
            </a:endParaRPr>
          </a:p>
          <a:p>
            <a:pPr marL="342900" indent="-342900">
              <a:buFont typeface="Wingdings" charset="2"/>
              <a:buChar char="§"/>
            </a:pPr>
            <a:r>
              <a:rPr lang="en-GB" sz="2400" dirty="0" smtClean="0">
                <a:sym typeface="Symbol"/>
              </a:rPr>
              <a:t>Both adjunct and argument PPs are feature sets </a:t>
            </a:r>
            <a:r>
              <a:rPr lang="en-GB" sz="2400" dirty="0">
                <a:sym typeface="Symbol"/>
              </a:rPr>
              <a:t>V, </a:t>
            </a:r>
            <a:r>
              <a:rPr lang="en-GB" sz="2400" dirty="0" err="1">
                <a:sym typeface="Symbol"/>
              </a:rPr>
              <a:t>uV</a:t>
            </a:r>
            <a:r>
              <a:rPr lang="en-GB" sz="2400" dirty="0" smtClean="0">
                <a:sym typeface="Symbol"/>
              </a:rPr>
              <a:t>.</a:t>
            </a:r>
          </a:p>
          <a:p>
            <a:pPr marL="342900" indent="-342900">
              <a:buFont typeface="Wingdings" charset="2"/>
              <a:buChar char="§"/>
            </a:pPr>
            <a:endParaRPr lang="en-GB" sz="2400" dirty="0" smtClean="0">
              <a:sym typeface="Symbol"/>
            </a:endParaRPr>
          </a:p>
          <a:p>
            <a:pPr marL="342900" indent="-342900">
              <a:buFont typeface="Wingdings" charset="2"/>
              <a:buChar char="§"/>
            </a:pPr>
            <a:r>
              <a:rPr lang="en-GB" sz="2400" dirty="0" smtClean="0">
                <a:sym typeface="Symbol"/>
              </a:rPr>
              <a:t>PP arguments have a feature </a:t>
            </a:r>
            <a:r>
              <a:rPr lang="en-GB" sz="2400" dirty="0">
                <a:sym typeface="Symbol"/>
              </a:rPr>
              <a:t></a:t>
            </a:r>
            <a:r>
              <a:rPr lang="en-GB" sz="2400" dirty="0" err="1" smtClean="0">
                <a:sym typeface="Symbol"/>
              </a:rPr>
              <a:t>uD</a:t>
            </a:r>
            <a:r>
              <a:rPr lang="en-GB" sz="2400" dirty="0" smtClean="0">
                <a:sym typeface="Symbol"/>
              </a:rPr>
              <a:t> present on their mother node; PP adjuncts lack that.</a:t>
            </a:r>
            <a:endParaRPr lang="en-GB" sz="2400" dirty="0">
              <a:sym typeface="Symbol"/>
            </a:endParaRPr>
          </a:p>
          <a:p>
            <a:pPr marL="342900" indent="-342900">
              <a:buFont typeface="Wingdings" charset="2"/>
              <a:buChar char="§"/>
            </a:pPr>
            <a:endParaRPr lang="en-GB" sz="2400" dirty="0" smtClean="0">
              <a:sym typeface="Symbol"/>
            </a:endParaRPr>
          </a:p>
          <a:p>
            <a:pPr marL="342900" indent="-342900">
              <a:buFont typeface="Wingdings" charset="2"/>
              <a:buChar char="§"/>
            </a:pPr>
            <a:r>
              <a:rPr lang="en-GB" sz="2400" dirty="0" smtClean="0">
                <a:sym typeface="Symbol"/>
              </a:rPr>
              <a:t>But how to deal with PP-modification of non-</a:t>
            </a:r>
            <a:r>
              <a:rPr lang="en-GB" sz="2400" dirty="0" err="1" smtClean="0">
                <a:sym typeface="Symbol"/>
              </a:rPr>
              <a:t>verbals</a:t>
            </a:r>
            <a:r>
              <a:rPr lang="en-GB" sz="2400" dirty="0" smtClean="0">
                <a:sym typeface="Symbol"/>
              </a:rPr>
              <a:t>?</a:t>
            </a:r>
          </a:p>
          <a:p>
            <a:endParaRPr lang="en-GB" sz="2400" b="1" dirty="0" smtClean="0">
              <a:sym typeface="Symbol"/>
            </a:endParaRPr>
          </a:p>
          <a:p>
            <a:pPr marL="342900" indent="-342900">
              <a:buFont typeface="Wingdings" charset="2"/>
              <a:buChar char="§"/>
            </a:pPr>
            <a:endParaRPr lang="en-GB" sz="2400" dirty="0" smtClean="0">
              <a:sym typeface="Symbol"/>
            </a:endParaRPr>
          </a:p>
        </p:txBody>
      </p:sp>
    </p:spTree>
    <p:extLst>
      <p:ext uri="{BB962C8B-B14F-4D97-AF65-F5344CB8AC3E}">
        <p14:creationId xmlns:p14="http://schemas.microsoft.com/office/powerpoint/2010/main" val="210907222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1077218"/>
          </a:xfrm>
          <a:prstGeom prst="rect">
            <a:avLst/>
          </a:prstGeom>
          <a:noFill/>
        </p:spPr>
        <p:txBody>
          <a:bodyPr wrap="square" rtlCol="0">
            <a:spAutoFit/>
          </a:bodyPr>
          <a:lstStyle/>
          <a:p>
            <a:pPr algn="r"/>
            <a:r>
              <a:rPr lang="de-DE" sz="3200" b="1" dirty="0" smtClean="0">
                <a:solidFill>
                  <a:srgbClr val="192C43"/>
                </a:solidFill>
              </a:rPr>
              <a:t>Roots </a:t>
            </a:r>
            <a:r>
              <a:rPr lang="de-DE" sz="3200" b="1" dirty="0" err="1" smtClean="0">
                <a:solidFill>
                  <a:srgbClr val="192C43"/>
                </a:solidFill>
              </a:rPr>
              <a:t>and</a:t>
            </a:r>
            <a:r>
              <a:rPr lang="de-DE" sz="3200" b="1" dirty="0" smtClean="0">
                <a:solidFill>
                  <a:srgbClr val="192C43"/>
                </a:solidFill>
              </a:rPr>
              <a:t> </a:t>
            </a:r>
          </a:p>
          <a:p>
            <a:pPr algn="r"/>
            <a:r>
              <a:rPr lang="de-DE" sz="3200" b="1" dirty="0" smtClean="0">
                <a:solidFill>
                  <a:srgbClr val="192C43"/>
                </a:solidFill>
              </a:rPr>
              <a:t>categorial </a:t>
            </a:r>
            <a:r>
              <a:rPr lang="de-DE" sz="3200" b="1" dirty="0" err="1" smtClean="0">
                <a:solidFill>
                  <a:srgbClr val="192C43"/>
                </a:solidFill>
              </a:rPr>
              <a:t>features</a:t>
            </a:r>
            <a:endParaRPr lang="en-GB" sz="3200"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752596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solidFill>
            <a:srgbClr val="19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5"/>
          </a:xfrm>
          <a:prstGeom prst="rect">
            <a:avLst/>
          </a:prstGeom>
          <a:noFill/>
        </p:spPr>
        <p:txBody>
          <a:bodyPr wrap="square" rtlCol="0">
            <a:spAutoFit/>
          </a:bodyPr>
          <a:lstStyle/>
          <a:p>
            <a:pPr algn="r"/>
            <a:r>
              <a:rPr lang="de-DE" sz="3200" b="1" dirty="0" err="1" smtClean="0">
                <a:solidFill>
                  <a:schemeClr val="bg1"/>
                </a:solidFill>
              </a:rPr>
              <a:t>Sources</a:t>
            </a:r>
            <a:r>
              <a:rPr lang="de-DE" sz="3200" b="1" dirty="0" smtClean="0">
                <a:solidFill>
                  <a:schemeClr val="bg1"/>
                </a:solidFill>
              </a:rPr>
              <a:t> </a:t>
            </a:r>
            <a:r>
              <a:rPr lang="de-DE" sz="3200" b="1" dirty="0" err="1" smtClean="0">
                <a:solidFill>
                  <a:schemeClr val="bg1"/>
                </a:solidFill>
              </a:rPr>
              <a:t>for</a:t>
            </a:r>
            <a:r>
              <a:rPr lang="de-DE" sz="3200" b="1" dirty="0" smtClean="0">
                <a:solidFill>
                  <a:schemeClr val="bg1"/>
                </a:solidFill>
              </a:rPr>
              <a:t> </a:t>
            </a:r>
            <a:r>
              <a:rPr lang="de-DE" sz="3200" b="1" dirty="0" err="1" smtClean="0">
                <a:solidFill>
                  <a:schemeClr val="bg1"/>
                </a:solidFill>
              </a:rPr>
              <a:t>syntactic</a:t>
            </a:r>
            <a:r>
              <a:rPr lang="de-DE" sz="3200" b="1" dirty="0" smtClean="0">
                <a:solidFill>
                  <a:schemeClr val="bg1"/>
                </a:solidFill>
              </a:rPr>
              <a:t> </a:t>
            </a:r>
            <a:r>
              <a:rPr lang="de-DE" sz="3200" b="1" dirty="0" err="1" smtClean="0">
                <a:solidFill>
                  <a:schemeClr val="bg1"/>
                </a:solidFill>
              </a:rPr>
              <a:t>dependencies</a:t>
            </a:r>
            <a:endParaRPr lang="de-DE" sz="3200" b="1" dirty="0">
              <a:solidFill>
                <a:schemeClr val="bg1"/>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63002538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110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000000"/>
                </a:solidFill>
              </a:rPr>
              <a:t>X. Roots </a:t>
            </a:r>
            <a:r>
              <a:rPr lang="de-DE" sz="3600" b="1" dirty="0" err="1" smtClean="0">
                <a:solidFill>
                  <a:srgbClr val="000000"/>
                </a:solidFill>
              </a:rPr>
              <a:t>and</a:t>
            </a:r>
            <a:r>
              <a:rPr lang="de-DE" sz="3600" b="1" dirty="0" smtClean="0">
                <a:solidFill>
                  <a:srgbClr val="000000"/>
                </a:solidFill>
              </a:rPr>
              <a:t> categorial </a:t>
            </a:r>
            <a:r>
              <a:rPr lang="de-DE" sz="3600" b="1" dirty="0" err="1" smtClean="0">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t>An open question is how to deal with PPs modifying NPs and APs.</a:t>
            </a:r>
          </a:p>
          <a:p>
            <a:endParaRPr lang="en-GB" sz="2400" dirty="0"/>
          </a:p>
          <a:p>
            <a:pPr marL="342900" indent="-342900">
              <a:buFont typeface="Wingdings" charset="2"/>
              <a:buChar char="§"/>
            </a:pPr>
            <a:r>
              <a:rPr lang="en-GB" sz="2400" dirty="0" smtClean="0"/>
              <a:t>In principle PPs may modify NPs.</a:t>
            </a:r>
          </a:p>
          <a:p>
            <a:pPr marL="342900" indent="-342900">
              <a:buFont typeface="Wingdings" charset="2"/>
              <a:buChar char="§"/>
            </a:pPr>
            <a:endParaRPr lang="en-GB" sz="2400" dirty="0"/>
          </a:p>
          <a:p>
            <a:r>
              <a:rPr lang="en-GB" sz="2400" dirty="0" smtClean="0"/>
              <a:t>	</a:t>
            </a:r>
            <a:r>
              <a:rPr lang="en-GB" sz="2400" dirty="0" smtClean="0">
                <a:solidFill>
                  <a:srgbClr val="0000FF"/>
                </a:solidFill>
              </a:rPr>
              <a:t>The book about Obama</a:t>
            </a:r>
          </a:p>
          <a:p>
            <a:endParaRPr lang="en-GB" sz="2400" dirty="0" smtClean="0">
              <a:sym typeface="Symbol"/>
            </a:endParaRPr>
          </a:p>
          <a:p>
            <a:pPr marL="342900" indent="-342900">
              <a:buFont typeface="Wingdings" charset="2"/>
              <a:buChar char="§"/>
            </a:pPr>
            <a:r>
              <a:rPr lang="en-GB" sz="2400" dirty="0" smtClean="0">
                <a:sym typeface="Symbol"/>
              </a:rPr>
              <a:t>Also, (predicative) adjectives may be modified by PPs (</a:t>
            </a:r>
            <a:r>
              <a:rPr lang="en-GB" sz="2400" dirty="0">
                <a:sym typeface="Symbol"/>
              </a:rPr>
              <a:t>albeit more rarely, presumably a </a:t>
            </a:r>
            <a:r>
              <a:rPr lang="en-GB" sz="2400" dirty="0" smtClean="0">
                <a:sym typeface="Symbol"/>
              </a:rPr>
              <a:t>consequence </a:t>
            </a:r>
            <a:r>
              <a:rPr lang="en-GB" sz="2400" dirty="0">
                <a:sym typeface="Symbol"/>
              </a:rPr>
              <a:t>of the fact that most adjectives assign only one theta-role</a:t>
            </a:r>
            <a:r>
              <a:rPr lang="en-GB" sz="2400" dirty="0" smtClean="0">
                <a:sym typeface="Symbol"/>
              </a:rPr>
              <a:t>):</a:t>
            </a:r>
          </a:p>
          <a:p>
            <a:pPr marL="342900" indent="-342900">
              <a:buFont typeface="Wingdings" charset="2"/>
              <a:buChar char="§"/>
            </a:pPr>
            <a:endParaRPr lang="en-GB" sz="2400" dirty="0">
              <a:sym typeface="Symbol"/>
            </a:endParaRPr>
          </a:p>
          <a:p>
            <a:r>
              <a:rPr lang="en-GB" sz="2400" dirty="0" smtClean="0">
                <a:solidFill>
                  <a:srgbClr val="0000FF"/>
                </a:solidFill>
                <a:sym typeface="Symbol"/>
              </a:rPr>
              <a:t>	The doctor is afraid of the patient</a:t>
            </a:r>
          </a:p>
          <a:p>
            <a:r>
              <a:rPr lang="en-GB" sz="2400" dirty="0" smtClean="0">
                <a:solidFill>
                  <a:srgbClr val="0000FF"/>
                </a:solidFill>
                <a:sym typeface="Symbol"/>
              </a:rPr>
              <a:t>	*The </a:t>
            </a:r>
            <a:r>
              <a:rPr lang="en-GB" sz="2400" dirty="0">
                <a:solidFill>
                  <a:srgbClr val="0000FF"/>
                </a:solidFill>
                <a:sym typeface="Symbol"/>
              </a:rPr>
              <a:t>afraid of the </a:t>
            </a:r>
            <a:r>
              <a:rPr lang="en-GB" sz="2400" dirty="0" smtClean="0">
                <a:solidFill>
                  <a:srgbClr val="0000FF"/>
                </a:solidFill>
                <a:sym typeface="Symbol"/>
              </a:rPr>
              <a:t>patient doctor committed suicide</a:t>
            </a:r>
            <a:endParaRPr lang="en-GB" sz="2400" dirty="0">
              <a:solidFill>
                <a:srgbClr val="0000FF"/>
              </a:solidFill>
              <a:sym typeface="Symbol"/>
            </a:endParaRPr>
          </a:p>
        </p:txBody>
      </p:sp>
    </p:spTree>
    <p:extLst>
      <p:ext uri="{BB962C8B-B14F-4D97-AF65-F5344CB8AC3E}">
        <p14:creationId xmlns:p14="http://schemas.microsoft.com/office/powerpoint/2010/main" val="75307319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111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X. Roots </a:t>
            </a:r>
            <a:r>
              <a:rPr lang="de-DE" sz="3600" b="1" dirty="0" err="1">
                <a:solidFill>
                  <a:srgbClr val="000000"/>
                </a:solidFill>
              </a:rPr>
              <a:t>and</a:t>
            </a:r>
            <a:r>
              <a:rPr lang="de-DE" sz="3600" b="1" dirty="0">
                <a:solidFill>
                  <a:srgbClr val="000000"/>
                </a:solidFill>
              </a:rPr>
              <a:t> categorial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t>If PPs (as any other adjuncts) select for their sisters, and PPs do not only select for verbs, there are two logical options:</a:t>
            </a:r>
          </a:p>
          <a:p>
            <a:endParaRPr lang="en-GB" sz="2400" dirty="0"/>
          </a:p>
          <a:p>
            <a:pPr marL="342900" indent="-342900">
              <a:buFont typeface="Wingdings" charset="2"/>
              <a:buChar char="§"/>
            </a:pPr>
            <a:r>
              <a:rPr lang="en-GB" sz="2400" dirty="0" smtClean="0"/>
              <a:t>PPs are ambiguous between verbal, nominal and (predicatively used) adjectival PPs (and there are, thus, three types of prepositions).</a:t>
            </a:r>
          </a:p>
          <a:p>
            <a:pPr marL="342900" indent="-342900">
              <a:buFont typeface="Wingdings" charset="2"/>
              <a:buChar char="§"/>
            </a:pPr>
            <a:endParaRPr lang="en-GB" sz="2400" dirty="0" smtClean="0"/>
          </a:p>
          <a:p>
            <a:pPr marL="342900" indent="-342900">
              <a:buFont typeface="Wingdings" charset="2"/>
              <a:buChar char="§"/>
            </a:pPr>
            <a:r>
              <a:rPr lang="en-GB" sz="2400" dirty="0" smtClean="0"/>
              <a:t>There is a supercategory above verbs, nouns and </a:t>
            </a:r>
            <a:r>
              <a:rPr lang="en-GB" sz="2400" dirty="0"/>
              <a:t>(predicatively used) </a:t>
            </a:r>
            <a:r>
              <a:rPr lang="en-GB" sz="2400" dirty="0" smtClean="0"/>
              <a:t>adjectives.</a:t>
            </a:r>
          </a:p>
          <a:p>
            <a:pPr marL="342900" indent="-342900">
              <a:buFont typeface="Wingdings" charset="2"/>
              <a:buChar char="§"/>
            </a:pPr>
            <a:endParaRPr lang="en-GB" sz="2400" dirty="0"/>
          </a:p>
          <a:p>
            <a:r>
              <a:rPr lang="en-GB" sz="2400" dirty="0" smtClean="0"/>
              <a:t>The first option can hardly be supported as virtually every PP can be used to modify VPs, NPs and </a:t>
            </a:r>
            <a:r>
              <a:rPr lang="en-GB" sz="2400" dirty="0" err="1" smtClean="0"/>
              <a:t>A</a:t>
            </a:r>
            <a:r>
              <a:rPr lang="en-GB" sz="2400" baseline="-25000" dirty="0" err="1"/>
              <a:t>P</a:t>
            </a:r>
            <a:r>
              <a:rPr lang="en-GB" sz="2400" baseline="-25000" dirty="0" err="1" smtClean="0"/>
              <a:t>red</a:t>
            </a:r>
            <a:r>
              <a:rPr lang="en-GB" sz="2400" dirty="0" err="1" smtClean="0"/>
              <a:t>Ps</a:t>
            </a:r>
            <a:r>
              <a:rPr lang="en-GB" sz="2400" dirty="0" smtClean="0"/>
              <a:t>.</a:t>
            </a:r>
          </a:p>
          <a:p>
            <a:pPr marL="342900" indent="-342900">
              <a:buFont typeface="Wingdings" charset="2"/>
              <a:buChar char="§"/>
            </a:pPr>
            <a:endParaRPr lang="en-GB" sz="2400" dirty="0" smtClean="0"/>
          </a:p>
        </p:txBody>
      </p:sp>
    </p:spTree>
    <p:extLst>
      <p:ext uri="{BB962C8B-B14F-4D97-AF65-F5344CB8AC3E}">
        <p14:creationId xmlns:p14="http://schemas.microsoft.com/office/powerpoint/2010/main" val="25153850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112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X. Roots </a:t>
            </a:r>
            <a:r>
              <a:rPr lang="de-DE" sz="3600" b="1" dirty="0" err="1">
                <a:solidFill>
                  <a:srgbClr val="000000"/>
                </a:solidFill>
              </a:rPr>
              <a:t>and</a:t>
            </a:r>
            <a:r>
              <a:rPr lang="de-DE" sz="3600" b="1" dirty="0">
                <a:solidFill>
                  <a:srgbClr val="000000"/>
                </a:solidFill>
              </a:rPr>
              <a:t> categorial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5632311"/>
          </a:xfrm>
          <a:prstGeom prst="rect">
            <a:avLst/>
          </a:prstGeom>
          <a:noFill/>
        </p:spPr>
        <p:txBody>
          <a:bodyPr wrap="square" rtlCol="0">
            <a:spAutoFit/>
          </a:bodyPr>
          <a:lstStyle/>
          <a:p>
            <a:r>
              <a:rPr lang="en-GB" sz="2400" b="1" dirty="0" smtClean="0"/>
              <a:t>The second option, however, has been proposed for a variety of other reasons in the literature:</a:t>
            </a:r>
          </a:p>
          <a:p>
            <a:endParaRPr lang="en-GB" sz="2400" dirty="0"/>
          </a:p>
          <a:p>
            <a:pPr marL="342900" indent="-342900">
              <a:buFont typeface="Wingdings" charset="2"/>
              <a:buChar char="§"/>
            </a:pPr>
            <a:r>
              <a:rPr lang="en-GB" sz="2400" dirty="0" smtClean="0"/>
              <a:t>In several languages various lexical items (if not all) can be used both verbally and nominally.</a:t>
            </a:r>
          </a:p>
          <a:p>
            <a:pPr marL="342900" indent="-342900">
              <a:buFont typeface="Wingdings" charset="2"/>
              <a:buChar char="§"/>
            </a:pPr>
            <a:endParaRPr lang="en-GB" sz="2400" dirty="0" smtClean="0"/>
          </a:p>
          <a:p>
            <a:pPr marL="342900" indent="-342900">
              <a:buFont typeface="Wingdings" charset="2"/>
              <a:buChar char="§"/>
            </a:pPr>
            <a:r>
              <a:rPr lang="en-GB" sz="2400" dirty="0" smtClean="0"/>
              <a:t>The idea that lexical items are not stored in the lexical as nouns/verbs, but as roots, which are rendered nominal/verbal by having them merge with a N-/V- feature is very much in line with elements having some kind of a </a:t>
            </a:r>
            <a:r>
              <a:rPr lang="en-GB" sz="2400" dirty="0" err="1" smtClean="0"/>
              <a:t>supercategorial</a:t>
            </a:r>
            <a:r>
              <a:rPr lang="en-GB" sz="2400" dirty="0" smtClean="0"/>
              <a:t> feature.</a:t>
            </a:r>
          </a:p>
          <a:p>
            <a:pPr marL="342900" indent="-342900">
              <a:buFont typeface="Wingdings" charset="2"/>
              <a:buChar char="§"/>
            </a:pPr>
            <a:endParaRPr lang="en-GB" sz="2400" dirty="0"/>
          </a:p>
          <a:p>
            <a:pPr marL="342900" indent="-342900">
              <a:buFont typeface="Wingdings" charset="2"/>
              <a:buChar char="§"/>
            </a:pPr>
            <a:r>
              <a:rPr lang="en-GB" sz="2400" dirty="0" smtClean="0"/>
              <a:t>Semantically, verbs, nouns and adjectives </a:t>
            </a:r>
            <a:r>
              <a:rPr lang="en-GB" sz="2400" dirty="0"/>
              <a:t>all seem </a:t>
            </a:r>
            <a:r>
              <a:rPr lang="en-GB" sz="2400" dirty="0" smtClean="0"/>
              <a:t>to denote predicates, with additional argumental or other requirements; this semantic core would then be reflected in the syntactic featural inventory.</a:t>
            </a:r>
          </a:p>
        </p:txBody>
      </p:sp>
    </p:spTree>
    <p:extLst>
      <p:ext uri="{BB962C8B-B14F-4D97-AF65-F5344CB8AC3E}">
        <p14:creationId xmlns:p14="http://schemas.microsoft.com/office/powerpoint/2010/main" val="68174700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113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X. Roots </a:t>
            </a:r>
            <a:r>
              <a:rPr lang="de-DE" sz="3600" b="1" dirty="0" err="1">
                <a:solidFill>
                  <a:srgbClr val="000000"/>
                </a:solidFill>
              </a:rPr>
              <a:t>and</a:t>
            </a:r>
            <a:r>
              <a:rPr lang="de-DE" sz="3600" b="1" dirty="0">
                <a:solidFill>
                  <a:srgbClr val="000000"/>
                </a:solidFill>
              </a:rPr>
              <a:t> categorial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2677656"/>
          </a:xfrm>
          <a:prstGeom prst="rect">
            <a:avLst/>
          </a:prstGeom>
          <a:noFill/>
        </p:spPr>
        <p:txBody>
          <a:bodyPr wrap="square" rtlCol="0">
            <a:spAutoFit/>
          </a:bodyPr>
          <a:lstStyle/>
          <a:p>
            <a:r>
              <a:rPr lang="en-GB" sz="2400" b="1" dirty="0" smtClean="0"/>
              <a:t>Implementation:</a:t>
            </a:r>
          </a:p>
          <a:p>
            <a:endParaRPr lang="en-GB" sz="2400" dirty="0"/>
          </a:p>
          <a:p>
            <a:pPr marL="342900" indent="-342900">
              <a:buFont typeface="Wingdings" charset="2"/>
              <a:buChar char="§"/>
            </a:pPr>
            <a:r>
              <a:rPr lang="en-GB" sz="2400" dirty="0" smtClean="0"/>
              <a:t>There is a </a:t>
            </a:r>
            <a:r>
              <a:rPr lang="en-GB" sz="2400" dirty="0" err="1" smtClean="0"/>
              <a:t>superfeature</a:t>
            </a:r>
            <a:r>
              <a:rPr lang="en-GB" sz="2400" dirty="0" smtClean="0"/>
              <a:t> </a:t>
            </a:r>
            <a:r>
              <a:rPr lang="de-DE" sz="2400" dirty="0" smtClean="0">
                <a:sym typeface="Symbol"/>
              </a:rPr>
              <a:t></a:t>
            </a:r>
            <a:r>
              <a:rPr lang="de-DE" sz="2400" dirty="0" err="1" smtClean="0">
                <a:sym typeface="Symbol"/>
              </a:rPr>
              <a:t>Pred</a:t>
            </a:r>
            <a:r>
              <a:rPr lang="de-DE" sz="2400" dirty="0" smtClean="0">
                <a:sym typeface="Symbol"/>
              </a:rPr>
              <a:t>(</a:t>
            </a:r>
            <a:r>
              <a:rPr lang="de-DE" sz="2400" dirty="0" err="1" smtClean="0">
                <a:sym typeface="Symbol"/>
              </a:rPr>
              <a:t>icate</a:t>
            </a:r>
            <a:r>
              <a:rPr lang="de-DE" sz="2400" dirty="0" smtClean="0">
                <a:sym typeface="Symbol"/>
              </a:rPr>
              <a:t>)</a:t>
            </a:r>
          </a:p>
          <a:p>
            <a:pPr marL="342900" indent="-342900">
              <a:buFont typeface="Wingdings" charset="2"/>
              <a:buChar char="§"/>
            </a:pPr>
            <a:endParaRPr lang="en-GB" sz="2400" dirty="0" smtClean="0"/>
          </a:p>
          <a:p>
            <a:pPr marL="342900" indent="-342900">
              <a:buFont typeface="Wingdings" charset="2"/>
              <a:buChar char="§"/>
            </a:pPr>
            <a:r>
              <a:rPr lang="en-GB" sz="2400" dirty="0" smtClean="0"/>
              <a:t>This feature can receive a feature value V or N.</a:t>
            </a:r>
          </a:p>
          <a:p>
            <a:pPr marL="342900" indent="-342900">
              <a:buFont typeface="Wingdings" charset="2"/>
              <a:buChar char="§"/>
            </a:pPr>
            <a:endParaRPr lang="en-GB" sz="2400" dirty="0"/>
          </a:p>
          <a:p>
            <a:pPr marL="342900" indent="-342900">
              <a:buFont typeface="Wingdings" charset="2"/>
              <a:buChar char="§"/>
            </a:pPr>
            <a:r>
              <a:rPr lang="en-GB" sz="2400" dirty="0" smtClean="0"/>
              <a:t>Predicatively used adjectives may be unvalued predicates.</a:t>
            </a:r>
          </a:p>
        </p:txBody>
      </p:sp>
    </p:spTree>
    <p:extLst>
      <p:ext uri="{BB962C8B-B14F-4D97-AF65-F5344CB8AC3E}">
        <p14:creationId xmlns:p14="http://schemas.microsoft.com/office/powerpoint/2010/main" val="196775158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114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X. Roots </a:t>
            </a:r>
            <a:r>
              <a:rPr lang="de-DE" sz="3600" b="1" dirty="0" err="1">
                <a:solidFill>
                  <a:srgbClr val="000000"/>
                </a:solidFill>
              </a:rPr>
              <a:t>and</a:t>
            </a:r>
            <a:r>
              <a:rPr lang="de-DE" sz="3600" b="1" dirty="0">
                <a:solidFill>
                  <a:srgbClr val="000000"/>
                </a:solidFill>
              </a:rPr>
              <a:t> categorial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4062651"/>
          </a:xfrm>
          <a:prstGeom prst="rect">
            <a:avLst/>
          </a:prstGeom>
          <a:noFill/>
        </p:spPr>
        <p:txBody>
          <a:bodyPr wrap="square" rtlCol="0">
            <a:spAutoFit/>
          </a:bodyPr>
          <a:lstStyle/>
          <a:p>
            <a:r>
              <a:rPr lang="en-GB" sz="2400" b="1" dirty="0" smtClean="0"/>
              <a:t>V PP merger:</a:t>
            </a: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r>
              <a:rPr lang="de-DE" sz="2400" dirty="0">
                <a:sym typeface="Symbol"/>
              </a:rPr>
              <a:t> </a:t>
            </a:r>
            <a:r>
              <a:rPr lang="de-DE" sz="2400" dirty="0" err="1">
                <a:sym typeface="Symbol"/>
              </a:rPr>
              <a:t>Pred</a:t>
            </a:r>
            <a:r>
              <a:rPr lang="de-DE" sz="2400" dirty="0">
                <a:sym typeface="Symbol"/>
              </a:rPr>
              <a:t>: V</a:t>
            </a:r>
            <a:r>
              <a:rPr lang="de-DE" sz="2400" dirty="0" smtClean="0">
                <a:sym typeface="Symbol"/>
              </a:rPr>
              <a:t></a:t>
            </a:r>
            <a:r>
              <a:rPr lang="de-DE" sz="2400" dirty="0" smtClean="0"/>
              <a:t> </a:t>
            </a: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endParaRPr lang="de-DE" sz="2400" dirty="0">
              <a:sym typeface="Symbol"/>
            </a:endParaRPr>
          </a:p>
          <a:p>
            <a:pPr>
              <a:buClr>
                <a:srgbClr val="969696"/>
              </a:buClr>
            </a:pPr>
            <a:endParaRPr lang="de-DE" sz="2400" dirty="0" smtClean="0">
              <a:sym typeface="Symbol"/>
            </a:endParaRPr>
          </a:p>
          <a:p>
            <a:pPr>
              <a:buClr>
                <a:srgbClr val="969696"/>
              </a:buClr>
            </a:pPr>
            <a:r>
              <a:rPr lang="de-DE" sz="2400" dirty="0" smtClean="0">
                <a:sym typeface="Symbol"/>
              </a:rPr>
              <a:t>	</a:t>
            </a:r>
            <a:r>
              <a:rPr lang="de-DE" sz="2400" dirty="0" err="1">
                <a:sym typeface="Symbol"/>
              </a:rPr>
              <a:t>Pred</a:t>
            </a:r>
            <a:r>
              <a:rPr lang="de-DE" sz="2400" dirty="0">
                <a:sym typeface="Symbol"/>
              </a:rPr>
              <a:t>: V</a:t>
            </a:r>
            <a:r>
              <a:rPr lang="de-DE" sz="2400" dirty="0"/>
              <a:t> </a:t>
            </a:r>
            <a:r>
              <a:rPr lang="en-GB" sz="2400" b="1" dirty="0">
                <a:solidFill>
                  <a:srgbClr val="000000"/>
                </a:solidFill>
              </a:rPr>
              <a:t>	</a:t>
            </a:r>
            <a:r>
              <a:rPr lang="en-GB" sz="2400" b="1" dirty="0" smtClean="0">
                <a:solidFill>
                  <a:srgbClr val="000000"/>
                </a:solidFill>
              </a:rPr>
              <a:t>	     </a:t>
            </a:r>
            <a:r>
              <a:rPr lang="de-DE" sz="2400" dirty="0" smtClean="0">
                <a:sym typeface="Symbol"/>
              </a:rPr>
              <a:t></a:t>
            </a:r>
            <a:r>
              <a:rPr lang="de-DE" sz="2400" dirty="0" err="1" smtClean="0">
                <a:sym typeface="Symbol"/>
              </a:rPr>
              <a:t>Pred</a:t>
            </a:r>
            <a:r>
              <a:rPr lang="de-DE" sz="2400" dirty="0" smtClean="0">
                <a:sym typeface="Symbol"/>
              </a:rPr>
              <a:t>: V,</a:t>
            </a:r>
            <a:r>
              <a:rPr lang="de-DE" sz="2400" dirty="0" smtClean="0"/>
              <a:t> </a:t>
            </a:r>
            <a:r>
              <a:rPr lang="de-DE" sz="2400" dirty="0" smtClean="0">
                <a:sym typeface="Symbol"/>
              </a:rPr>
              <a:t></a:t>
            </a:r>
            <a:r>
              <a:rPr lang="de-DE" sz="2400" dirty="0" err="1" smtClean="0">
                <a:sym typeface="Symbol"/>
              </a:rPr>
              <a:t>uPred</a:t>
            </a:r>
            <a:r>
              <a:rPr lang="de-DE" sz="2400" dirty="0" smtClean="0">
                <a:sym typeface="Symbol"/>
              </a:rPr>
              <a:t>: V</a:t>
            </a:r>
            <a:r>
              <a:rPr lang="de-DE" sz="2400" dirty="0">
                <a:sym typeface="Symbol"/>
              </a:rPr>
              <a:t></a:t>
            </a:r>
            <a:r>
              <a:rPr lang="de-DE" sz="2400" dirty="0"/>
              <a:t> </a:t>
            </a:r>
          </a:p>
          <a:p>
            <a:pPr>
              <a:buClr>
                <a:srgbClr val="969696"/>
              </a:buClr>
            </a:pPr>
            <a:endParaRPr lang="de-DE" sz="2400" dirty="0" smtClean="0">
              <a:sym typeface="Symbol"/>
            </a:endParaRPr>
          </a:p>
          <a:p>
            <a:pPr>
              <a:buClr>
                <a:srgbClr val="969696"/>
              </a:buClr>
            </a:pPr>
            <a:endParaRPr lang="de-DE" sz="2400" dirty="0">
              <a:sym typeface="Symbol"/>
            </a:endParaRPr>
          </a:p>
          <a:p>
            <a:pPr>
              <a:buClr>
                <a:srgbClr val="969696"/>
              </a:buClr>
            </a:pPr>
            <a:r>
              <a:rPr lang="de-DE" sz="2400" dirty="0" smtClean="0">
                <a:sym typeface="Symbol"/>
              </a:rPr>
              <a:t>	</a:t>
            </a:r>
            <a:r>
              <a:rPr lang="de-DE" sz="2400" dirty="0" err="1" smtClean="0">
                <a:sym typeface="Symbol"/>
              </a:rPr>
              <a:t>Pred</a:t>
            </a:r>
            <a:r>
              <a:rPr lang="de-DE" sz="2400" dirty="0">
                <a:sym typeface="Symbol"/>
              </a:rPr>
              <a:t>: V</a:t>
            </a:r>
            <a:r>
              <a:rPr lang="de-DE" sz="2400" dirty="0" smtClean="0">
                <a:sym typeface="Symbol"/>
              </a:rPr>
              <a:t></a:t>
            </a:r>
            <a:r>
              <a:rPr lang="de-DE" sz="2400" dirty="0" smtClean="0"/>
              <a:t> </a:t>
            </a:r>
            <a:r>
              <a:rPr lang="en-GB" sz="2400" b="1" dirty="0">
                <a:solidFill>
                  <a:srgbClr val="000000"/>
                </a:solidFill>
              </a:rPr>
              <a:t>	</a:t>
            </a:r>
            <a:r>
              <a:rPr lang="en-GB" sz="2400" b="1" dirty="0" smtClean="0">
                <a:solidFill>
                  <a:srgbClr val="000000"/>
                </a:solidFill>
              </a:rPr>
              <a:t>	     </a:t>
            </a:r>
            <a:r>
              <a:rPr lang="de-DE" sz="2400" dirty="0" smtClean="0">
                <a:sym typeface="Symbol"/>
              </a:rPr>
              <a:t></a:t>
            </a:r>
            <a:r>
              <a:rPr lang="de-DE" sz="2400" dirty="0" err="1" smtClean="0">
                <a:sym typeface="Symbol"/>
              </a:rPr>
              <a:t>Pred</a:t>
            </a:r>
            <a:r>
              <a:rPr lang="de-DE" sz="2400" dirty="0" smtClean="0">
                <a:sym typeface="Symbol"/>
              </a:rPr>
              <a:t>: _,</a:t>
            </a:r>
            <a:r>
              <a:rPr lang="de-DE" sz="2400" dirty="0" smtClean="0"/>
              <a:t> </a:t>
            </a:r>
            <a:r>
              <a:rPr lang="de-DE" sz="2400" dirty="0" smtClean="0">
                <a:sym typeface="Symbol"/>
              </a:rPr>
              <a:t></a:t>
            </a:r>
            <a:r>
              <a:rPr lang="de-DE" sz="2400" dirty="0" err="1" smtClean="0">
                <a:sym typeface="Symbol"/>
              </a:rPr>
              <a:t>uPred</a:t>
            </a:r>
            <a:r>
              <a:rPr lang="de-DE" sz="2400" dirty="0" smtClean="0">
                <a:sym typeface="Symbol"/>
              </a:rPr>
              <a:t>: _</a:t>
            </a:r>
            <a:r>
              <a:rPr lang="de-DE" sz="2400" dirty="0" smtClean="0"/>
              <a:t> </a:t>
            </a:r>
            <a:r>
              <a:rPr lang="en-GB" sz="2400" b="1" dirty="0">
                <a:solidFill>
                  <a:srgbClr val="000000"/>
                </a:solidFill>
              </a:rPr>
              <a:t>	</a:t>
            </a:r>
            <a:endParaRPr lang="en-GB" sz="2400" b="1" dirty="0" smtClean="0"/>
          </a:p>
          <a:p>
            <a:endParaRPr lang="en-GB" dirty="0" smtClean="0"/>
          </a:p>
        </p:txBody>
      </p:sp>
      <p:cxnSp>
        <p:nvCxnSpPr>
          <p:cNvPr id="8" name="Gerade Verbindung 7"/>
          <p:cNvCxnSpPr/>
          <p:nvPr/>
        </p:nvCxnSpPr>
        <p:spPr>
          <a:xfrm flipV="1">
            <a:off x="1835696" y="2564904"/>
            <a:ext cx="1728192"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3563888" y="2564904"/>
            <a:ext cx="1944216"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281908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115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X. Roots </a:t>
            </a:r>
            <a:r>
              <a:rPr lang="de-DE" sz="3600" b="1" dirty="0" err="1">
                <a:solidFill>
                  <a:srgbClr val="000000"/>
                </a:solidFill>
              </a:rPr>
              <a:t>and</a:t>
            </a:r>
            <a:r>
              <a:rPr lang="de-DE" sz="3600" b="1" dirty="0">
                <a:solidFill>
                  <a:srgbClr val="000000"/>
                </a:solidFill>
              </a:rPr>
              <a:t> categorial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4062651"/>
          </a:xfrm>
          <a:prstGeom prst="rect">
            <a:avLst/>
          </a:prstGeom>
          <a:noFill/>
        </p:spPr>
        <p:txBody>
          <a:bodyPr wrap="square" rtlCol="0">
            <a:spAutoFit/>
          </a:bodyPr>
          <a:lstStyle/>
          <a:p>
            <a:r>
              <a:rPr lang="en-GB" sz="2400" b="1" dirty="0"/>
              <a:t>N</a:t>
            </a:r>
            <a:r>
              <a:rPr lang="en-GB" sz="2400" b="1" dirty="0" smtClean="0"/>
              <a:t> PP merger:</a:t>
            </a: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r>
              <a:rPr lang="de-DE" sz="2400" dirty="0">
                <a:sym typeface="Symbol"/>
              </a:rPr>
              <a:t> </a:t>
            </a:r>
            <a:r>
              <a:rPr lang="de-DE" sz="2400" dirty="0" err="1">
                <a:sym typeface="Symbol"/>
              </a:rPr>
              <a:t>Pred</a:t>
            </a:r>
            <a:r>
              <a:rPr lang="de-DE" sz="2400" dirty="0">
                <a:sym typeface="Symbol"/>
              </a:rPr>
              <a:t>: N</a:t>
            </a:r>
            <a:r>
              <a:rPr lang="de-DE" sz="2400" dirty="0" smtClean="0">
                <a:sym typeface="Symbol"/>
              </a:rPr>
              <a:t></a:t>
            </a:r>
            <a:r>
              <a:rPr lang="de-DE" sz="2400" dirty="0" smtClean="0"/>
              <a:t> </a:t>
            </a: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endParaRPr lang="de-DE" sz="2400" dirty="0">
              <a:sym typeface="Symbol"/>
            </a:endParaRPr>
          </a:p>
          <a:p>
            <a:pPr>
              <a:buClr>
                <a:srgbClr val="969696"/>
              </a:buClr>
            </a:pPr>
            <a:r>
              <a:rPr lang="de-DE" sz="2400" dirty="0" smtClean="0">
                <a:sym typeface="Symbol"/>
              </a:rPr>
              <a:t>	</a:t>
            </a:r>
            <a:r>
              <a:rPr lang="de-DE" sz="2400" dirty="0">
                <a:sym typeface="Symbol"/>
              </a:rPr>
              <a:t> </a:t>
            </a:r>
            <a:r>
              <a:rPr lang="de-DE" sz="2400" dirty="0" err="1">
                <a:sym typeface="Symbol"/>
              </a:rPr>
              <a:t>Pred</a:t>
            </a:r>
            <a:r>
              <a:rPr lang="de-DE" sz="2400" dirty="0">
                <a:sym typeface="Symbol"/>
              </a:rPr>
              <a:t>: </a:t>
            </a:r>
            <a:r>
              <a:rPr lang="de-DE" sz="2400" dirty="0" smtClean="0">
                <a:sym typeface="Symbol"/>
              </a:rPr>
              <a:t>N</a:t>
            </a:r>
            <a:r>
              <a:rPr lang="de-DE" sz="2400" dirty="0" smtClean="0"/>
              <a:t> </a:t>
            </a:r>
            <a:r>
              <a:rPr lang="en-GB" sz="2400" b="1" dirty="0">
                <a:solidFill>
                  <a:srgbClr val="000000"/>
                </a:solidFill>
              </a:rPr>
              <a:t>		</a:t>
            </a:r>
            <a:r>
              <a:rPr lang="en-GB" sz="2400" b="1" dirty="0" smtClean="0">
                <a:solidFill>
                  <a:srgbClr val="000000"/>
                </a:solidFill>
              </a:rPr>
              <a:t>     </a:t>
            </a:r>
            <a:r>
              <a:rPr lang="de-DE" sz="2400" dirty="0" smtClean="0">
                <a:sym typeface="Symbol"/>
              </a:rPr>
              <a:t></a:t>
            </a:r>
            <a:r>
              <a:rPr lang="de-DE" sz="2400" dirty="0" err="1" smtClean="0">
                <a:sym typeface="Symbol"/>
              </a:rPr>
              <a:t>Pred</a:t>
            </a:r>
            <a:r>
              <a:rPr lang="de-DE" sz="2400" dirty="0" smtClean="0">
                <a:sym typeface="Symbol"/>
              </a:rPr>
              <a:t>: N,</a:t>
            </a:r>
            <a:r>
              <a:rPr lang="de-DE" sz="2400" dirty="0" smtClean="0"/>
              <a:t> </a:t>
            </a:r>
            <a:r>
              <a:rPr lang="de-DE" sz="2400" dirty="0" smtClean="0">
                <a:sym typeface="Symbol"/>
              </a:rPr>
              <a:t></a:t>
            </a:r>
            <a:r>
              <a:rPr lang="de-DE" sz="2400" dirty="0" err="1" smtClean="0">
                <a:sym typeface="Symbol"/>
              </a:rPr>
              <a:t>uPred</a:t>
            </a:r>
            <a:r>
              <a:rPr lang="de-DE" sz="2400" dirty="0" smtClean="0">
                <a:sym typeface="Symbol"/>
              </a:rPr>
              <a:t>: N</a:t>
            </a:r>
            <a:r>
              <a:rPr lang="de-DE" sz="2400" dirty="0">
                <a:sym typeface="Symbol"/>
              </a:rPr>
              <a:t></a:t>
            </a:r>
            <a:r>
              <a:rPr lang="de-DE" sz="2400" dirty="0"/>
              <a:t> </a:t>
            </a:r>
          </a:p>
          <a:p>
            <a:pPr>
              <a:buClr>
                <a:srgbClr val="969696"/>
              </a:buClr>
            </a:pPr>
            <a:endParaRPr lang="de-DE" sz="2400" dirty="0" smtClean="0">
              <a:sym typeface="Symbol"/>
            </a:endParaRPr>
          </a:p>
          <a:p>
            <a:pPr>
              <a:buClr>
                <a:srgbClr val="969696"/>
              </a:buClr>
            </a:pPr>
            <a:endParaRPr lang="de-DE" sz="2400" dirty="0">
              <a:sym typeface="Symbol"/>
            </a:endParaRPr>
          </a:p>
          <a:p>
            <a:pPr>
              <a:buClr>
                <a:srgbClr val="969696"/>
              </a:buClr>
            </a:pPr>
            <a:r>
              <a:rPr lang="de-DE" sz="2400" dirty="0" smtClean="0">
                <a:sym typeface="Symbol"/>
              </a:rPr>
              <a:t>	</a:t>
            </a:r>
            <a:r>
              <a:rPr lang="de-DE" sz="2400" dirty="0">
                <a:sym typeface="Symbol"/>
              </a:rPr>
              <a:t> </a:t>
            </a:r>
            <a:r>
              <a:rPr lang="de-DE" sz="2400" dirty="0" err="1">
                <a:sym typeface="Symbol"/>
              </a:rPr>
              <a:t>Pred</a:t>
            </a:r>
            <a:r>
              <a:rPr lang="de-DE" sz="2400" dirty="0">
                <a:sym typeface="Symbol"/>
              </a:rPr>
              <a:t>: </a:t>
            </a:r>
            <a:r>
              <a:rPr lang="de-DE" sz="2400" dirty="0" smtClean="0">
                <a:sym typeface="Symbol"/>
              </a:rPr>
              <a:t>N</a:t>
            </a:r>
            <a:r>
              <a:rPr lang="de-DE" sz="2400" dirty="0" smtClean="0"/>
              <a:t> </a:t>
            </a:r>
            <a:r>
              <a:rPr lang="en-GB" sz="2400" b="1" dirty="0">
                <a:solidFill>
                  <a:srgbClr val="000000"/>
                </a:solidFill>
              </a:rPr>
              <a:t>	</a:t>
            </a:r>
            <a:r>
              <a:rPr lang="en-GB" sz="2400" b="1" dirty="0" smtClean="0">
                <a:solidFill>
                  <a:srgbClr val="000000"/>
                </a:solidFill>
              </a:rPr>
              <a:t>	     </a:t>
            </a:r>
            <a:r>
              <a:rPr lang="de-DE" sz="2400" dirty="0" smtClean="0">
                <a:sym typeface="Symbol"/>
              </a:rPr>
              <a:t></a:t>
            </a:r>
            <a:r>
              <a:rPr lang="de-DE" sz="2400" dirty="0" err="1" smtClean="0">
                <a:sym typeface="Symbol"/>
              </a:rPr>
              <a:t>Pred</a:t>
            </a:r>
            <a:r>
              <a:rPr lang="de-DE" sz="2400" dirty="0" smtClean="0">
                <a:sym typeface="Symbol"/>
              </a:rPr>
              <a:t>: _,</a:t>
            </a:r>
            <a:r>
              <a:rPr lang="de-DE" sz="2400" dirty="0" smtClean="0"/>
              <a:t> </a:t>
            </a:r>
            <a:r>
              <a:rPr lang="de-DE" sz="2400" dirty="0" smtClean="0">
                <a:sym typeface="Symbol"/>
              </a:rPr>
              <a:t></a:t>
            </a:r>
            <a:r>
              <a:rPr lang="de-DE" sz="2400" dirty="0" err="1" smtClean="0">
                <a:sym typeface="Symbol"/>
              </a:rPr>
              <a:t>uPred</a:t>
            </a:r>
            <a:r>
              <a:rPr lang="de-DE" sz="2400" dirty="0" smtClean="0">
                <a:sym typeface="Symbol"/>
              </a:rPr>
              <a:t>: _</a:t>
            </a:r>
            <a:r>
              <a:rPr lang="de-DE" sz="2400" dirty="0" smtClean="0"/>
              <a:t> </a:t>
            </a:r>
            <a:r>
              <a:rPr lang="en-GB" sz="2400" b="1" dirty="0">
                <a:solidFill>
                  <a:srgbClr val="000000"/>
                </a:solidFill>
              </a:rPr>
              <a:t>	</a:t>
            </a:r>
            <a:endParaRPr lang="en-GB" sz="2400" b="1" dirty="0" smtClean="0"/>
          </a:p>
          <a:p>
            <a:endParaRPr lang="en-GB" dirty="0" smtClean="0"/>
          </a:p>
        </p:txBody>
      </p:sp>
      <p:cxnSp>
        <p:nvCxnSpPr>
          <p:cNvPr id="8" name="Gerade Verbindung 7"/>
          <p:cNvCxnSpPr/>
          <p:nvPr/>
        </p:nvCxnSpPr>
        <p:spPr>
          <a:xfrm flipV="1">
            <a:off x="1835696" y="2564904"/>
            <a:ext cx="1728192"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3563888" y="2564904"/>
            <a:ext cx="1944216"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333121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116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X. Roots </a:t>
            </a:r>
            <a:r>
              <a:rPr lang="de-DE" sz="3600" b="1" dirty="0" err="1">
                <a:solidFill>
                  <a:srgbClr val="000000"/>
                </a:solidFill>
              </a:rPr>
              <a:t>and</a:t>
            </a:r>
            <a:r>
              <a:rPr lang="de-DE" sz="3600" b="1" dirty="0">
                <a:solidFill>
                  <a:srgbClr val="000000"/>
                </a:solidFill>
              </a:rPr>
              <a:t> categorial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pPr algn="ctr"/>
            <a:endParaRPr lang="de-DE" sz="2400" dirty="0">
              <a:sym typeface="Symbol"/>
            </a:endParaRPr>
          </a:p>
          <a:p>
            <a:pPr algn="ctr"/>
            <a:r>
              <a:rPr lang="de-DE" sz="2400" dirty="0" smtClean="0">
                <a:sym typeface="Symbol"/>
              </a:rPr>
              <a:t>PRED</a:t>
            </a:r>
            <a:endParaRPr lang="de-DE" sz="2400" dirty="0">
              <a:sym typeface="Symbol"/>
            </a:endParaRPr>
          </a:p>
          <a:p>
            <a:pPr algn="ctr"/>
            <a:endParaRPr lang="en-GB" sz="2400" dirty="0" smtClean="0"/>
          </a:p>
          <a:p>
            <a:pPr algn="ctr"/>
            <a:endParaRPr lang="en-GB" sz="2400" dirty="0" smtClean="0"/>
          </a:p>
          <a:p>
            <a:pPr algn="ctr"/>
            <a:endParaRPr lang="en-GB" sz="2400" dirty="0"/>
          </a:p>
          <a:p>
            <a:r>
              <a:rPr lang="en-GB" sz="2400" dirty="0" smtClean="0"/>
              <a:t>	</a:t>
            </a:r>
            <a:r>
              <a:rPr lang="de-DE" sz="2400" dirty="0" smtClean="0">
                <a:sym typeface="Symbol"/>
              </a:rPr>
              <a:t>PRED: N </a:t>
            </a:r>
            <a:r>
              <a:rPr lang="en-GB" sz="2400" dirty="0"/>
              <a:t>= </a:t>
            </a:r>
            <a:r>
              <a:rPr lang="de-DE" sz="2400" dirty="0">
                <a:sym typeface="Symbol"/>
              </a:rPr>
              <a:t>N</a:t>
            </a:r>
            <a:r>
              <a:rPr lang="de-DE" sz="2400" dirty="0" smtClean="0">
                <a:sym typeface="Symbol"/>
              </a:rPr>
              <a:t>			PRED: V </a:t>
            </a:r>
            <a:r>
              <a:rPr lang="en-GB" sz="2400" dirty="0"/>
              <a:t>= </a:t>
            </a:r>
            <a:r>
              <a:rPr lang="de-DE" sz="2400" dirty="0" smtClean="0">
                <a:sym typeface="Symbol"/>
              </a:rPr>
              <a:t>V</a:t>
            </a:r>
          </a:p>
          <a:p>
            <a:endParaRPr lang="en-GB" sz="2400" dirty="0" smtClean="0">
              <a:sym typeface="Symbol"/>
            </a:endParaRPr>
          </a:p>
          <a:p>
            <a:r>
              <a:rPr lang="en-GB" sz="2400" dirty="0" smtClean="0">
                <a:sym typeface="Symbol"/>
              </a:rPr>
              <a:t>Now, if this is correct, Ps are nothing but elements that are:</a:t>
            </a:r>
          </a:p>
          <a:p>
            <a:endParaRPr lang="en-GB" sz="2400" dirty="0" smtClean="0">
              <a:sym typeface="Symbol"/>
            </a:endParaRPr>
          </a:p>
          <a:p>
            <a:pPr marL="342900" indent="-342900">
              <a:buFont typeface="Wingdings" charset="2"/>
              <a:buChar char="§"/>
            </a:pPr>
            <a:r>
              <a:rPr lang="en-GB" sz="2400" dirty="0" smtClean="0">
                <a:sym typeface="Symbol"/>
              </a:rPr>
              <a:t>PRED: _, </a:t>
            </a:r>
            <a:r>
              <a:rPr lang="en-GB" sz="2400" dirty="0" err="1" smtClean="0">
                <a:sym typeface="Symbol"/>
              </a:rPr>
              <a:t>uPRED</a:t>
            </a:r>
            <a:r>
              <a:rPr lang="en-GB" sz="2400" dirty="0" smtClean="0">
                <a:sym typeface="Symbol"/>
              </a:rPr>
              <a:t>: _, uD</a:t>
            </a:r>
            <a:r>
              <a:rPr lang="en-GB" sz="2400" dirty="0" smtClean="0"/>
              <a:t> </a:t>
            </a:r>
          </a:p>
          <a:p>
            <a:pPr marL="342900" indent="-342900">
              <a:buFont typeface="Wingdings" charset="2"/>
              <a:buChar char="§"/>
            </a:pPr>
            <a:endParaRPr lang="en-GB" sz="2400" dirty="0" smtClean="0">
              <a:sym typeface="Symbol"/>
            </a:endParaRPr>
          </a:p>
          <a:p>
            <a:pPr marL="342900" indent="-342900">
              <a:buFont typeface="Wingdings" charset="2"/>
              <a:buChar char="§"/>
            </a:pPr>
            <a:r>
              <a:rPr lang="en-GB" sz="2400" dirty="0" smtClean="0">
                <a:sym typeface="Symbol"/>
              </a:rPr>
              <a:t>Immediately valued for V/N (and thus become V, </a:t>
            </a:r>
            <a:r>
              <a:rPr lang="en-GB" sz="2400" dirty="0" err="1" smtClean="0">
                <a:sym typeface="Symbol"/>
              </a:rPr>
              <a:t>uV</a:t>
            </a:r>
            <a:r>
              <a:rPr lang="en-GB" sz="2400" dirty="0" smtClean="0">
                <a:sym typeface="Symbol"/>
              </a:rPr>
              <a:t>, uD and </a:t>
            </a:r>
            <a:r>
              <a:rPr lang="en-GB" sz="2400" dirty="0" smtClean="0"/>
              <a:t> </a:t>
            </a:r>
            <a:r>
              <a:rPr lang="en-GB" sz="2400" dirty="0" smtClean="0">
                <a:sym typeface="Symbol"/>
              </a:rPr>
              <a:t>N, </a:t>
            </a:r>
            <a:r>
              <a:rPr lang="en-GB" sz="2400" dirty="0" err="1" smtClean="0">
                <a:sym typeface="Symbol"/>
              </a:rPr>
              <a:t>uN</a:t>
            </a:r>
            <a:r>
              <a:rPr lang="en-GB" sz="2400" dirty="0" smtClean="0">
                <a:sym typeface="Symbol"/>
              </a:rPr>
              <a:t>, uD respectively) when merged with a V- or N-labelled element.</a:t>
            </a:r>
            <a:endParaRPr lang="en-GB" sz="2400" dirty="0" smtClean="0"/>
          </a:p>
        </p:txBody>
      </p:sp>
      <p:cxnSp>
        <p:nvCxnSpPr>
          <p:cNvPr id="4" name="Gerade Verbindung 3"/>
          <p:cNvCxnSpPr/>
          <p:nvPr/>
        </p:nvCxnSpPr>
        <p:spPr>
          <a:xfrm flipV="1">
            <a:off x="2339752" y="2204864"/>
            <a:ext cx="2160240"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a:off x="4499992" y="2204864"/>
            <a:ext cx="2736304" cy="93610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252432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117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X. Roots </a:t>
            </a:r>
            <a:r>
              <a:rPr lang="de-DE" sz="3600" b="1" dirty="0" err="1">
                <a:solidFill>
                  <a:srgbClr val="000000"/>
                </a:solidFill>
              </a:rPr>
              <a:t>and</a:t>
            </a:r>
            <a:r>
              <a:rPr lang="de-DE" sz="3600" b="1" dirty="0">
                <a:solidFill>
                  <a:srgbClr val="000000"/>
                </a:solidFill>
              </a:rPr>
              <a:t> categorial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3785652"/>
          </a:xfrm>
          <a:prstGeom prst="rect">
            <a:avLst/>
          </a:prstGeom>
          <a:noFill/>
        </p:spPr>
        <p:txBody>
          <a:bodyPr wrap="square" rtlCol="0">
            <a:spAutoFit/>
          </a:bodyPr>
          <a:lstStyle/>
          <a:p>
            <a:r>
              <a:rPr lang="en-GB" sz="2400" b="1" dirty="0" smtClean="0"/>
              <a:t>If Ps are indeed elements carrying </a:t>
            </a:r>
            <a:r>
              <a:rPr lang="en-GB" sz="2400" b="1" dirty="0" smtClean="0">
                <a:sym typeface="Symbol"/>
              </a:rPr>
              <a:t>PRED, </a:t>
            </a:r>
            <a:r>
              <a:rPr lang="en-GB" sz="2400" b="1" dirty="0" err="1" smtClean="0">
                <a:sym typeface="Symbol"/>
              </a:rPr>
              <a:t>uPRED</a:t>
            </a:r>
            <a:r>
              <a:rPr lang="en-GB" sz="2400" b="1" dirty="0" smtClean="0">
                <a:sym typeface="Symbol"/>
              </a:rPr>
              <a:t>, uD</a:t>
            </a:r>
            <a:r>
              <a:rPr lang="en-GB" sz="2400" b="1" dirty="0" smtClean="0"/>
              <a:t>:</a:t>
            </a:r>
          </a:p>
          <a:p>
            <a:endParaRPr lang="en-GB" sz="2400" dirty="0" smtClean="0"/>
          </a:p>
          <a:p>
            <a:pPr marL="342900" indent="-342900">
              <a:buFont typeface="Wingdings" charset="2"/>
              <a:buChar char="§"/>
            </a:pPr>
            <a:r>
              <a:rPr lang="en-GB" sz="2400" dirty="0" smtClean="0">
                <a:sym typeface="Symbol"/>
              </a:rPr>
              <a:t>Their behaviour of PPs as N-, V- (and A-) modifiers follows naturally.</a:t>
            </a:r>
          </a:p>
          <a:p>
            <a:pPr marL="342900" indent="-342900">
              <a:buFont typeface="Wingdings" charset="2"/>
              <a:buChar char="§"/>
            </a:pPr>
            <a:endParaRPr lang="en-GB" sz="2400" dirty="0" smtClean="0"/>
          </a:p>
          <a:p>
            <a:pPr marL="342900" indent="-342900">
              <a:buFont typeface="Wingdings" charset="2"/>
              <a:buChar char="§"/>
            </a:pPr>
            <a:r>
              <a:rPr lang="en-GB" sz="2400" dirty="0" smtClean="0"/>
              <a:t>The analysis of adjuncts as elements selecting their modifiee can be maintained.</a:t>
            </a:r>
          </a:p>
          <a:p>
            <a:pPr marL="342900" indent="-342900">
              <a:buFont typeface="Wingdings" charset="2"/>
              <a:buChar char="§"/>
            </a:pPr>
            <a:endParaRPr lang="en-GB" sz="2400" dirty="0"/>
          </a:p>
          <a:p>
            <a:pPr marL="342900" indent="-342900">
              <a:buFont typeface="Wingdings" charset="2"/>
              <a:buChar char="§"/>
            </a:pPr>
            <a:r>
              <a:rPr lang="en-GB" sz="2400" dirty="0" smtClean="0"/>
              <a:t>‘Roots’ are not </a:t>
            </a:r>
            <a:r>
              <a:rPr lang="en-GB" sz="2400" dirty="0" err="1" smtClean="0"/>
              <a:t>acategorial</a:t>
            </a:r>
            <a:r>
              <a:rPr lang="en-GB" sz="2400" dirty="0" smtClean="0"/>
              <a:t>, but </a:t>
            </a:r>
            <a:r>
              <a:rPr lang="en-GB" sz="2400" dirty="0" err="1" smtClean="0"/>
              <a:t>supercategorial</a:t>
            </a:r>
            <a:r>
              <a:rPr lang="en-GB" sz="2400" smtClean="0"/>
              <a:t>.</a:t>
            </a:r>
            <a:endParaRPr lang="en-GB" sz="2400" dirty="0" smtClean="0"/>
          </a:p>
          <a:p>
            <a:endParaRPr lang="en-GB" sz="2400" dirty="0" smtClean="0"/>
          </a:p>
        </p:txBody>
      </p:sp>
    </p:spTree>
    <p:extLst>
      <p:ext uri="{BB962C8B-B14F-4D97-AF65-F5344CB8AC3E}">
        <p14:creationId xmlns:p14="http://schemas.microsoft.com/office/powerpoint/2010/main" val="82748662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1077218"/>
          </a:xfrm>
          <a:prstGeom prst="rect">
            <a:avLst/>
          </a:prstGeom>
          <a:noFill/>
        </p:spPr>
        <p:txBody>
          <a:bodyPr wrap="square" rtlCol="0">
            <a:spAutoFit/>
          </a:bodyPr>
          <a:lstStyle/>
          <a:p>
            <a:pPr algn="r"/>
            <a:r>
              <a:rPr lang="de-DE" sz="3200" b="1" dirty="0" smtClean="0">
                <a:solidFill>
                  <a:srgbClr val="192C43"/>
                </a:solidFill>
              </a:rPr>
              <a:t>S-</a:t>
            </a:r>
            <a:r>
              <a:rPr lang="de-DE" sz="3200" b="1" dirty="0" err="1" smtClean="0">
                <a:solidFill>
                  <a:srgbClr val="192C43"/>
                </a:solidFill>
              </a:rPr>
              <a:t>selection</a:t>
            </a:r>
            <a:r>
              <a:rPr lang="de-DE" sz="3200" b="1" dirty="0" smtClean="0">
                <a:solidFill>
                  <a:srgbClr val="192C43"/>
                </a:solidFill>
              </a:rPr>
              <a:t> </a:t>
            </a:r>
            <a:r>
              <a:rPr lang="de-DE" sz="3200" b="1" dirty="0" err="1" smtClean="0">
                <a:solidFill>
                  <a:srgbClr val="192C43"/>
                </a:solidFill>
              </a:rPr>
              <a:t>vs</a:t>
            </a:r>
            <a:endParaRPr lang="de-DE" sz="3200" b="1" dirty="0" smtClean="0">
              <a:solidFill>
                <a:srgbClr val="192C43"/>
              </a:solidFill>
            </a:endParaRPr>
          </a:p>
          <a:p>
            <a:pPr algn="r"/>
            <a:r>
              <a:rPr lang="de-DE" sz="3200" b="1" dirty="0" smtClean="0">
                <a:solidFill>
                  <a:srgbClr val="192C43"/>
                </a:solidFill>
              </a:rPr>
              <a:t>C-</a:t>
            </a:r>
            <a:r>
              <a:rPr lang="de-DE" sz="3200" b="1" dirty="0" err="1" smtClean="0">
                <a:solidFill>
                  <a:srgbClr val="192C43"/>
                </a:solidFill>
              </a:rPr>
              <a:t>selection</a:t>
            </a:r>
            <a:endParaRPr lang="en-GB" sz="3200"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6383867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119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smtClean="0">
                <a:solidFill>
                  <a:srgbClr val="000000"/>
                </a:solidFill>
              </a:rPr>
              <a:t>XI. S-Selection vs C-Selection</a:t>
            </a:r>
            <a:endParaRPr lang="en-GB" sz="3600" b="1" dirty="0">
              <a:solidFill>
                <a:srgbClr val="000000"/>
              </a:solidFill>
            </a:endParaRPr>
          </a:p>
        </p:txBody>
      </p:sp>
      <p:sp>
        <p:nvSpPr>
          <p:cNvPr id="7" name="Textfeld 6"/>
          <p:cNvSpPr txBox="1"/>
          <p:nvPr/>
        </p:nvSpPr>
        <p:spPr>
          <a:xfrm>
            <a:off x="431540" y="1268760"/>
            <a:ext cx="8280920" cy="3416320"/>
          </a:xfrm>
          <a:prstGeom prst="rect">
            <a:avLst/>
          </a:prstGeom>
          <a:noFill/>
        </p:spPr>
        <p:txBody>
          <a:bodyPr wrap="square" rtlCol="0">
            <a:spAutoFit/>
          </a:bodyPr>
          <a:lstStyle/>
          <a:p>
            <a:r>
              <a:rPr lang="en-GB" sz="2400" b="1" dirty="0" smtClean="0">
                <a:sym typeface="Symbol"/>
              </a:rPr>
              <a:t>So far, the proposal predicts that every selector forms the label. This is, however, not particularly clear for VP-internal selection.</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Are the selectional requirements of a V s-selectional or c-selectional requirements? For this proposal it is necessary that V selects its arguments syntactically, not semantically. Otherwise the label of merger of V and D can never be V.</a:t>
            </a:r>
          </a:p>
          <a:p>
            <a:pPr marL="342900" indent="-342900">
              <a:buFont typeface="Wingdings" charset="2"/>
              <a:buChar char="§"/>
            </a:pPr>
            <a:endParaRPr lang="en-GB" sz="2400" dirty="0">
              <a:sym typeface="Symbol"/>
            </a:endParaRPr>
          </a:p>
          <a:p>
            <a:r>
              <a:rPr lang="en-GB" sz="2400" dirty="0" smtClean="0">
                <a:sym typeface="Symbol"/>
              </a:rPr>
              <a:t>	</a:t>
            </a:r>
            <a:r>
              <a:rPr lang="en-GB" sz="2400" dirty="0">
                <a:sym typeface="Symbol"/>
              </a:rPr>
              <a:t>	</a:t>
            </a:r>
            <a:r>
              <a:rPr lang="en-GB" sz="2400" dirty="0" smtClean="0">
                <a:sym typeface="Symbol"/>
              </a:rPr>
              <a:t>	</a:t>
            </a:r>
          </a:p>
        </p:txBody>
      </p:sp>
    </p:spTree>
    <p:extLst>
      <p:ext uri="{BB962C8B-B14F-4D97-AF65-F5344CB8AC3E}">
        <p14:creationId xmlns:p14="http://schemas.microsoft.com/office/powerpoint/2010/main" val="2034081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5"/>
          </a:xfrm>
          <a:prstGeom prst="rect">
            <a:avLst/>
          </a:prstGeom>
          <a:noFill/>
        </p:spPr>
        <p:txBody>
          <a:bodyPr wrap="square" rtlCol="0">
            <a:spAutoFit/>
          </a:bodyPr>
          <a:lstStyle/>
          <a:p>
            <a:pPr algn="r"/>
            <a:r>
              <a:rPr lang="en-GB" sz="3200" b="1" dirty="0" smtClean="0"/>
              <a:t>A unified source?</a:t>
            </a:r>
            <a:endParaRPr lang="de-DE" sz="3200" b="1"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47806381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120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3416320"/>
          </a:xfrm>
          <a:prstGeom prst="rect">
            <a:avLst/>
          </a:prstGeom>
          <a:noFill/>
        </p:spPr>
        <p:txBody>
          <a:bodyPr wrap="square" rtlCol="0">
            <a:spAutoFit/>
          </a:bodyPr>
          <a:lstStyle/>
          <a:p>
            <a:r>
              <a:rPr lang="en-GB" sz="2400" b="1" dirty="0" smtClean="0">
                <a:sym typeface="Symbol"/>
              </a:rPr>
              <a:t>The idea that verbs do not c</a:t>
            </a:r>
            <a:r>
              <a:rPr lang="en-GB" sz="2400" b="1" dirty="0">
                <a:sym typeface="Symbol"/>
              </a:rPr>
              <a:t>-select, but </a:t>
            </a:r>
            <a:r>
              <a:rPr lang="en-GB" sz="2400" b="1" dirty="0" smtClean="0">
                <a:sym typeface="Symbol"/>
              </a:rPr>
              <a:t>rather </a:t>
            </a:r>
            <a:r>
              <a:rPr lang="en-GB" sz="2400" b="1" dirty="0">
                <a:sym typeface="Symbol"/>
              </a:rPr>
              <a:t>s-</a:t>
            </a:r>
            <a:r>
              <a:rPr lang="en-GB" sz="2400" b="1" dirty="0" smtClean="0">
                <a:sym typeface="Symbol"/>
              </a:rPr>
              <a:t>select (DP) arguments comes from two reasons:</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err="1">
                <a:sym typeface="Symbol"/>
              </a:rPr>
              <a:t>Vs</a:t>
            </a:r>
            <a:r>
              <a:rPr lang="en-GB" sz="2400" dirty="0">
                <a:sym typeface="Symbol"/>
              </a:rPr>
              <a:t> </a:t>
            </a:r>
            <a:r>
              <a:rPr lang="en-GB" sz="2400" dirty="0" smtClean="0">
                <a:sym typeface="Symbol"/>
              </a:rPr>
              <a:t>often select non-DP arguments, but PP or CP arguments:</a:t>
            </a:r>
          </a:p>
          <a:p>
            <a:pPr marL="342900" indent="-342900">
              <a:buFont typeface="Wingdings" charset="2"/>
              <a:buChar char="§"/>
            </a:pPr>
            <a:endParaRPr lang="en-GB" sz="2400" dirty="0">
              <a:sym typeface="Symbol"/>
            </a:endParaRPr>
          </a:p>
          <a:p>
            <a:r>
              <a:rPr lang="en-GB" sz="2400" dirty="0" smtClean="0">
                <a:sym typeface="Symbol"/>
              </a:rPr>
              <a:t>	</a:t>
            </a:r>
            <a:r>
              <a:rPr lang="en-GB" sz="2400" dirty="0" smtClean="0">
                <a:solidFill>
                  <a:srgbClr val="0000FF"/>
                </a:solidFill>
                <a:sym typeface="Symbol"/>
              </a:rPr>
              <a:t>Mary knows Bill</a:t>
            </a:r>
          </a:p>
          <a:p>
            <a:r>
              <a:rPr lang="en-GB" sz="2400" dirty="0">
                <a:solidFill>
                  <a:srgbClr val="0000FF"/>
                </a:solidFill>
                <a:sym typeface="Symbol"/>
              </a:rPr>
              <a:t>	</a:t>
            </a:r>
            <a:r>
              <a:rPr lang="en-GB" sz="2400" dirty="0" smtClean="0">
                <a:solidFill>
                  <a:srgbClr val="0000FF"/>
                </a:solidFill>
                <a:sym typeface="Symbol"/>
              </a:rPr>
              <a:t>Mary knows about Peter</a:t>
            </a:r>
          </a:p>
          <a:p>
            <a:r>
              <a:rPr lang="en-GB" sz="2400" dirty="0">
                <a:solidFill>
                  <a:srgbClr val="0000FF"/>
                </a:solidFill>
                <a:sym typeface="Symbol"/>
              </a:rPr>
              <a:t>	</a:t>
            </a:r>
            <a:r>
              <a:rPr lang="en-GB" sz="2400" dirty="0" smtClean="0">
                <a:solidFill>
                  <a:srgbClr val="0000FF"/>
                </a:solidFill>
                <a:sym typeface="Symbol"/>
              </a:rPr>
              <a:t>Mary knows that Theo is ill</a:t>
            </a:r>
          </a:p>
          <a:p>
            <a:endParaRPr lang="en-GB" sz="2400" dirty="0" smtClean="0">
              <a:sym typeface="Symbol"/>
            </a:endParaRPr>
          </a:p>
        </p:txBody>
      </p:sp>
    </p:spTree>
    <p:extLst>
      <p:ext uri="{BB962C8B-B14F-4D97-AF65-F5344CB8AC3E}">
        <p14:creationId xmlns:p14="http://schemas.microsoft.com/office/powerpoint/2010/main" val="40316806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121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sym typeface="Symbol"/>
              </a:rPr>
              <a:t>However, as shown before, PP arguments do not require any V to select them; PPs select VPs</a:t>
            </a:r>
          </a:p>
          <a:p>
            <a:endParaRPr lang="en-GB" sz="2400" b="1" dirty="0" smtClean="0">
              <a:sym typeface="Symbol"/>
            </a:endParaRPr>
          </a:p>
          <a:p>
            <a:endParaRPr lang="en-GB" sz="2400" b="1" dirty="0" smtClean="0">
              <a:sym typeface="Symbol"/>
            </a:endParaRPr>
          </a:p>
          <a:p>
            <a:endParaRPr lang="en-GB" sz="2400" b="1" dirty="0">
              <a:sym typeface="Symbol"/>
            </a:endParaRPr>
          </a:p>
          <a:p>
            <a:r>
              <a:rPr lang="en-GB" sz="2400" b="1" dirty="0" smtClean="0">
                <a:sym typeface="Symbol"/>
              </a:rPr>
              <a:t>	</a:t>
            </a:r>
            <a:r>
              <a:rPr lang="en-GB" sz="2400" dirty="0" smtClean="0">
                <a:sym typeface="Symbol"/>
              </a:rPr>
              <a:t>	  V</a:t>
            </a:r>
          </a:p>
          <a:p>
            <a:r>
              <a:rPr lang="en-GB" sz="2400" dirty="0" smtClean="0">
                <a:sym typeface="Symbol"/>
              </a:rPr>
              <a:t>		</a:t>
            </a:r>
            <a:r>
              <a:rPr lang="en-GB" sz="2400" dirty="0">
                <a:sym typeface="Symbol"/>
              </a:rPr>
              <a:t>V</a:t>
            </a:r>
            <a:r>
              <a:rPr lang="en-GB" sz="2400" dirty="0" smtClean="0">
                <a:sym typeface="Symbol"/>
              </a:rPr>
              <a:t> </a:t>
            </a:r>
          </a:p>
          <a:p>
            <a:endParaRPr lang="en-GB" sz="2400" dirty="0">
              <a:sym typeface="Symbol"/>
            </a:endParaRPr>
          </a:p>
          <a:p>
            <a:r>
              <a:rPr lang="en-GB" sz="2400" dirty="0" smtClean="0">
                <a:sym typeface="Symbol"/>
              </a:rPr>
              <a:t>	</a:t>
            </a:r>
          </a:p>
          <a:p>
            <a:r>
              <a:rPr lang="en-GB" sz="2400" dirty="0">
                <a:sym typeface="Symbol"/>
              </a:rPr>
              <a:t>	</a:t>
            </a:r>
            <a:r>
              <a:rPr lang="en-GB" sz="2400" dirty="0" smtClean="0">
                <a:sym typeface="Symbol"/>
              </a:rPr>
              <a:t>  V		   PP</a:t>
            </a:r>
          </a:p>
          <a:p>
            <a:r>
              <a:rPr lang="en-GB" sz="2400" b="1" dirty="0">
                <a:sym typeface="Symbol"/>
              </a:rPr>
              <a:t>	</a:t>
            </a:r>
            <a:r>
              <a:rPr lang="en-GB" sz="2400" dirty="0" smtClean="0">
                <a:sym typeface="Symbol"/>
              </a:rPr>
              <a:t></a:t>
            </a:r>
            <a:r>
              <a:rPr lang="en-GB" sz="2400" dirty="0">
                <a:sym typeface="Symbol"/>
              </a:rPr>
              <a:t>V</a:t>
            </a:r>
            <a:r>
              <a:rPr lang="en-GB" sz="2400" dirty="0" smtClean="0">
                <a:sym typeface="Symbol"/>
              </a:rPr>
              <a:t> 		</a:t>
            </a:r>
            <a:r>
              <a:rPr lang="en-GB" sz="2400" dirty="0">
                <a:sym typeface="Symbol"/>
              </a:rPr>
              <a:t>V</a:t>
            </a:r>
            <a:r>
              <a:rPr lang="en-GB" sz="2400" dirty="0" smtClean="0">
                <a:sym typeface="Symbol"/>
              </a:rPr>
              <a:t>,</a:t>
            </a:r>
            <a:r>
              <a:rPr lang="en-GB" sz="2400" dirty="0" err="1">
                <a:sym typeface="Symbol"/>
              </a:rPr>
              <a:t>uV</a:t>
            </a:r>
            <a:r>
              <a:rPr lang="en-GB" sz="2400" dirty="0" smtClean="0">
                <a:sym typeface="Symbol"/>
              </a:rPr>
              <a:t> </a:t>
            </a:r>
            <a:endParaRPr lang="en-GB" sz="2400" b="1" dirty="0">
              <a:sym typeface="Symbol"/>
            </a:endParaRPr>
          </a:p>
          <a:p>
            <a:r>
              <a:rPr lang="en-GB" sz="2400" dirty="0" smtClean="0">
                <a:sym typeface="Symbol"/>
              </a:rPr>
              <a:t>	sleep		in the bed</a:t>
            </a:r>
          </a:p>
          <a:p>
            <a:endParaRPr lang="en-GB" sz="2400" dirty="0">
              <a:sym typeface="Symbol"/>
            </a:endParaRPr>
          </a:p>
          <a:p>
            <a:r>
              <a:rPr lang="en-GB" sz="2400" dirty="0" smtClean="0">
                <a:sym typeface="Symbol"/>
              </a:rPr>
              <a:t>	</a:t>
            </a:r>
            <a:r>
              <a:rPr lang="en-GB" sz="2400" dirty="0">
                <a:sym typeface="Symbol"/>
              </a:rPr>
              <a:t>	</a:t>
            </a:r>
            <a:r>
              <a:rPr lang="en-GB" sz="2400" dirty="0" smtClean="0">
                <a:sym typeface="Symbol"/>
              </a:rPr>
              <a:t>	</a:t>
            </a:r>
          </a:p>
        </p:txBody>
      </p:sp>
      <p:cxnSp>
        <p:nvCxnSpPr>
          <p:cNvPr id="4" name="Gerade Verbindung 3"/>
          <p:cNvCxnSpPr/>
          <p:nvPr/>
        </p:nvCxnSpPr>
        <p:spPr>
          <a:xfrm flipV="1">
            <a:off x="1691680" y="4077072"/>
            <a:ext cx="936104"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2627784" y="4077072"/>
            <a:ext cx="936104"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50636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122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sym typeface="Symbol"/>
              </a:rPr>
              <a:t>In fact, even if V selects for a DP argument, it can be modified by a PP argument as well:</a:t>
            </a:r>
          </a:p>
          <a:p>
            <a:endParaRPr lang="en-GB" sz="2400" b="1" dirty="0" smtClean="0">
              <a:sym typeface="Symbol"/>
            </a:endParaRPr>
          </a:p>
          <a:p>
            <a:endParaRPr lang="en-GB" sz="2400" b="1" dirty="0">
              <a:sym typeface="Symbol"/>
            </a:endParaRPr>
          </a:p>
          <a:p>
            <a:r>
              <a:rPr lang="en-GB" sz="2400" b="1" dirty="0" smtClean="0">
                <a:sym typeface="Symbol"/>
              </a:rPr>
              <a:t>	</a:t>
            </a:r>
            <a:r>
              <a:rPr lang="en-GB" sz="2400" dirty="0" smtClean="0">
                <a:sym typeface="Symbol"/>
              </a:rPr>
              <a:t>	 V</a:t>
            </a:r>
          </a:p>
          <a:p>
            <a:r>
              <a:rPr lang="en-GB" sz="2400" dirty="0" smtClean="0">
                <a:sym typeface="Symbol"/>
              </a:rPr>
              <a:t>		</a:t>
            </a:r>
            <a:r>
              <a:rPr lang="en-GB" sz="2400" dirty="0">
                <a:sym typeface="Symbol"/>
              </a:rPr>
              <a:t>V</a:t>
            </a:r>
            <a:r>
              <a:rPr lang="en-GB" sz="2400" dirty="0" smtClean="0">
                <a:sym typeface="Symbol"/>
              </a:rPr>
              <a:t>, </a:t>
            </a:r>
            <a:r>
              <a:rPr lang="en-GB" sz="2400" dirty="0" err="1">
                <a:sym typeface="Symbol"/>
              </a:rPr>
              <a:t>uD</a:t>
            </a:r>
            <a:r>
              <a:rPr lang="en-GB" sz="2400" dirty="0" smtClean="0">
                <a:sym typeface="Symbol"/>
              </a:rPr>
              <a:t> </a:t>
            </a:r>
          </a:p>
          <a:p>
            <a:endParaRPr lang="en-GB" sz="2400" dirty="0">
              <a:sym typeface="Symbol"/>
            </a:endParaRPr>
          </a:p>
          <a:p>
            <a:r>
              <a:rPr lang="en-GB" sz="2400" dirty="0" smtClean="0">
                <a:sym typeface="Symbol"/>
              </a:rPr>
              <a:t>	</a:t>
            </a:r>
          </a:p>
          <a:p>
            <a:r>
              <a:rPr lang="en-GB" sz="2400" dirty="0">
                <a:sym typeface="Symbol"/>
              </a:rPr>
              <a:t>	</a:t>
            </a:r>
            <a:r>
              <a:rPr lang="en-GB" sz="2400" dirty="0" smtClean="0">
                <a:sym typeface="Symbol"/>
              </a:rPr>
              <a:t>V			PP</a:t>
            </a:r>
          </a:p>
          <a:p>
            <a:r>
              <a:rPr lang="en-GB" sz="2400" b="1" dirty="0">
                <a:sym typeface="Symbol"/>
              </a:rPr>
              <a:t>	</a:t>
            </a:r>
            <a:r>
              <a:rPr lang="en-GB" sz="2400" dirty="0" smtClean="0">
                <a:sym typeface="Symbol"/>
              </a:rPr>
              <a:t></a:t>
            </a:r>
            <a:r>
              <a:rPr lang="en-GB" sz="2400" dirty="0">
                <a:sym typeface="Symbol"/>
              </a:rPr>
              <a:t>V</a:t>
            </a:r>
            <a:r>
              <a:rPr lang="en-GB" sz="2400" dirty="0" smtClean="0">
                <a:sym typeface="Symbol"/>
              </a:rPr>
              <a:t>, </a:t>
            </a:r>
            <a:r>
              <a:rPr lang="en-GB" sz="2400" dirty="0" err="1" smtClean="0">
                <a:sym typeface="Symbol"/>
              </a:rPr>
              <a:t>uD</a:t>
            </a:r>
            <a:r>
              <a:rPr lang="en-GB" sz="2400" dirty="0" smtClean="0">
                <a:sym typeface="Symbol"/>
              </a:rPr>
              <a:t> 		</a:t>
            </a:r>
            <a:r>
              <a:rPr lang="en-GB" sz="2400" dirty="0">
                <a:sym typeface="Symbol"/>
              </a:rPr>
              <a:t>V</a:t>
            </a:r>
            <a:r>
              <a:rPr lang="en-GB" sz="2400" dirty="0" smtClean="0">
                <a:sym typeface="Symbol"/>
              </a:rPr>
              <a:t>,</a:t>
            </a:r>
            <a:r>
              <a:rPr lang="en-GB" sz="2400" dirty="0">
                <a:sym typeface="Symbol"/>
              </a:rPr>
              <a:t> </a:t>
            </a:r>
            <a:r>
              <a:rPr lang="en-GB" sz="2400" dirty="0" smtClean="0">
                <a:sym typeface="Symbol"/>
              </a:rPr>
              <a:t></a:t>
            </a:r>
            <a:r>
              <a:rPr lang="en-GB" sz="2400" dirty="0" err="1">
                <a:sym typeface="Symbol"/>
              </a:rPr>
              <a:t>uV</a:t>
            </a:r>
            <a:r>
              <a:rPr lang="en-GB" sz="2400" dirty="0" smtClean="0">
                <a:sym typeface="Symbol"/>
              </a:rPr>
              <a:t> </a:t>
            </a:r>
            <a:endParaRPr lang="en-GB" sz="2400" b="1" dirty="0">
              <a:sym typeface="Symbol"/>
            </a:endParaRPr>
          </a:p>
          <a:p>
            <a:r>
              <a:rPr lang="en-GB" sz="2400" dirty="0" smtClean="0">
                <a:sym typeface="Symbol"/>
              </a:rPr>
              <a:t>	sleep			in the bed</a:t>
            </a:r>
          </a:p>
          <a:p>
            <a:endParaRPr lang="en-GB" sz="2400" dirty="0">
              <a:sym typeface="Symbol"/>
            </a:endParaRPr>
          </a:p>
          <a:p>
            <a:r>
              <a:rPr lang="en-GB" sz="2400" dirty="0" smtClean="0">
                <a:sym typeface="Symbol"/>
              </a:rPr>
              <a:t>	</a:t>
            </a:r>
            <a:r>
              <a:rPr lang="en-GB" sz="2400" dirty="0">
                <a:sym typeface="Symbol"/>
              </a:rPr>
              <a:t>	</a:t>
            </a:r>
            <a:r>
              <a:rPr lang="en-GB" sz="2400" dirty="0" smtClean="0">
                <a:sym typeface="Symbol"/>
              </a:rPr>
              <a:t>	</a:t>
            </a:r>
          </a:p>
        </p:txBody>
      </p:sp>
      <p:cxnSp>
        <p:nvCxnSpPr>
          <p:cNvPr id="4" name="Gerade Verbindung 3"/>
          <p:cNvCxnSpPr/>
          <p:nvPr/>
        </p:nvCxnSpPr>
        <p:spPr>
          <a:xfrm flipV="1">
            <a:off x="1619672" y="3645024"/>
            <a:ext cx="1152128"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2771800" y="3645024"/>
            <a:ext cx="1296144" cy="64807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902471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123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GB" sz="2400" b="1" dirty="0" smtClean="0">
                <a:sym typeface="Symbol"/>
              </a:rPr>
              <a:t>So, PPs do not form an argument against c-selection of Vs</a:t>
            </a:r>
            <a:r>
              <a:rPr lang="en-GB" sz="2400" b="1" smtClean="0">
                <a:sym typeface="Symbol"/>
              </a:rPr>
              <a:t>, even though the </a:t>
            </a:r>
            <a:r>
              <a:rPr lang="en-GB" sz="2400" b="1" dirty="0" smtClean="0">
                <a:sym typeface="Symbol"/>
              </a:rPr>
              <a:t>PP-adjunct/argument </a:t>
            </a:r>
            <a:r>
              <a:rPr lang="en-GB" sz="2400" b="1" smtClean="0">
                <a:sym typeface="Symbol"/>
              </a:rPr>
              <a:t>distinction is still available</a:t>
            </a:r>
            <a:r>
              <a:rPr lang="en-GB" sz="2400" b="1" dirty="0" smtClean="0">
                <a:sym typeface="Symbol"/>
              </a:rPr>
              <a:t>.</a:t>
            </a:r>
          </a:p>
          <a:p>
            <a:endParaRPr lang="en-GB" sz="2400" b="1" dirty="0" smtClean="0">
              <a:sym typeface="Symbol"/>
            </a:endParaRPr>
          </a:p>
          <a:p>
            <a:pPr marL="342900" indent="-342900">
              <a:buFont typeface="Wingdings" charset="2"/>
              <a:buChar char="§"/>
            </a:pPr>
            <a:r>
              <a:rPr lang="en-GB" sz="2400" dirty="0" smtClean="0">
                <a:sym typeface="Symbol"/>
              </a:rPr>
              <a:t>Hence, the only argument against c-selection is the difference between DP arguments and CP arguments.</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In order to assess these differences, first it must be established what the syntactic features of CP arguments are.</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Most crucially, it should be determined what the differences and correspondences between (argument) CPs and (argument) DPs are.</a:t>
            </a:r>
          </a:p>
        </p:txBody>
      </p:sp>
    </p:spTree>
    <p:extLst>
      <p:ext uri="{BB962C8B-B14F-4D97-AF65-F5344CB8AC3E}">
        <p14:creationId xmlns:p14="http://schemas.microsoft.com/office/powerpoint/2010/main" val="34716851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124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GB" sz="2400" b="1" dirty="0" smtClean="0">
                <a:sym typeface="Symbol"/>
              </a:rPr>
              <a:t>Closer scrutiny shows that (argument) CPs share a number of prototypical properties of (argument) DPs.</a:t>
            </a:r>
          </a:p>
          <a:p>
            <a:endParaRPr lang="en-GB" sz="2400" b="1" dirty="0" smtClean="0">
              <a:sym typeface="Symbol"/>
            </a:endParaRPr>
          </a:p>
          <a:p>
            <a:pPr marL="342900" indent="-342900">
              <a:buFont typeface="Wingdings" charset="2"/>
              <a:buChar char="§"/>
            </a:pPr>
            <a:r>
              <a:rPr lang="en-GB" sz="2400" dirty="0" smtClean="0">
                <a:sym typeface="Symbol"/>
              </a:rPr>
              <a:t>They control (3</a:t>
            </a:r>
            <a:r>
              <a:rPr lang="en-GB" sz="2400" baseline="30000" dirty="0" smtClean="0">
                <a:sym typeface="Symbol"/>
              </a:rPr>
              <a:t>rd</a:t>
            </a:r>
            <a:r>
              <a:rPr lang="en-GB" sz="2400" dirty="0" smtClean="0">
                <a:sym typeface="Symbol"/>
              </a:rPr>
              <a:t>  singular) agreement: </a:t>
            </a:r>
            <a:r>
              <a:rPr lang="en-GB" sz="2400" dirty="0" smtClean="0">
                <a:solidFill>
                  <a:srgbClr val="0000FF"/>
                </a:solidFill>
                <a:sym typeface="Symbol"/>
              </a:rPr>
              <a:t>That it rains is clear.</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They can be referred to by pronouns: </a:t>
            </a:r>
            <a:r>
              <a:rPr lang="en-GB" sz="2400" dirty="0" smtClean="0">
                <a:solidFill>
                  <a:srgbClr val="0000FF"/>
                </a:solidFill>
                <a:sym typeface="Symbol"/>
              </a:rPr>
              <a:t>That (John is ill) I know.</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They have case (in a clause with a CP subject, the DP receives dependent case): </a:t>
            </a:r>
            <a:r>
              <a:rPr lang="en-GB" sz="2400" dirty="0" smtClean="0">
                <a:solidFill>
                  <a:srgbClr val="0000FF"/>
                </a:solidFill>
                <a:sym typeface="Symbol"/>
              </a:rPr>
              <a:t>That Bill left Susanne shocked her</a:t>
            </a:r>
            <a:r>
              <a:rPr lang="en-GB" sz="2400" dirty="0" smtClean="0">
                <a:sym typeface="Symbol"/>
              </a:rPr>
              <a:t>.</a:t>
            </a:r>
          </a:p>
          <a:p>
            <a:pPr marL="342900" indent="-342900">
              <a:buFont typeface="Wingdings" charset="2"/>
              <a:buChar char="§"/>
            </a:pPr>
            <a:endParaRPr lang="en-GB" sz="2400" dirty="0">
              <a:sym typeface="Symbol"/>
            </a:endParaRPr>
          </a:p>
          <a:p>
            <a:r>
              <a:rPr lang="en-GB" sz="2400" dirty="0" smtClean="0">
                <a:sym typeface="Symbol"/>
              </a:rPr>
              <a:t>Note that this not necessarily apply to every CP. It only holds for those CPs that can be used as (verbal) arguments.</a:t>
            </a:r>
          </a:p>
        </p:txBody>
      </p:sp>
    </p:spTree>
    <p:extLst>
      <p:ext uri="{BB962C8B-B14F-4D97-AF65-F5344CB8AC3E}">
        <p14:creationId xmlns:p14="http://schemas.microsoft.com/office/powerpoint/2010/main" val="326656171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125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GB" sz="2400" b="1" dirty="0" smtClean="0">
                <a:sym typeface="Symbol"/>
              </a:rPr>
              <a:t>CPs differ from DPs in the sense that complementizers select clauses (TP, </a:t>
            </a:r>
            <a:r>
              <a:rPr lang="en-GB" sz="2400" b="1" dirty="0" err="1" smtClean="0">
                <a:sym typeface="Symbol"/>
              </a:rPr>
              <a:t>vP</a:t>
            </a:r>
            <a:r>
              <a:rPr lang="en-GB" sz="2400" b="1" dirty="0" smtClean="0">
                <a:sym typeface="Symbol"/>
              </a:rPr>
              <a:t>, VP). Focusing on (argumental) </a:t>
            </a:r>
            <a:r>
              <a:rPr lang="en-GB" sz="2400" b="1" i="1" dirty="0" smtClean="0">
                <a:sym typeface="Symbol"/>
              </a:rPr>
              <a:t>that</a:t>
            </a:r>
            <a:r>
              <a:rPr lang="en-GB" sz="2400" b="1" dirty="0" smtClean="0">
                <a:sym typeface="Symbol"/>
              </a:rPr>
              <a:t>-CPs:</a:t>
            </a:r>
          </a:p>
          <a:p>
            <a:endParaRPr lang="en-GB" sz="2400" b="1" dirty="0" smtClean="0">
              <a:sym typeface="Symbol"/>
            </a:endParaRPr>
          </a:p>
          <a:p>
            <a:pPr marL="342900" indent="-342900">
              <a:buFont typeface="Wingdings" charset="2"/>
              <a:buChar char="§"/>
            </a:pPr>
            <a:r>
              <a:rPr lang="en-GB" sz="2400" i="1" dirty="0" smtClean="0">
                <a:sym typeface="Symbol"/>
              </a:rPr>
              <a:t>That</a:t>
            </a:r>
            <a:r>
              <a:rPr lang="en-GB" sz="2400" dirty="0" smtClean="0">
                <a:sym typeface="Symbol"/>
              </a:rPr>
              <a:t> selects a TP</a:t>
            </a:r>
            <a:endParaRPr lang="en-GB" sz="2400" dirty="0" smtClean="0">
              <a:solidFill>
                <a:srgbClr val="0000FF"/>
              </a:solidFill>
              <a:sym typeface="Symbol"/>
            </a:endParaRP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The merger of </a:t>
            </a:r>
            <a:r>
              <a:rPr lang="en-GB" sz="2400" i="1" dirty="0" smtClean="0">
                <a:sym typeface="Symbol"/>
              </a:rPr>
              <a:t>that</a:t>
            </a:r>
            <a:r>
              <a:rPr lang="en-GB" sz="2400" dirty="0" smtClean="0">
                <a:sym typeface="Symbol"/>
              </a:rPr>
              <a:t> and a TP behaves like a DP</a:t>
            </a:r>
            <a:endParaRPr lang="en-GB" sz="2400" dirty="0" smtClean="0">
              <a:solidFill>
                <a:srgbClr val="0000FF"/>
              </a:solidFill>
              <a:sym typeface="Symbol"/>
            </a:endParaRPr>
          </a:p>
          <a:p>
            <a:pPr marL="342900" indent="-342900">
              <a:buFont typeface="Wingdings" charset="2"/>
              <a:buChar char="§"/>
            </a:pPr>
            <a:endParaRPr lang="en-GB" sz="2400" dirty="0" smtClean="0">
              <a:sym typeface="Symbol"/>
            </a:endParaRPr>
          </a:p>
          <a:p>
            <a:pPr marL="342900" indent="-342900">
              <a:buFont typeface="Wingdings" charset="2"/>
              <a:buChar char="§"/>
            </a:pPr>
            <a:r>
              <a:rPr lang="en-GB" sz="2400" dirty="0">
                <a:sym typeface="Symbol"/>
              </a:rPr>
              <a:t>On these grounds, it makes sense to think of complementizers like </a:t>
            </a:r>
            <a:r>
              <a:rPr lang="en-GB" sz="2400" i="1" dirty="0">
                <a:sym typeface="Symbol"/>
              </a:rPr>
              <a:t>that</a:t>
            </a:r>
            <a:r>
              <a:rPr lang="en-GB" sz="2400" dirty="0">
                <a:sym typeface="Symbol"/>
              </a:rPr>
              <a:t> as elements that change TPs into </a:t>
            </a:r>
            <a:r>
              <a:rPr lang="en-GB" sz="2400" dirty="0" smtClean="0">
                <a:sym typeface="Symbol"/>
              </a:rPr>
              <a:t>DPs. </a:t>
            </a:r>
            <a:r>
              <a:rPr lang="en-GB" sz="2400" dirty="0">
                <a:sym typeface="Symbol"/>
              </a:rPr>
              <a:t>(Note that the pronominal nature of complementizers has been proposed earlier by </a:t>
            </a:r>
            <a:r>
              <a:rPr lang="en-GB" sz="2400" dirty="0" smtClean="0">
                <a:sym typeface="Symbol"/>
              </a:rPr>
              <a:t>Ross 1967, Rosenbaum 1967, Kayne </a:t>
            </a:r>
            <a:r>
              <a:rPr lang="en-GB" sz="2400" dirty="0">
                <a:sym typeface="Symbol"/>
              </a:rPr>
              <a:t>1994, among others).</a:t>
            </a:r>
          </a:p>
        </p:txBody>
      </p:sp>
    </p:spTree>
    <p:extLst>
      <p:ext uri="{BB962C8B-B14F-4D97-AF65-F5344CB8AC3E}">
        <p14:creationId xmlns:p14="http://schemas.microsoft.com/office/powerpoint/2010/main" val="105601034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126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 XI. S-Selection vs C-Selection</a:t>
            </a: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GB" sz="2400" b="1" dirty="0">
                <a:sym typeface="Symbol"/>
              </a:rPr>
              <a:t>Proposal: </a:t>
            </a:r>
            <a:r>
              <a:rPr lang="en-GB" sz="2400" b="1" i="1" dirty="0">
                <a:sym typeface="Symbol"/>
              </a:rPr>
              <a:t>that</a:t>
            </a:r>
            <a:r>
              <a:rPr lang="en-GB" sz="2400" b="1" dirty="0">
                <a:sym typeface="Symbol"/>
              </a:rPr>
              <a:t> carries </a:t>
            </a:r>
            <a:r>
              <a:rPr lang="en-GB" sz="2400" b="1" dirty="0" smtClean="0">
                <a:sym typeface="Symbol"/>
              </a:rPr>
              <a:t></a:t>
            </a:r>
            <a:r>
              <a:rPr lang="en-GB" sz="2400" b="1" dirty="0">
                <a:sym typeface="Symbol"/>
              </a:rPr>
              <a:t>D</a:t>
            </a:r>
            <a:r>
              <a:rPr lang="en-GB" sz="2400" b="1" dirty="0" smtClean="0">
                <a:sym typeface="Symbol"/>
              </a:rPr>
              <a:t>, </a:t>
            </a:r>
            <a:r>
              <a:rPr lang="en-GB" sz="2400" b="1" dirty="0" err="1">
                <a:sym typeface="Symbol"/>
              </a:rPr>
              <a:t>uT</a:t>
            </a:r>
            <a:r>
              <a:rPr lang="en-GB" sz="2400" b="1" dirty="0" smtClean="0">
                <a:sym typeface="Symbol"/>
              </a:rPr>
              <a:t></a:t>
            </a:r>
            <a:r>
              <a:rPr lang="en-GB" sz="2400" b="1" dirty="0">
                <a:sym typeface="Symbol"/>
              </a:rPr>
              <a:t>. </a:t>
            </a:r>
          </a:p>
          <a:p>
            <a:endParaRPr lang="en-GB" sz="2400" b="1" dirty="0" smtClean="0">
              <a:sym typeface="Symbol"/>
            </a:endParaRPr>
          </a:p>
          <a:p>
            <a:endParaRPr lang="en-GB" sz="2400" b="1" dirty="0">
              <a:sym typeface="Symbol"/>
            </a:endParaRPr>
          </a:p>
          <a:p>
            <a:r>
              <a:rPr lang="en-GB" sz="2400" b="1" dirty="0" smtClean="0">
                <a:sym typeface="Symbol"/>
              </a:rPr>
              <a:t>	</a:t>
            </a:r>
            <a:r>
              <a:rPr lang="en-GB" sz="2400" dirty="0" smtClean="0">
                <a:sym typeface="Symbol"/>
              </a:rPr>
              <a:t>	CP = DP</a:t>
            </a:r>
          </a:p>
          <a:p>
            <a:r>
              <a:rPr lang="en-GB" sz="2400" dirty="0" smtClean="0">
                <a:sym typeface="Symbol"/>
              </a:rPr>
              <a:t>	  	  D </a:t>
            </a:r>
          </a:p>
          <a:p>
            <a:endParaRPr lang="en-GB" sz="2400" dirty="0">
              <a:sym typeface="Symbol"/>
            </a:endParaRPr>
          </a:p>
          <a:p>
            <a:r>
              <a:rPr lang="en-GB" sz="2400" dirty="0" smtClean="0">
                <a:sym typeface="Symbol"/>
              </a:rPr>
              <a:t>	</a:t>
            </a:r>
          </a:p>
          <a:p>
            <a:r>
              <a:rPr lang="en-GB" sz="2400" dirty="0">
                <a:sym typeface="Symbol"/>
              </a:rPr>
              <a:t>	</a:t>
            </a:r>
            <a:r>
              <a:rPr lang="en-GB" sz="2400" dirty="0" smtClean="0">
                <a:sym typeface="Symbol"/>
              </a:rPr>
              <a:t>C = D			TP</a:t>
            </a:r>
          </a:p>
          <a:p>
            <a:r>
              <a:rPr lang="en-GB" sz="2400" b="1" dirty="0">
                <a:sym typeface="Symbol"/>
              </a:rPr>
              <a:t>	</a:t>
            </a:r>
            <a:r>
              <a:rPr lang="en-GB" sz="2400" dirty="0" smtClean="0">
                <a:sym typeface="Symbol"/>
              </a:rPr>
              <a:t>D, </a:t>
            </a:r>
            <a:r>
              <a:rPr lang="en-GB" sz="2400" dirty="0" err="1" smtClean="0">
                <a:sym typeface="Symbol"/>
              </a:rPr>
              <a:t>uT</a:t>
            </a:r>
            <a:r>
              <a:rPr lang="en-GB" sz="2400" dirty="0" smtClean="0">
                <a:sym typeface="Symbol"/>
              </a:rPr>
              <a:t> 		T </a:t>
            </a:r>
            <a:endParaRPr lang="en-GB" sz="2400" b="1" dirty="0">
              <a:sym typeface="Symbol"/>
            </a:endParaRPr>
          </a:p>
          <a:p>
            <a:r>
              <a:rPr lang="en-GB" sz="2400" dirty="0" smtClean="0">
                <a:sym typeface="Symbol"/>
              </a:rPr>
              <a:t>	that			John left</a:t>
            </a:r>
          </a:p>
          <a:p>
            <a:endParaRPr lang="en-GB" sz="2400" dirty="0">
              <a:sym typeface="Symbol"/>
            </a:endParaRPr>
          </a:p>
          <a:p>
            <a:r>
              <a:rPr lang="en-GB" sz="2400" dirty="0" smtClean="0">
                <a:sym typeface="Symbol"/>
              </a:rPr>
              <a:t>	</a:t>
            </a:r>
            <a:r>
              <a:rPr lang="en-GB" sz="2400" dirty="0">
                <a:sym typeface="Symbol"/>
              </a:rPr>
              <a:t>	</a:t>
            </a:r>
            <a:r>
              <a:rPr lang="en-GB" sz="2400" dirty="0" smtClean="0">
                <a:sym typeface="Symbol"/>
              </a:rPr>
              <a:t>	</a:t>
            </a:r>
          </a:p>
        </p:txBody>
      </p:sp>
      <p:cxnSp>
        <p:nvCxnSpPr>
          <p:cNvPr id="4" name="Gerade Verbindung 3"/>
          <p:cNvCxnSpPr/>
          <p:nvPr/>
        </p:nvCxnSpPr>
        <p:spPr>
          <a:xfrm flipV="1">
            <a:off x="1691680" y="3356992"/>
            <a:ext cx="1152128"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2843808" y="3356992"/>
            <a:ext cx="1296144" cy="64807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943790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127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sym typeface="Symbol"/>
              </a:rPr>
              <a:t>But this means that every verb that selects a DP or CP argument must carry </a:t>
            </a:r>
            <a:r>
              <a:rPr lang="en-GB" sz="2400" b="1" dirty="0">
                <a:sym typeface="Symbol"/>
              </a:rPr>
              <a:t></a:t>
            </a:r>
            <a:r>
              <a:rPr lang="en-GB" sz="2400" b="1" dirty="0" err="1" smtClean="0">
                <a:sym typeface="Symbol"/>
              </a:rPr>
              <a:t>uD</a:t>
            </a:r>
            <a:r>
              <a:rPr lang="en-GB" sz="2400" b="1" dirty="0" smtClean="0">
                <a:sym typeface="Symbol"/>
              </a:rPr>
              <a:t> (cf. </a:t>
            </a:r>
            <a:r>
              <a:rPr lang="en-GB" sz="2400" b="1" dirty="0" err="1" smtClean="0">
                <a:sym typeface="Symbol"/>
              </a:rPr>
              <a:t>Wurmbrand</a:t>
            </a:r>
            <a:r>
              <a:rPr lang="en-GB" sz="2400" b="1" dirty="0" smtClean="0">
                <a:sym typeface="Symbol"/>
              </a:rPr>
              <a:t> 2014). The lexical semantics of these verbs determines whether the argument is an individual or a proposition.</a:t>
            </a:r>
          </a:p>
          <a:p>
            <a:endParaRPr lang="en-GB" sz="2400" b="1" dirty="0">
              <a:sym typeface="Symbol"/>
            </a:endParaRPr>
          </a:p>
          <a:p>
            <a:pPr marL="342900" indent="-342900">
              <a:buFont typeface="Wingdings" charset="2"/>
              <a:buChar char="§"/>
            </a:pPr>
            <a:r>
              <a:rPr lang="en-GB" sz="2400" dirty="0" smtClean="0">
                <a:sym typeface="Symbol"/>
              </a:rPr>
              <a:t>But now the question arises as to how verbs that select for multiple (DP) arguments encode these selectional </a:t>
            </a:r>
            <a:r>
              <a:rPr lang="en-GB" sz="2400" dirty="0">
                <a:sym typeface="Symbol"/>
              </a:rPr>
              <a:t>properties</a:t>
            </a:r>
            <a:r>
              <a:rPr lang="en-GB" sz="2400" dirty="0" smtClean="0">
                <a:sym typeface="Symbol"/>
              </a:rPr>
              <a:t>.</a:t>
            </a:r>
          </a:p>
          <a:p>
            <a:endParaRPr lang="en-GB" sz="2400" dirty="0">
              <a:sym typeface="Symbol"/>
            </a:endParaRPr>
          </a:p>
          <a:p>
            <a:pPr marL="342900" indent="-342900">
              <a:buFont typeface="Wingdings" charset="2"/>
              <a:buChar char="§"/>
            </a:pPr>
            <a:r>
              <a:rPr lang="en-GB" sz="2400" dirty="0">
                <a:sym typeface="Symbol"/>
              </a:rPr>
              <a:t>Suppose that a verb selects two DP arguments:</a:t>
            </a:r>
          </a:p>
          <a:p>
            <a:endParaRPr lang="en-GB" sz="2400" dirty="0">
              <a:sym typeface="Symbol"/>
            </a:endParaRPr>
          </a:p>
          <a:p>
            <a:pPr marL="342900" indent="-342900">
              <a:buFont typeface="Wingdings" charset="2"/>
              <a:buChar char="§"/>
            </a:pPr>
            <a:r>
              <a:rPr lang="en-GB" sz="2400" dirty="0">
                <a:sym typeface="Symbol"/>
              </a:rPr>
              <a:t>Such a verb cannot carry two </a:t>
            </a:r>
            <a:r>
              <a:rPr lang="en-GB" sz="2400" dirty="0" err="1">
                <a:sym typeface="Symbol"/>
              </a:rPr>
              <a:t>uD</a:t>
            </a:r>
            <a:r>
              <a:rPr lang="en-GB" sz="2400" dirty="0">
                <a:sym typeface="Symbol"/>
              </a:rPr>
              <a:t>-features</a:t>
            </a:r>
            <a:r>
              <a:rPr lang="en-GB" sz="2400" dirty="0" smtClean="0">
                <a:sym typeface="Symbol"/>
              </a:rPr>
              <a:t>:</a:t>
            </a:r>
            <a:endParaRPr lang="en-GB" sz="2400" dirty="0">
              <a:sym typeface="Symbol"/>
            </a:endParaRPr>
          </a:p>
          <a:p>
            <a:pPr marL="342900" indent="-342900">
              <a:buFont typeface="Wingdings" charset="2"/>
              <a:buChar char="§"/>
            </a:pPr>
            <a:endParaRPr lang="en-GB" sz="2400" dirty="0">
              <a:sym typeface="Symbol"/>
            </a:endParaRPr>
          </a:p>
          <a:p>
            <a:r>
              <a:rPr lang="en-GB" sz="2400" dirty="0">
                <a:sym typeface="Symbol"/>
              </a:rPr>
              <a:t>	</a:t>
            </a:r>
            <a:r>
              <a:rPr lang="en-GB" sz="2400" dirty="0">
                <a:solidFill>
                  <a:srgbClr val="0000FF"/>
                </a:solidFill>
                <a:sym typeface="Symbol"/>
              </a:rPr>
              <a:t>V, </a:t>
            </a:r>
            <a:r>
              <a:rPr lang="en-GB" sz="2400" dirty="0" err="1">
                <a:solidFill>
                  <a:srgbClr val="0000FF"/>
                </a:solidFill>
                <a:sym typeface="Symbol"/>
              </a:rPr>
              <a:t>uD</a:t>
            </a:r>
            <a:r>
              <a:rPr lang="en-GB" sz="2400" dirty="0">
                <a:solidFill>
                  <a:srgbClr val="0000FF"/>
                </a:solidFill>
                <a:sym typeface="Symbol"/>
              </a:rPr>
              <a:t>, </a:t>
            </a:r>
            <a:r>
              <a:rPr lang="en-GB" sz="2400" dirty="0" err="1">
                <a:solidFill>
                  <a:srgbClr val="0000FF"/>
                </a:solidFill>
                <a:sym typeface="Symbol"/>
              </a:rPr>
              <a:t>uD</a:t>
            </a:r>
            <a:r>
              <a:rPr lang="en-GB" sz="2400" dirty="0">
                <a:solidFill>
                  <a:srgbClr val="0000FF"/>
                </a:solidFill>
                <a:sym typeface="Symbol"/>
              </a:rPr>
              <a:t> = V, </a:t>
            </a:r>
            <a:r>
              <a:rPr lang="en-GB" sz="2400" dirty="0" err="1">
                <a:solidFill>
                  <a:srgbClr val="0000FF"/>
                </a:solidFill>
                <a:sym typeface="Symbol"/>
              </a:rPr>
              <a:t>uD</a:t>
            </a:r>
            <a:r>
              <a:rPr lang="en-GB" sz="2400" dirty="0">
                <a:solidFill>
                  <a:srgbClr val="0000FF"/>
                </a:solidFill>
                <a:sym typeface="Symbol"/>
              </a:rPr>
              <a:t> </a:t>
            </a:r>
          </a:p>
          <a:p>
            <a:pPr marL="342900" indent="-342900">
              <a:buFont typeface="Wingdings" charset="2"/>
              <a:buChar char="§"/>
            </a:pPr>
            <a:endParaRPr lang="en-GB" sz="2400" dirty="0" smtClean="0">
              <a:sym typeface="Symbol"/>
            </a:endParaRPr>
          </a:p>
        </p:txBody>
      </p:sp>
    </p:spTree>
    <p:extLst>
      <p:ext uri="{BB962C8B-B14F-4D97-AF65-F5344CB8AC3E}">
        <p14:creationId xmlns:p14="http://schemas.microsoft.com/office/powerpoint/2010/main" val="189065615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128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sym typeface="Symbol"/>
              </a:rPr>
              <a:t>In order to be able to select for more than one DP argument, a verb needs to merge with another DP-selecting element (P or v):</a:t>
            </a:r>
          </a:p>
          <a:p>
            <a:endParaRPr lang="en-GB" sz="2400" b="1" dirty="0">
              <a:sym typeface="Symbol"/>
            </a:endParaRPr>
          </a:p>
          <a:p>
            <a:r>
              <a:rPr lang="en-GB" sz="2400" dirty="0" smtClean="0">
                <a:sym typeface="Symbol"/>
              </a:rPr>
              <a:t>		</a:t>
            </a:r>
            <a:r>
              <a:rPr lang="en-GB" sz="2400" dirty="0" err="1" smtClean="0">
                <a:sym typeface="Symbol"/>
              </a:rPr>
              <a:t>v</a:t>
            </a:r>
            <a:r>
              <a:rPr lang="en-GB" sz="2400" baseline="-25000" dirty="0" err="1">
                <a:sym typeface="Symbol"/>
              </a:rPr>
              <a:t>v</a:t>
            </a:r>
            <a:r>
              <a:rPr lang="en-GB" sz="2400" baseline="-25000" dirty="0" smtClean="0">
                <a:sym typeface="Symbol"/>
              </a:rPr>
              <a:t> </a:t>
            </a:r>
            <a:endParaRPr lang="en-GB" sz="2400" dirty="0" smtClean="0">
              <a:sym typeface="Symbol"/>
            </a:endParaRPr>
          </a:p>
          <a:p>
            <a:endParaRPr lang="en-GB" sz="2400" dirty="0">
              <a:sym typeface="Symbol"/>
            </a:endParaRPr>
          </a:p>
          <a:p>
            <a:r>
              <a:rPr lang="en-GB" sz="2400" dirty="0" smtClean="0">
                <a:sym typeface="Symbol"/>
              </a:rPr>
              <a:t>	DP</a:t>
            </a:r>
            <a:r>
              <a:rPr lang="en-GB" sz="2400" baseline="-25000" dirty="0" smtClean="0">
                <a:sym typeface="Symbol"/>
              </a:rPr>
              <a:t>D</a:t>
            </a:r>
            <a:r>
              <a:rPr lang="en-GB" sz="2400" baseline="-25000" dirty="0">
                <a:sym typeface="Symbol"/>
              </a:rPr>
              <a:t> </a:t>
            </a:r>
            <a:r>
              <a:rPr lang="en-GB" sz="2400" dirty="0" smtClean="0">
                <a:sym typeface="Symbol"/>
              </a:rPr>
              <a:t>		</a:t>
            </a:r>
            <a:r>
              <a:rPr lang="en-GB" sz="2400" dirty="0" err="1" smtClean="0">
                <a:sym typeface="Symbol"/>
              </a:rPr>
              <a:t>v</a:t>
            </a:r>
            <a:r>
              <a:rPr lang="en-GB" sz="2400" baseline="-25000" dirty="0" err="1">
                <a:sym typeface="Symbol"/>
              </a:rPr>
              <a:t>v</a:t>
            </a:r>
            <a:r>
              <a:rPr lang="en-GB" sz="2400" baseline="-25000" dirty="0" smtClean="0">
                <a:sym typeface="Symbol"/>
              </a:rPr>
              <a:t></a:t>
            </a:r>
            <a:r>
              <a:rPr lang="en-GB" sz="2400" baseline="-25000" dirty="0">
                <a:sym typeface="Symbol"/>
              </a:rPr>
              <a:t></a:t>
            </a:r>
            <a:r>
              <a:rPr lang="en-GB" sz="2400" baseline="-25000" dirty="0" err="1" smtClean="0">
                <a:sym typeface="Symbol"/>
              </a:rPr>
              <a:t>uD</a:t>
            </a:r>
            <a:r>
              <a:rPr lang="en-GB" sz="2400" baseline="-25000" dirty="0" smtClean="0">
                <a:sym typeface="Symbol"/>
              </a:rPr>
              <a:t>  </a:t>
            </a:r>
            <a:endParaRPr lang="en-GB" sz="2400" dirty="0">
              <a:sym typeface="Symbol"/>
            </a:endParaRPr>
          </a:p>
          <a:p>
            <a:r>
              <a:rPr lang="en-GB" sz="2400" dirty="0">
                <a:sym typeface="Symbol"/>
              </a:rPr>
              <a:t>	</a:t>
            </a:r>
          </a:p>
          <a:p>
            <a:r>
              <a:rPr lang="en-GB" sz="2400" dirty="0">
                <a:sym typeface="Symbol"/>
              </a:rPr>
              <a:t>		</a:t>
            </a:r>
            <a:r>
              <a:rPr lang="en-GB" sz="2400" dirty="0" err="1">
                <a:sym typeface="Symbol"/>
              </a:rPr>
              <a:t>v</a:t>
            </a:r>
            <a:r>
              <a:rPr lang="en-GB" sz="2400" baseline="-25000" dirty="0" err="1">
                <a:sym typeface="Symbol"/>
              </a:rPr>
              <a:t>v</a:t>
            </a:r>
            <a:r>
              <a:rPr lang="en-GB" sz="2400" baseline="-25000" dirty="0" smtClean="0">
                <a:sym typeface="Symbol"/>
              </a:rPr>
              <a:t></a:t>
            </a:r>
            <a:r>
              <a:rPr lang="en-GB" sz="2400" baseline="-25000" dirty="0" err="1" smtClean="0">
                <a:sym typeface="Symbol"/>
              </a:rPr>
              <a:t>uD</a:t>
            </a:r>
            <a:r>
              <a:rPr lang="en-GB" sz="2400" baseline="-25000" dirty="0" smtClean="0">
                <a:sym typeface="Symbol"/>
              </a:rPr>
              <a:t></a:t>
            </a:r>
            <a:r>
              <a:rPr lang="en-GB" sz="2400" baseline="-25000" dirty="0">
                <a:sym typeface="Symbol"/>
              </a:rPr>
              <a:t></a:t>
            </a:r>
            <a:r>
              <a:rPr lang="en-GB" sz="2400" baseline="-25000" dirty="0" err="1" smtClean="0">
                <a:sym typeface="Symbol"/>
              </a:rPr>
              <a:t>uV</a:t>
            </a:r>
            <a:r>
              <a:rPr lang="en-GB" sz="2400" baseline="-25000" dirty="0" smtClean="0">
                <a:sym typeface="Symbol"/>
              </a:rPr>
              <a:t>  </a:t>
            </a:r>
            <a:r>
              <a:rPr lang="en-GB" sz="2400" dirty="0" smtClean="0">
                <a:sym typeface="Symbol"/>
              </a:rPr>
              <a:t>	V</a:t>
            </a:r>
            <a:r>
              <a:rPr lang="en-GB" sz="2400" baseline="-25000" dirty="0" smtClean="0">
                <a:sym typeface="Symbol"/>
              </a:rPr>
              <a:t></a:t>
            </a:r>
            <a:r>
              <a:rPr lang="en-GB" sz="2400" baseline="-25000" dirty="0">
                <a:sym typeface="Symbol"/>
              </a:rPr>
              <a:t>V</a:t>
            </a:r>
            <a:r>
              <a:rPr lang="en-GB" sz="2400" baseline="-25000" dirty="0" smtClean="0">
                <a:sym typeface="Symbol"/>
              </a:rPr>
              <a:t>  </a:t>
            </a:r>
            <a:endParaRPr lang="en-GB" sz="2400" dirty="0">
              <a:sym typeface="Symbol"/>
            </a:endParaRPr>
          </a:p>
          <a:p>
            <a:endParaRPr lang="en-GB" sz="2400" dirty="0">
              <a:sym typeface="Symbol"/>
            </a:endParaRPr>
          </a:p>
          <a:p>
            <a:r>
              <a:rPr lang="en-GB" sz="2400" dirty="0">
                <a:sym typeface="Symbol"/>
              </a:rPr>
              <a:t>			V</a:t>
            </a:r>
            <a:r>
              <a:rPr lang="en-GB" sz="2400" baseline="-25000" dirty="0">
                <a:sym typeface="Symbol"/>
              </a:rPr>
              <a:t>V</a:t>
            </a:r>
            <a:r>
              <a:rPr lang="en-GB" sz="2400" baseline="-25000" dirty="0" err="1">
                <a:sym typeface="Symbol"/>
              </a:rPr>
              <a:t>uD</a:t>
            </a:r>
            <a:r>
              <a:rPr lang="en-GB" sz="2400" baseline="-25000" dirty="0">
                <a:sym typeface="Symbol"/>
              </a:rPr>
              <a:t>  </a:t>
            </a:r>
            <a:r>
              <a:rPr lang="en-GB" sz="2400" dirty="0">
                <a:sym typeface="Symbol"/>
              </a:rPr>
              <a:t>		DP</a:t>
            </a:r>
            <a:r>
              <a:rPr lang="en-GB" sz="2400" baseline="-25000" dirty="0">
                <a:sym typeface="Symbol"/>
              </a:rPr>
              <a:t>D</a:t>
            </a:r>
            <a:r>
              <a:rPr lang="en-GB" sz="2400" baseline="-25000" dirty="0" smtClean="0">
                <a:sym typeface="Symbol"/>
              </a:rPr>
              <a:t></a:t>
            </a:r>
            <a:endParaRPr lang="en-GB" sz="2400" dirty="0">
              <a:sym typeface="Symbol"/>
            </a:endParaRPr>
          </a:p>
          <a:p>
            <a:endParaRPr lang="en-GB" sz="2400" b="1" dirty="0" smtClean="0">
              <a:sym typeface="Symbol"/>
            </a:endParaRPr>
          </a:p>
          <a:p>
            <a:endParaRPr lang="en-GB" sz="2400" b="1" dirty="0" smtClean="0">
              <a:sym typeface="Symbol"/>
            </a:endParaRPr>
          </a:p>
          <a:p>
            <a:r>
              <a:rPr lang="en-GB" sz="2400" dirty="0" smtClean="0">
                <a:sym typeface="Symbol"/>
              </a:rPr>
              <a:t>Note that v is almost featurally identical to P.</a:t>
            </a:r>
            <a:r>
              <a:rPr lang="en-GB" sz="2400" baseline="-25000" dirty="0" smtClean="0">
                <a:sym typeface="Symbol"/>
              </a:rPr>
              <a:t>	 </a:t>
            </a:r>
            <a:r>
              <a:rPr lang="en-GB" sz="2400" dirty="0">
                <a:sym typeface="Symbol"/>
              </a:rPr>
              <a:t>	</a:t>
            </a:r>
            <a:endParaRPr lang="en-GB" sz="2400" dirty="0" smtClean="0">
              <a:sym typeface="Symbol"/>
            </a:endParaRPr>
          </a:p>
        </p:txBody>
      </p:sp>
      <p:cxnSp>
        <p:nvCxnSpPr>
          <p:cNvPr id="4" name="Gerade Verbindung 3"/>
          <p:cNvCxnSpPr/>
          <p:nvPr/>
        </p:nvCxnSpPr>
        <p:spPr>
          <a:xfrm flipV="1">
            <a:off x="1763688" y="321297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a:off x="2483768" y="321297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flipV="1">
            <a:off x="2627784" y="400506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3563888" y="472514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p:nvCxnSpPr>
        <p:spPr>
          <a:xfrm>
            <a:off x="4283968" y="472514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3347864" y="4005064"/>
            <a:ext cx="720080" cy="36004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4947986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129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4154983"/>
          </a:xfrm>
          <a:prstGeom prst="rect">
            <a:avLst/>
          </a:prstGeom>
          <a:noFill/>
        </p:spPr>
        <p:txBody>
          <a:bodyPr wrap="square" rtlCol="0">
            <a:spAutoFit/>
          </a:bodyPr>
          <a:lstStyle/>
          <a:p>
            <a:r>
              <a:rPr lang="en-GB" sz="2400" b="1" dirty="0" smtClean="0">
                <a:sym typeface="Symbol"/>
              </a:rPr>
              <a:t>In fact, we can think of v indeed as a kind of (verbal) preposition:</a:t>
            </a:r>
          </a:p>
          <a:p>
            <a:endParaRPr lang="en-GB" sz="2400" b="1" dirty="0">
              <a:sym typeface="Symbol"/>
            </a:endParaRPr>
          </a:p>
          <a:p>
            <a:pPr marL="342900" indent="-342900">
              <a:buFont typeface="Wingdings" charset="2"/>
              <a:buChar char="§"/>
            </a:pPr>
            <a:r>
              <a:rPr lang="en-GB" sz="2400" dirty="0" smtClean="0">
                <a:sym typeface="Symbol"/>
              </a:rPr>
              <a:t>V </a:t>
            </a:r>
            <a:r>
              <a:rPr lang="en-GB" sz="2400" dirty="0">
                <a:sym typeface="Symbol"/>
              </a:rPr>
              <a:t>= </a:t>
            </a:r>
            <a:r>
              <a:rPr lang="en-GB" sz="2400" dirty="0" smtClean="0">
                <a:sym typeface="Symbol"/>
              </a:rPr>
              <a:t>V</a:t>
            </a:r>
            <a:r>
              <a:rPr lang="en-GB" sz="2400" dirty="0">
                <a:sym typeface="Symbol"/>
              </a:rPr>
              <a:t>, </a:t>
            </a:r>
            <a:r>
              <a:rPr lang="en-GB" sz="2400" dirty="0" err="1" smtClean="0">
                <a:sym typeface="Symbol"/>
              </a:rPr>
              <a:t>uV</a:t>
            </a:r>
            <a:r>
              <a:rPr lang="en-GB" sz="2400" dirty="0" smtClean="0">
                <a:sym typeface="Symbol"/>
              </a:rPr>
              <a:t>, </a:t>
            </a:r>
            <a:r>
              <a:rPr lang="en-GB" sz="2400" dirty="0">
                <a:sym typeface="Symbol"/>
              </a:rPr>
              <a:t></a:t>
            </a:r>
            <a:r>
              <a:rPr lang="en-GB" sz="2400" dirty="0" smtClean="0">
                <a:sym typeface="Symbol"/>
              </a:rPr>
              <a:t>uD</a:t>
            </a:r>
          </a:p>
          <a:p>
            <a:endParaRPr lang="en-GB" sz="2400" dirty="0" smtClean="0">
              <a:sym typeface="Symbol"/>
            </a:endParaRPr>
          </a:p>
          <a:p>
            <a:pPr marL="342900" indent="-342900">
              <a:buFont typeface="Wingdings" charset="2"/>
              <a:buChar char="§"/>
            </a:pPr>
            <a:r>
              <a:rPr lang="en-GB" sz="2400" dirty="0" smtClean="0">
                <a:sym typeface="Symbol"/>
              </a:rPr>
              <a:t>Note that this would first strengthen the resemblance between what look like two different ‘assigners of accusative case’, v and P.</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Second, this would unify </a:t>
            </a:r>
            <a:r>
              <a:rPr lang="en-GB" sz="2400" dirty="0" err="1" smtClean="0">
                <a:sym typeface="Symbol"/>
              </a:rPr>
              <a:t>vP</a:t>
            </a:r>
            <a:r>
              <a:rPr lang="en-GB" sz="2400" dirty="0" smtClean="0">
                <a:sym typeface="Symbol"/>
              </a:rPr>
              <a:t>/VP-selection by T:</a:t>
            </a:r>
            <a:endParaRPr lang="en-GB" sz="2400" dirty="0">
              <a:sym typeface="Symbol"/>
            </a:endParaRPr>
          </a:p>
          <a:p>
            <a:r>
              <a:rPr lang="en-GB" sz="2400" dirty="0">
                <a:sym typeface="Symbol"/>
              </a:rPr>
              <a:t>	</a:t>
            </a:r>
            <a:endParaRPr lang="en-GB" sz="2400" dirty="0" smtClean="0">
              <a:sym typeface="Symbol"/>
            </a:endParaRPr>
          </a:p>
        </p:txBody>
      </p:sp>
    </p:spTree>
    <p:extLst>
      <p:ext uri="{BB962C8B-B14F-4D97-AF65-F5344CB8AC3E}">
        <p14:creationId xmlns:p14="http://schemas.microsoft.com/office/powerpoint/2010/main" val="2033397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192C43"/>
                </a:solidFill>
              </a:rPr>
              <a:t>III</a:t>
            </a:r>
            <a:r>
              <a:rPr lang="de-DE" sz="3600" b="1" dirty="0">
                <a:solidFill>
                  <a:srgbClr val="192C43"/>
                </a:solidFill>
              </a:rPr>
              <a:t>. </a:t>
            </a:r>
            <a:r>
              <a:rPr lang="de-DE" sz="3600" b="1" dirty="0" err="1" smtClean="0">
                <a:solidFill>
                  <a:srgbClr val="192C43"/>
                </a:solidFill>
              </a:rPr>
              <a:t>Unifying</a:t>
            </a:r>
            <a:r>
              <a:rPr lang="de-DE" sz="3600" b="1" dirty="0" smtClean="0">
                <a:solidFill>
                  <a:srgbClr val="192C43"/>
                </a:solidFill>
              </a:rPr>
              <a:t> </a:t>
            </a:r>
            <a:r>
              <a:rPr lang="de-DE" sz="3600" b="1" dirty="0" err="1" smtClean="0">
                <a:solidFill>
                  <a:srgbClr val="192C43"/>
                </a:solidFill>
              </a:rPr>
              <a:t>syntactic</a:t>
            </a:r>
            <a:r>
              <a:rPr lang="de-DE" sz="3600" b="1" dirty="0" smtClean="0">
                <a:solidFill>
                  <a:srgbClr val="192C43"/>
                </a:solidFill>
              </a:rPr>
              <a:t> </a:t>
            </a:r>
            <a:r>
              <a:rPr lang="de-DE" sz="3600" b="1" dirty="0" err="1" smtClean="0">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t>Given the rich nature of syntactic dependencies, is there a unified way of encoding these dependencies?</a:t>
            </a:r>
          </a:p>
          <a:p>
            <a:endParaRPr lang="en-GB" sz="2400" dirty="0" smtClean="0"/>
          </a:p>
          <a:p>
            <a:pPr marL="342900" indent="-342900">
              <a:buFont typeface="Arial" charset="0"/>
              <a:buChar char="•"/>
            </a:pPr>
            <a:r>
              <a:rPr lang="en-GB" sz="2400" dirty="0" smtClean="0"/>
              <a:t>Chomsky (1995, 2002): Probes look down in their local c-command domain to be valued by a </a:t>
            </a:r>
            <a:r>
              <a:rPr lang="en-GB" sz="2400" dirty="0"/>
              <a:t>matching goal. In return, other </a:t>
            </a:r>
            <a:r>
              <a:rPr lang="en-GB" sz="2400" dirty="0" smtClean="0"/>
              <a:t>features, such </a:t>
            </a:r>
            <a:r>
              <a:rPr lang="en-GB" sz="2400" dirty="0"/>
              <a:t>as case features may be checked against the probing </a:t>
            </a:r>
            <a:r>
              <a:rPr lang="en-GB" sz="2400" dirty="0" smtClean="0"/>
              <a:t>head:</a:t>
            </a:r>
          </a:p>
          <a:p>
            <a:pPr marL="342900" indent="-342900">
              <a:buFont typeface="Wingdings" charset="2"/>
              <a:buChar char="§"/>
            </a:pPr>
            <a:endParaRPr lang="en-GB" sz="2400" dirty="0" smtClean="0">
              <a:solidFill>
                <a:srgbClr val="0000FF"/>
              </a:solidFill>
              <a:sym typeface="Symbol"/>
            </a:endParaRPr>
          </a:p>
          <a:p>
            <a:r>
              <a:rPr lang="en-GB" sz="2400" dirty="0" smtClean="0">
                <a:solidFill>
                  <a:srgbClr val="0000FF"/>
                </a:solidFill>
                <a:sym typeface="Symbol"/>
              </a:rPr>
              <a:t>	</a:t>
            </a:r>
            <a:r>
              <a:rPr lang="en-GB" sz="2400" baseline="-25000" dirty="0" smtClean="0">
                <a:solidFill>
                  <a:srgbClr val="0000FF"/>
                </a:solidFill>
                <a:sym typeface="Symbol"/>
              </a:rPr>
              <a:t>TP</a:t>
            </a:r>
            <a:r>
              <a:rPr lang="en-GB" sz="2400" dirty="0" smtClean="0">
                <a:solidFill>
                  <a:srgbClr val="0000FF"/>
                </a:solidFill>
                <a:sym typeface="Symbol"/>
              </a:rPr>
              <a:t> </a:t>
            </a:r>
            <a:r>
              <a:rPr lang="en-GB" sz="2400" dirty="0" err="1" smtClean="0">
                <a:solidFill>
                  <a:srgbClr val="0000FF"/>
                </a:solidFill>
                <a:sym typeface="Symbol"/>
              </a:rPr>
              <a:t>T</a:t>
            </a:r>
            <a:r>
              <a:rPr lang="en-GB" sz="2400" baseline="-25000" dirty="0" err="1" smtClean="0">
                <a:solidFill>
                  <a:srgbClr val="0000FF"/>
                </a:solidFill>
                <a:sym typeface="Symbol"/>
              </a:rPr>
              <a:t>uφ</a:t>
            </a:r>
            <a:r>
              <a:rPr lang="en-GB" sz="2400" baseline="-25000" dirty="0" smtClean="0">
                <a:solidFill>
                  <a:srgbClr val="0000FF"/>
                </a:solidFill>
                <a:sym typeface="Symbol"/>
              </a:rPr>
              <a:t> </a:t>
            </a:r>
            <a:r>
              <a:rPr lang="en-GB" sz="2400" dirty="0" smtClean="0">
                <a:solidFill>
                  <a:srgbClr val="0000FF"/>
                </a:solidFill>
                <a:sym typeface="Symbol"/>
              </a:rPr>
              <a:t></a:t>
            </a:r>
            <a:r>
              <a:rPr lang="en-GB" sz="2400" baseline="-25000" dirty="0" err="1" smtClean="0">
                <a:solidFill>
                  <a:srgbClr val="0000FF"/>
                </a:solidFill>
                <a:sym typeface="Symbol"/>
              </a:rPr>
              <a:t>vP</a:t>
            </a:r>
            <a:r>
              <a:rPr lang="en-GB" sz="2400" dirty="0" smtClean="0">
                <a:solidFill>
                  <a:srgbClr val="0000FF"/>
                </a:solidFill>
                <a:sym typeface="Symbol"/>
              </a:rPr>
              <a:t> </a:t>
            </a:r>
            <a:r>
              <a:rPr lang="en-GB" sz="2400" dirty="0" err="1" smtClean="0">
                <a:solidFill>
                  <a:srgbClr val="0000FF"/>
                </a:solidFill>
                <a:sym typeface="Symbol"/>
              </a:rPr>
              <a:t>DP</a:t>
            </a:r>
            <a:r>
              <a:rPr lang="en-GB" sz="2400" baseline="-25000" dirty="0" err="1" smtClean="0">
                <a:solidFill>
                  <a:srgbClr val="0000FF"/>
                </a:solidFill>
                <a:sym typeface="Symbol"/>
              </a:rPr>
              <a:t>iφ</a:t>
            </a:r>
            <a:r>
              <a:rPr lang="en-GB" sz="2400" baseline="-25000" dirty="0" smtClean="0">
                <a:solidFill>
                  <a:srgbClr val="0000FF"/>
                </a:solidFill>
                <a:sym typeface="Symbol"/>
              </a:rPr>
              <a:t>NOM</a:t>
            </a:r>
            <a:r>
              <a:rPr lang="en-GB" sz="2400" dirty="0" smtClean="0">
                <a:solidFill>
                  <a:srgbClr val="0000FF"/>
                </a:solidFill>
                <a:sym typeface="Symbol"/>
              </a:rPr>
              <a:t> ...</a:t>
            </a:r>
            <a:endParaRPr lang="en-GB" sz="2400" dirty="0" smtClean="0">
              <a:solidFill>
                <a:srgbClr val="0000FF"/>
              </a:solidFill>
            </a:endParaRPr>
          </a:p>
          <a:p>
            <a:pPr marL="342900" indent="-342900">
              <a:buFont typeface="Wingdings" charset="2"/>
              <a:buChar char="§"/>
            </a:pPr>
            <a:endParaRPr lang="en-GB" sz="2400" dirty="0" smtClean="0"/>
          </a:p>
          <a:p>
            <a:pPr marL="342900" indent="-342900">
              <a:buFont typeface="Arial" charset="0"/>
              <a:buChar char="•"/>
            </a:pPr>
            <a:r>
              <a:rPr lang="en-GB" sz="2400" dirty="0" smtClean="0"/>
              <a:t>If the probe carries an additional EPP-feature, the goal subsequently raises to the probe’s specifier position:</a:t>
            </a:r>
          </a:p>
          <a:p>
            <a:pPr marL="342900" indent="-342900">
              <a:buFont typeface="Wingdings" charset="2"/>
              <a:buChar char="§"/>
            </a:pPr>
            <a:endParaRPr lang="en-GB" sz="2400" dirty="0">
              <a:solidFill>
                <a:srgbClr val="0000FF"/>
              </a:solidFill>
              <a:sym typeface="Symbol"/>
            </a:endParaRPr>
          </a:p>
          <a:p>
            <a:r>
              <a:rPr lang="de-DE" sz="2400" dirty="0" smtClean="0">
                <a:solidFill>
                  <a:srgbClr val="0000FF"/>
                </a:solidFill>
                <a:sym typeface="Symbol"/>
              </a:rPr>
              <a:t>	</a:t>
            </a:r>
            <a:r>
              <a:rPr lang="de-DE" sz="2400" baseline="-25000" dirty="0">
                <a:solidFill>
                  <a:srgbClr val="0000FF"/>
                </a:solidFill>
                <a:sym typeface="Symbol"/>
              </a:rPr>
              <a:t>TP</a:t>
            </a:r>
            <a:r>
              <a:rPr lang="de-DE" sz="2400" dirty="0">
                <a:solidFill>
                  <a:srgbClr val="0000FF"/>
                </a:solidFill>
                <a:sym typeface="Symbol"/>
              </a:rPr>
              <a:t> </a:t>
            </a:r>
            <a:r>
              <a:rPr lang="de-DE" sz="2400" dirty="0" err="1" smtClean="0">
                <a:solidFill>
                  <a:srgbClr val="0000FF"/>
                </a:solidFill>
                <a:sym typeface="Symbol"/>
              </a:rPr>
              <a:t>DP</a:t>
            </a:r>
            <a:r>
              <a:rPr lang="de-DE" sz="2400" baseline="-25000" dirty="0" err="1" smtClean="0">
                <a:solidFill>
                  <a:srgbClr val="0000FF"/>
                </a:solidFill>
                <a:sym typeface="Symbol"/>
              </a:rPr>
              <a:t></a:t>
            </a:r>
            <a:r>
              <a:rPr lang="de-DE" sz="2400" baseline="-25000" dirty="0" err="1">
                <a:solidFill>
                  <a:srgbClr val="0000FF"/>
                </a:solidFill>
                <a:sym typeface="Symbol"/>
              </a:rPr>
              <a:t>iφ</a:t>
            </a:r>
            <a:r>
              <a:rPr lang="de-DE" sz="2400" baseline="-25000" dirty="0">
                <a:solidFill>
                  <a:srgbClr val="0000FF"/>
                </a:solidFill>
                <a:sym typeface="Symbol"/>
              </a:rPr>
              <a:t></a:t>
            </a:r>
            <a:r>
              <a:rPr lang="en-GB" sz="2400" baseline="-25000" dirty="0">
                <a:solidFill>
                  <a:srgbClr val="0000FF"/>
                </a:solidFill>
                <a:sym typeface="Symbol"/>
              </a:rPr>
              <a:t>NOM</a:t>
            </a:r>
            <a:r>
              <a:rPr lang="en-GB" sz="2400" dirty="0">
                <a:solidFill>
                  <a:srgbClr val="0000FF"/>
                </a:solidFill>
                <a:sym typeface="Symbol"/>
              </a:rPr>
              <a:t> </a:t>
            </a:r>
            <a:r>
              <a:rPr lang="de-DE" sz="2400" dirty="0" err="1" smtClean="0">
                <a:solidFill>
                  <a:srgbClr val="0000FF"/>
                </a:solidFill>
                <a:sym typeface="Symbol"/>
              </a:rPr>
              <a:t>T</a:t>
            </a:r>
            <a:r>
              <a:rPr lang="de-DE" sz="2400" baseline="-25000" dirty="0" err="1">
                <a:solidFill>
                  <a:srgbClr val="0000FF"/>
                </a:solidFill>
                <a:sym typeface="Symbol"/>
              </a:rPr>
              <a:t>uφ</a:t>
            </a:r>
            <a:r>
              <a:rPr lang="de-DE" sz="2400" baseline="-25000" dirty="0" smtClean="0">
                <a:solidFill>
                  <a:srgbClr val="0000FF"/>
                </a:solidFill>
                <a:sym typeface="Symbol"/>
              </a:rPr>
              <a:t></a:t>
            </a:r>
            <a:r>
              <a:rPr lang="de-DE" sz="2400" baseline="-25000" dirty="0">
                <a:solidFill>
                  <a:srgbClr val="0000FF"/>
                </a:solidFill>
                <a:sym typeface="Symbol"/>
              </a:rPr>
              <a:t> </a:t>
            </a:r>
            <a:r>
              <a:rPr lang="de-DE" sz="2400" baseline="-25000" dirty="0" smtClean="0">
                <a:solidFill>
                  <a:srgbClr val="0000FF"/>
                </a:solidFill>
                <a:sym typeface="Symbol"/>
              </a:rPr>
              <a:t>EPP </a:t>
            </a:r>
            <a:r>
              <a:rPr lang="de-DE" sz="2400" dirty="0">
                <a:solidFill>
                  <a:srgbClr val="0000FF"/>
                </a:solidFill>
                <a:sym typeface="Symbol"/>
              </a:rPr>
              <a:t></a:t>
            </a:r>
            <a:r>
              <a:rPr lang="de-DE" sz="2400" baseline="-25000" dirty="0" err="1">
                <a:solidFill>
                  <a:srgbClr val="0000FF"/>
                </a:solidFill>
                <a:sym typeface="Symbol"/>
              </a:rPr>
              <a:t>vP</a:t>
            </a:r>
            <a:r>
              <a:rPr lang="de-DE" sz="2400" dirty="0">
                <a:solidFill>
                  <a:srgbClr val="0000FF"/>
                </a:solidFill>
                <a:sym typeface="Symbol"/>
              </a:rPr>
              <a:t> &lt;</a:t>
            </a:r>
            <a:r>
              <a:rPr lang="de-DE" sz="2400" dirty="0" err="1">
                <a:solidFill>
                  <a:srgbClr val="0000FF"/>
                </a:solidFill>
                <a:sym typeface="Symbol"/>
              </a:rPr>
              <a:t>DP</a:t>
            </a:r>
            <a:r>
              <a:rPr lang="de-DE" sz="2400" baseline="-25000" dirty="0" err="1">
                <a:solidFill>
                  <a:srgbClr val="0000FF"/>
                </a:solidFill>
                <a:sym typeface="Symbol"/>
              </a:rPr>
              <a:t>iφ</a:t>
            </a:r>
            <a:r>
              <a:rPr lang="de-DE" sz="2400" baseline="-25000" dirty="0" smtClean="0">
                <a:solidFill>
                  <a:srgbClr val="0000FF"/>
                </a:solidFill>
                <a:sym typeface="Symbol"/>
              </a:rPr>
              <a:t></a:t>
            </a:r>
            <a:r>
              <a:rPr lang="en-GB" sz="2400" baseline="-25000" dirty="0" smtClean="0">
                <a:solidFill>
                  <a:srgbClr val="0000FF"/>
                </a:solidFill>
                <a:sym typeface="Symbol"/>
              </a:rPr>
              <a:t>NOM</a:t>
            </a:r>
            <a:r>
              <a:rPr lang="de-DE" sz="2400" dirty="0" smtClean="0">
                <a:solidFill>
                  <a:srgbClr val="0000FF"/>
                </a:solidFill>
                <a:sym typeface="Symbol"/>
              </a:rPr>
              <a:t>&gt; </a:t>
            </a:r>
            <a:r>
              <a:rPr lang="de-DE" sz="2400" dirty="0">
                <a:solidFill>
                  <a:srgbClr val="0000FF"/>
                </a:solidFill>
                <a:sym typeface="Symbol"/>
              </a:rPr>
              <a:t>...</a:t>
            </a:r>
            <a:r>
              <a:rPr lang="de-DE" sz="2400" dirty="0" smtClean="0">
                <a:solidFill>
                  <a:srgbClr val="0000FF"/>
                </a:solidFill>
                <a:sym typeface="Symbol"/>
              </a:rPr>
              <a:t></a:t>
            </a:r>
            <a:endParaRPr lang="en-GB" sz="2400" b="1" dirty="0"/>
          </a:p>
        </p:txBody>
      </p:sp>
    </p:spTree>
    <p:extLst>
      <p:ext uri="{BB962C8B-B14F-4D97-AF65-F5344CB8AC3E}">
        <p14:creationId xmlns:p14="http://schemas.microsoft.com/office/powerpoint/2010/main" val="255077709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130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4154984"/>
          </a:xfrm>
          <a:prstGeom prst="rect">
            <a:avLst/>
          </a:prstGeom>
          <a:noFill/>
        </p:spPr>
        <p:txBody>
          <a:bodyPr wrap="square" rtlCol="0">
            <a:spAutoFit/>
          </a:bodyPr>
          <a:lstStyle/>
          <a:p>
            <a:r>
              <a:rPr lang="en-GB" sz="2400" b="1" dirty="0" smtClean="0">
                <a:sym typeface="Symbol"/>
              </a:rPr>
              <a:t>TP selecting </a:t>
            </a:r>
            <a:r>
              <a:rPr lang="en-GB" sz="2400" b="1" dirty="0" err="1" smtClean="0">
                <a:sym typeface="Symbol"/>
              </a:rPr>
              <a:t>vP</a:t>
            </a:r>
            <a:r>
              <a:rPr lang="en-GB" sz="2400" b="1" dirty="0" smtClean="0">
                <a:sym typeface="Symbol"/>
              </a:rPr>
              <a:t>=VP</a:t>
            </a:r>
          </a:p>
          <a:p>
            <a:endParaRPr lang="en-GB" sz="2400" b="1" dirty="0">
              <a:sym typeface="Symbol"/>
            </a:endParaRPr>
          </a:p>
          <a:p>
            <a:r>
              <a:rPr lang="en-GB" sz="2400" dirty="0" smtClean="0">
                <a:sym typeface="Symbol"/>
              </a:rPr>
              <a:t>		T’</a:t>
            </a:r>
            <a:r>
              <a:rPr lang="en-GB" sz="2400" baseline="-25000" dirty="0">
                <a:sym typeface="Symbol"/>
              </a:rPr>
              <a:t> T</a:t>
            </a:r>
            <a:r>
              <a:rPr lang="en-GB" sz="2400" baseline="-25000" dirty="0" smtClean="0">
                <a:sym typeface="Symbol"/>
              </a:rPr>
              <a:t></a:t>
            </a:r>
            <a:r>
              <a:rPr lang="en-GB" sz="2400" baseline="-25000" dirty="0">
                <a:sym typeface="Symbol"/>
              </a:rPr>
              <a:t>uD </a:t>
            </a:r>
            <a:endParaRPr lang="en-GB" sz="2400" dirty="0" smtClean="0">
              <a:sym typeface="Symbol"/>
            </a:endParaRPr>
          </a:p>
          <a:p>
            <a:endParaRPr lang="en-GB" sz="2400" dirty="0">
              <a:sym typeface="Symbol"/>
            </a:endParaRPr>
          </a:p>
          <a:p>
            <a:r>
              <a:rPr lang="en-GB" sz="2400" dirty="0" smtClean="0">
                <a:sym typeface="Symbol"/>
              </a:rPr>
              <a:t>	T</a:t>
            </a:r>
            <a:r>
              <a:rPr lang="en-GB" sz="2400" baseline="-25000" dirty="0" smtClean="0">
                <a:sym typeface="Symbol"/>
              </a:rPr>
              <a:t></a:t>
            </a:r>
            <a:r>
              <a:rPr lang="en-GB" sz="2400" baseline="-25000" dirty="0">
                <a:sym typeface="Symbol"/>
              </a:rPr>
              <a:t>T</a:t>
            </a:r>
            <a:r>
              <a:rPr lang="en-GB" sz="2400" baseline="-25000" dirty="0" smtClean="0">
                <a:sym typeface="Symbol"/>
              </a:rPr>
              <a:t></a:t>
            </a:r>
            <a:r>
              <a:rPr lang="en-GB" sz="2400" baseline="-25000" dirty="0" err="1" smtClean="0">
                <a:sym typeface="Symbol"/>
              </a:rPr>
              <a:t>uV</a:t>
            </a:r>
            <a:r>
              <a:rPr lang="en-GB" sz="2400" baseline="-25000" dirty="0">
                <a:sym typeface="Symbol"/>
              </a:rPr>
              <a:t></a:t>
            </a:r>
            <a:r>
              <a:rPr lang="en-GB" sz="2400" baseline="-25000" dirty="0" smtClean="0">
                <a:sym typeface="Symbol"/>
              </a:rPr>
              <a:t>uD  </a:t>
            </a:r>
            <a:r>
              <a:rPr lang="en-GB" sz="2400" dirty="0" smtClean="0">
                <a:sym typeface="Symbol"/>
              </a:rPr>
              <a:t>	VP</a:t>
            </a:r>
            <a:r>
              <a:rPr lang="en-GB" sz="2400" baseline="-25000" dirty="0">
                <a:sym typeface="Symbol"/>
              </a:rPr>
              <a:t>V</a:t>
            </a:r>
            <a:endParaRPr lang="en-GB" sz="2400" dirty="0">
              <a:sym typeface="Symbol"/>
            </a:endParaRPr>
          </a:p>
          <a:p>
            <a:r>
              <a:rPr lang="en-GB" sz="2400" dirty="0">
                <a:sym typeface="Symbol"/>
              </a:rPr>
              <a:t>	</a:t>
            </a:r>
          </a:p>
          <a:p>
            <a:r>
              <a:rPr lang="en-GB" sz="2400" dirty="0">
                <a:sym typeface="Symbol"/>
              </a:rPr>
              <a:t>		D</a:t>
            </a:r>
            <a:r>
              <a:rPr lang="en-GB" sz="2400" baseline="-25000" dirty="0" smtClean="0">
                <a:sym typeface="Symbol"/>
              </a:rPr>
              <a:t>D  </a:t>
            </a:r>
            <a:r>
              <a:rPr lang="en-GB" sz="2400" dirty="0" smtClean="0">
                <a:sym typeface="Symbol"/>
              </a:rPr>
              <a:t>		V’</a:t>
            </a:r>
            <a:r>
              <a:rPr lang="en-GB" sz="2400" baseline="-25000" dirty="0" smtClean="0">
                <a:sym typeface="Symbol"/>
              </a:rPr>
              <a:t>VuD</a:t>
            </a:r>
            <a:endParaRPr lang="en-GB" sz="2400" dirty="0">
              <a:sym typeface="Symbol"/>
            </a:endParaRPr>
          </a:p>
          <a:p>
            <a:endParaRPr lang="en-GB" sz="2400" dirty="0">
              <a:sym typeface="Symbol"/>
            </a:endParaRPr>
          </a:p>
          <a:p>
            <a:r>
              <a:rPr lang="en-GB" sz="2400" dirty="0">
                <a:sym typeface="Symbol"/>
              </a:rPr>
              <a:t>		</a:t>
            </a:r>
            <a:r>
              <a:rPr lang="en-GB" sz="2400" dirty="0" smtClean="0">
                <a:sym typeface="Symbol"/>
              </a:rPr>
              <a:t>        v=V</a:t>
            </a:r>
            <a:r>
              <a:rPr lang="en-GB" sz="2400" baseline="-25000" dirty="0" smtClean="0">
                <a:sym typeface="Symbol"/>
              </a:rPr>
              <a:t></a:t>
            </a:r>
            <a:r>
              <a:rPr lang="en-GB" sz="2400" baseline="-25000" dirty="0">
                <a:sym typeface="Symbol"/>
              </a:rPr>
              <a:t>V</a:t>
            </a:r>
            <a:r>
              <a:rPr lang="en-GB" sz="2400" baseline="-25000" dirty="0" smtClean="0">
                <a:sym typeface="Symbol"/>
              </a:rPr>
              <a:t></a:t>
            </a:r>
            <a:r>
              <a:rPr lang="en-GB" sz="2400" baseline="-25000" dirty="0" err="1" smtClean="0">
                <a:sym typeface="Symbol"/>
              </a:rPr>
              <a:t>uV</a:t>
            </a:r>
            <a:r>
              <a:rPr lang="en-GB" sz="2400" baseline="-25000" dirty="0">
                <a:sym typeface="Symbol"/>
              </a:rPr>
              <a:t>uD  </a:t>
            </a:r>
            <a:r>
              <a:rPr lang="en-GB" sz="2400" dirty="0">
                <a:sym typeface="Symbol"/>
              </a:rPr>
              <a:t>	V</a:t>
            </a:r>
            <a:r>
              <a:rPr lang="en-GB" sz="2400" dirty="0" smtClean="0">
                <a:sym typeface="Symbol"/>
              </a:rPr>
              <a:t>P</a:t>
            </a:r>
            <a:r>
              <a:rPr lang="en-GB" sz="2400" baseline="-25000" dirty="0" smtClean="0">
                <a:sym typeface="Symbol"/>
              </a:rPr>
              <a:t>V</a:t>
            </a:r>
            <a:endParaRPr lang="en-GB" sz="2400" dirty="0">
              <a:sym typeface="Symbol"/>
            </a:endParaRPr>
          </a:p>
          <a:p>
            <a:endParaRPr lang="en-GB" sz="2400" b="1" dirty="0" smtClean="0">
              <a:sym typeface="Symbol"/>
            </a:endParaRPr>
          </a:p>
          <a:p>
            <a:endParaRPr lang="en-GB" sz="2400" dirty="0" smtClean="0">
              <a:sym typeface="Symbol"/>
            </a:endParaRPr>
          </a:p>
        </p:txBody>
      </p:sp>
      <p:cxnSp>
        <p:nvCxnSpPr>
          <p:cNvPr id="4" name="Gerade Verbindung 3"/>
          <p:cNvCxnSpPr/>
          <p:nvPr/>
        </p:nvCxnSpPr>
        <p:spPr>
          <a:xfrm flipV="1">
            <a:off x="1691680" y="249289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a:off x="2411760" y="249289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flipV="1">
            <a:off x="2699792" y="321297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3563888" y="393305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p:nvCxnSpPr>
        <p:spPr>
          <a:xfrm>
            <a:off x="4283968" y="393305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3419872" y="3212976"/>
            <a:ext cx="720080" cy="36004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716409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131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sym typeface="Symbol"/>
              </a:rPr>
              <a:t>Now we can also address the previous question: which verbs select for DPs (i.e., carry a </a:t>
            </a:r>
            <a:r>
              <a:rPr lang="en-GB" sz="2400" b="1" dirty="0">
                <a:sym typeface="Symbol"/>
              </a:rPr>
              <a:t></a:t>
            </a:r>
            <a:r>
              <a:rPr lang="en-GB" sz="2400" b="1" dirty="0" err="1">
                <a:sym typeface="Symbol"/>
              </a:rPr>
              <a:t>uD</a:t>
            </a:r>
            <a:r>
              <a:rPr lang="en-GB" sz="2400" b="1" dirty="0" smtClean="0">
                <a:sym typeface="Symbol"/>
              </a:rPr>
              <a:t></a:t>
            </a:r>
            <a:r>
              <a:rPr lang="en-GB" sz="2400" b="1" dirty="0">
                <a:sym typeface="Symbol"/>
              </a:rPr>
              <a:t> </a:t>
            </a:r>
            <a:r>
              <a:rPr lang="en-GB" sz="2400" b="1" dirty="0" smtClean="0">
                <a:sym typeface="Symbol"/>
              </a:rPr>
              <a:t>feature)?</a:t>
            </a:r>
          </a:p>
          <a:p>
            <a:endParaRPr lang="en-GB" sz="2400" b="1" dirty="0">
              <a:sym typeface="Symbol"/>
            </a:endParaRPr>
          </a:p>
          <a:p>
            <a:pPr marL="800100" lvl="1" indent="-342900">
              <a:buFont typeface="Wingdings" charset="2"/>
              <a:buChar char="§"/>
            </a:pPr>
            <a:r>
              <a:rPr lang="en-GB" sz="2400" dirty="0">
                <a:sym typeface="Symbol"/>
              </a:rPr>
              <a:t>A</a:t>
            </a:r>
            <a:r>
              <a:rPr lang="en-GB" sz="2400" dirty="0" smtClean="0">
                <a:sym typeface="Symbol"/>
              </a:rPr>
              <a:t>ll arguments need to be base-generated inside the </a:t>
            </a:r>
            <a:r>
              <a:rPr lang="en-GB" sz="2400" dirty="0" err="1" smtClean="0">
                <a:sym typeface="Symbol"/>
              </a:rPr>
              <a:t>vP</a:t>
            </a:r>
            <a:r>
              <a:rPr lang="en-GB" sz="2400" dirty="0" smtClean="0">
                <a:sym typeface="Symbol"/>
              </a:rPr>
              <a:t>/VP (VISH)</a:t>
            </a:r>
          </a:p>
          <a:p>
            <a:pPr marL="800100" lvl="1" indent="-342900">
              <a:buFont typeface="Wingdings" charset="2"/>
              <a:buChar char="§"/>
            </a:pPr>
            <a:r>
              <a:rPr lang="en-GB" sz="2400" dirty="0">
                <a:sym typeface="Symbol"/>
              </a:rPr>
              <a:t>E</a:t>
            </a:r>
            <a:r>
              <a:rPr lang="en-GB" sz="2400" dirty="0" smtClean="0">
                <a:sym typeface="Symbol"/>
              </a:rPr>
              <a:t>very DP needs to be selected</a:t>
            </a:r>
            <a:endParaRPr lang="en-GB" sz="2400" dirty="0">
              <a:sym typeface="Symbol"/>
            </a:endParaRPr>
          </a:p>
          <a:p>
            <a:pPr marL="800100" lvl="1" indent="-342900">
              <a:buFont typeface="Wingdings" charset="2"/>
              <a:buChar char="§"/>
            </a:pPr>
            <a:r>
              <a:rPr lang="en-GB" sz="2400" dirty="0">
                <a:sym typeface="Symbol"/>
              </a:rPr>
              <a:t>E</a:t>
            </a:r>
            <a:r>
              <a:rPr lang="en-GB" sz="2400" dirty="0" smtClean="0">
                <a:sym typeface="Symbol"/>
              </a:rPr>
              <a:t>very verb requires one DP subject</a:t>
            </a:r>
          </a:p>
          <a:p>
            <a:pPr marL="800100" lvl="1" indent="-342900">
              <a:buFont typeface="Wingdings" charset="2"/>
              <a:buChar char="§"/>
            </a:pPr>
            <a:r>
              <a:rPr lang="en-GB" sz="2400" dirty="0" smtClean="0">
                <a:sym typeface="Symbol"/>
              </a:rPr>
              <a:t>A verb cannot select for more than one DP</a:t>
            </a:r>
            <a:endParaRPr lang="en-GB" sz="2400" dirty="0">
              <a:sym typeface="Symbol"/>
            </a:endParaRPr>
          </a:p>
          <a:p>
            <a:pPr marL="342900" indent="-342900">
              <a:buFont typeface="Wingdings" charset="2"/>
              <a:buChar char="§"/>
            </a:pPr>
            <a:endParaRPr lang="en-GB" sz="2400" dirty="0" smtClean="0">
              <a:sym typeface="Symbol"/>
            </a:endParaRPr>
          </a:p>
          <a:p>
            <a:pPr marL="342900" indent="-342900">
              <a:buFont typeface="Wingdings" charset="2"/>
              <a:buChar char="§"/>
            </a:pPr>
            <a:endParaRPr lang="en-GB" sz="2400" dirty="0">
              <a:sym typeface="Symbol"/>
            </a:endParaRPr>
          </a:p>
          <a:p>
            <a:pPr marL="342900" indent="-342900">
              <a:buFont typeface="Wingdings" charset="2"/>
              <a:buChar char="§"/>
            </a:pPr>
            <a:r>
              <a:rPr lang="en-GB" sz="2400" dirty="0">
                <a:sym typeface="Symbol"/>
              </a:rPr>
              <a:t>E</a:t>
            </a:r>
            <a:r>
              <a:rPr lang="en-GB" sz="2400" dirty="0" smtClean="0">
                <a:sym typeface="Symbol"/>
              </a:rPr>
              <a:t>ach verb must carry exactly one feature </a:t>
            </a:r>
            <a:r>
              <a:rPr lang="en-GB" sz="2400" dirty="0">
                <a:sym typeface="Symbol"/>
              </a:rPr>
              <a:t>uD</a:t>
            </a:r>
            <a:r>
              <a:rPr lang="en-GB" sz="2400" dirty="0" smtClean="0">
                <a:sym typeface="Symbol"/>
              </a:rPr>
              <a:t>.</a:t>
            </a:r>
          </a:p>
          <a:p>
            <a:pPr marL="342900" indent="-342900">
              <a:buFont typeface="Wingdings" charset="2"/>
              <a:buChar char="§"/>
            </a:pPr>
            <a:r>
              <a:rPr lang="en-GB" sz="2400" dirty="0" smtClean="0">
                <a:sym typeface="Symbol"/>
              </a:rPr>
              <a:t>One could even go further and hypothesize that what distinguish verbal from nominal predicates is the presence of </a:t>
            </a:r>
            <a:r>
              <a:rPr lang="en-GB" sz="2400" dirty="0" err="1">
                <a:sym typeface="Symbol"/>
              </a:rPr>
              <a:t>uD</a:t>
            </a:r>
            <a:r>
              <a:rPr lang="en-GB" sz="2400" dirty="0">
                <a:sym typeface="Symbol"/>
              </a:rPr>
              <a:t></a:t>
            </a:r>
            <a:r>
              <a:rPr lang="en-GB" sz="2400" dirty="0" smtClean="0">
                <a:sym typeface="Symbol"/>
              </a:rPr>
              <a:t>. </a:t>
            </a:r>
            <a:endParaRPr lang="en-GB" sz="2400" dirty="0">
              <a:sym typeface="Symbol"/>
            </a:endParaRPr>
          </a:p>
        </p:txBody>
      </p:sp>
    </p:spTree>
    <p:extLst>
      <p:ext uri="{BB962C8B-B14F-4D97-AF65-F5344CB8AC3E}">
        <p14:creationId xmlns:p14="http://schemas.microsoft.com/office/powerpoint/2010/main" val="399884390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132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sym typeface="Symbol"/>
              </a:rPr>
              <a:t>How to distinguish verb types:</a:t>
            </a:r>
          </a:p>
          <a:p>
            <a:endParaRPr lang="en-GB" sz="2400" b="1" dirty="0">
              <a:sym typeface="Symbol"/>
            </a:endParaRPr>
          </a:p>
          <a:p>
            <a:pPr marL="342900" indent="-342900">
              <a:buFont typeface="Wingdings" charset="2"/>
              <a:buChar char="§"/>
            </a:pPr>
            <a:r>
              <a:rPr lang="en-GB" sz="2400" dirty="0">
                <a:sym typeface="Symbol"/>
              </a:rPr>
              <a:t>Every </a:t>
            </a:r>
            <a:r>
              <a:rPr lang="en-GB" sz="2400" dirty="0" smtClean="0">
                <a:sym typeface="Symbol"/>
              </a:rPr>
              <a:t>transitive verb carries </a:t>
            </a:r>
            <a:r>
              <a:rPr lang="en-GB" sz="2400" dirty="0">
                <a:sym typeface="Symbol"/>
              </a:rPr>
              <a:t>uD</a:t>
            </a:r>
            <a:r>
              <a:rPr lang="en-GB" sz="2400" dirty="0" smtClean="0">
                <a:sym typeface="Symbol"/>
              </a:rPr>
              <a:t></a:t>
            </a:r>
            <a:r>
              <a:rPr lang="en-GB" sz="2400" dirty="0">
                <a:sym typeface="Symbol"/>
              </a:rPr>
              <a:t> </a:t>
            </a:r>
            <a:r>
              <a:rPr lang="en-GB" sz="2400" dirty="0" smtClean="0">
                <a:sym typeface="Symbol"/>
              </a:rPr>
              <a:t>(which selects the object DP); a second verbal head (‘v’) selects the subject.</a:t>
            </a:r>
          </a:p>
          <a:p>
            <a:pPr marL="342900" indent="-342900">
              <a:buFont typeface="Wingdings" charset="2"/>
              <a:buChar char="§"/>
            </a:pPr>
            <a:endParaRPr lang="en-GB" sz="2400" b="1" dirty="0">
              <a:sym typeface="Symbol"/>
            </a:endParaRPr>
          </a:p>
          <a:p>
            <a:pPr marL="342900" indent="-342900">
              <a:buFont typeface="Wingdings" charset="2"/>
              <a:buChar char="§"/>
            </a:pPr>
            <a:r>
              <a:rPr lang="en-GB" sz="2400" dirty="0" smtClean="0">
                <a:sym typeface="Symbol"/>
              </a:rPr>
              <a:t>Transitive verbs ‘selecting’ PP arguments, are actually intransitive verbs (carrying </a:t>
            </a:r>
            <a:r>
              <a:rPr lang="en-GB" sz="2400" dirty="0">
                <a:sym typeface="Symbol"/>
              </a:rPr>
              <a:t>uD</a:t>
            </a:r>
            <a:r>
              <a:rPr lang="en-GB" sz="2400" dirty="0" smtClean="0">
                <a:sym typeface="Symbol"/>
              </a:rPr>
              <a:t>) being selected by a PP-argument.</a:t>
            </a:r>
          </a:p>
          <a:p>
            <a:endParaRPr lang="en-GB" sz="2400" b="1" dirty="0">
              <a:sym typeface="Symbol"/>
            </a:endParaRPr>
          </a:p>
          <a:p>
            <a:pPr marL="342900" indent="-342900">
              <a:buFont typeface="Wingdings" charset="2"/>
              <a:buChar char="§"/>
            </a:pPr>
            <a:r>
              <a:rPr lang="en-GB" sz="2400" dirty="0" smtClean="0">
                <a:sym typeface="Symbol"/>
              </a:rPr>
              <a:t>Unaccusative intransitive verbs carry a feature </a:t>
            </a:r>
            <a:r>
              <a:rPr lang="en-GB" sz="2400" dirty="0">
                <a:sym typeface="Symbol"/>
              </a:rPr>
              <a:t>uD (which selects the o</a:t>
            </a:r>
            <a:r>
              <a:rPr lang="en-GB" sz="2400" dirty="0" smtClean="0">
                <a:sym typeface="Symbol"/>
              </a:rPr>
              <a:t>bject DP, which is to be promoted as subject).</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err="1" smtClean="0">
                <a:sym typeface="Symbol"/>
              </a:rPr>
              <a:t>Unergative</a:t>
            </a:r>
            <a:r>
              <a:rPr lang="en-GB" sz="2400" dirty="0" smtClean="0">
                <a:sym typeface="Symbol"/>
              </a:rPr>
              <a:t> intransitive </a:t>
            </a:r>
            <a:r>
              <a:rPr lang="en-GB" sz="2400" dirty="0">
                <a:sym typeface="Symbol"/>
              </a:rPr>
              <a:t>verbs carry a feature </a:t>
            </a:r>
            <a:r>
              <a:rPr lang="en-GB" sz="2400" dirty="0" smtClean="0">
                <a:sym typeface="Symbol"/>
              </a:rPr>
              <a:t>uD, but merge first with v:</a:t>
            </a:r>
          </a:p>
        </p:txBody>
      </p:sp>
    </p:spTree>
    <p:extLst>
      <p:ext uri="{BB962C8B-B14F-4D97-AF65-F5344CB8AC3E}">
        <p14:creationId xmlns:p14="http://schemas.microsoft.com/office/powerpoint/2010/main" val="91733448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133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5139868"/>
          </a:xfrm>
          <a:prstGeom prst="rect">
            <a:avLst/>
          </a:prstGeom>
          <a:noFill/>
        </p:spPr>
        <p:txBody>
          <a:bodyPr wrap="square" rtlCol="0">
            <a:spAutoFit/>
          </a:bodyPr>
          <a:lstStyle/>
          <a:p>
            <a:r>
              <a:rPr lang="en-GB" sz="2400" b="1" dirty="0" err="1" smtClean="0">
                <a:sym typeface="Symbol"/>
              </a:rPr>
              <a:t>Unergatives</a:t>
            </a:r>
            <a:r>
              <a:rPr lang="en-GB" sz="2400" b="1" dirty="0" smtClean="0">
                <a:sym typeface="Symbol"/>
              </a:rPr>
              <a:t> are intransitive verbs that select a DP but merge with v first:</a:t>
            </a:r>
            <a:endParaRPr lang="en-GB" sz="2400" b="1" dirty="0">
              <a:sym typeface="Symbol"/>
            </a:endParaRPr>
          </a:p>
          <a:p>
            <a:r>
              <a:rPr lang="en-GB" sz="2400" dirty="0" smtClean="0">
                <a:sym typeface="Symbol"/>
              </a:rPr>
              <a:t>		</a:t>
            </a:r>
            <a:r>
              <a:rPr lang="en-GB" sz="2400" dirty="0" err="1" smtClean="0">
                <a:sym typeface="Symbol"/>
              </a:rPr>
              <a:t>v</a:t>
            </a:r>
            <a:r>
              <a:rPr lang="en-GB" sz="2400" baseline="-25000" dirty="0" err="1">
                <a:sym typeface="Symbol"/>
              </a:rPr>
              <a:t>v</a:t>
            </a:r>
            <a:r>
              <a:rPr lang="en-GB" sz="2400" baseline="-25000" dirty="0" smtClean="0">
                <a:sym typeface="Symbol"/>
              </a:rPr>
              <a:t> </a:t>
            </a:r>
            <a:endParaRPr lang="en-GB" sz="2400" dirty="0" smtClean="0">
              <a:sym typeface="Symbol"/>
            </a:endParaRPr>
          </a:p>
          <a:p>
            <a:endParaRPr lang="en-GB" sz="2400" dirty="0">
              <a:sym typeface="Symbol"/>
            </a:endParaRPr>
          </a:p>
          <a:p>
            <a:r>
              <a:rPr lang="en-GB" sz="2400" dirty="0" smtClean="0">
                <a:sym typeface="Symbol"/>
              </a:rPr>
              <a:t>	DP</a:t>
            </a:r>
            <a:r>
              <a:rPr lang="en-GB" sz="2400" baseline="-25000" dirty="0" smtClean="0">
                <a:sym typeface="Symbol"/>
              </a:rPr>
              <a:t>D</a:t>
            </a:r>
            <a:r>
              <a:rPr lang="en-GB" sz="2400" baseline="-25000" dirty="0">
                <a:sym typeface="Symbol"/>
              </a:rPr>
              <a:t> </a:t>
            </a:r>
            <a:r>
              <a:rPr lang="en-GB" sz="2400" dirty="0" smtClean="0">
                <a:sym typeface="Symbol"/>
              </a:rPr>
              <a:t>		</a:t>
            </a:r>
            <a:r>
              <a:rPr lang="en-GB" sz="2400" dirty="0" err="1" smtClean="0">
                <a:sym typeface="Symbol"/>
              </a:rPr>
              <a:t>v</a:t>
            </a:r>
            <a:r>
              <a:rPr lang="en-GB" sz="2400" baseline="-25000" dirty="0" err="1">
                <a:sym typeface="Symbol"/>
              </a:rPr>
              <a:t>v</a:t>
            </a:r>
            <a:r>
              <a:rPr lang="en-GB" sz="2400" baseline="-25000" dirty="0" smtClean="0">
                <a:sym typeface="Symbol"/>
              </a:rPr>
              <a:t></a:t>
            </a:r>
            <a:r>
              <a:rPr lang="en-GB" sz="2400" baseline="-25000" dirty="0">
                <a:sym typeface="Symbol"/>
              </a:rPr>
              <a:t></a:t>
            </a:r>
            <a:r>
              <a:rPr lang="en-GB" sz="2400" baseline="-25000" dirty="0" err="1" smtClean="0">
                <a:sym typeface="Symbol"/>
              </a:rPr>
              <a:t>uD</a:t>
            </a:r>
            <a:r>
              <a:rPr lang="en-GB" sz="2400" baseline="-25000" dirty="0" smtClean="0">
                <a:sym typeface="Symbol"/>
              </a:rPr>
              <a:t>  </a:t>
            </a:r>
            <a:endParaRPr lang="en-GB" sz="2400" dirty="0">
              <a:sym typeface="Symbol"/>
            </a:endParaRPr>
          </a:p>
          <a:p>
            <a:r>
              <a:rPr lang="en-GB" sz="2400" dirty="0">
                <a:sym typeface="Symbol"/>
              </a:rPr>
              <a:t>	</a:t>
            </a:r>
          </a:p>
          <a:p>
            <a:r>
              <a:rPr lang="en-GB" sz="2400" dirty="0">
                <a:sym typeface="Symbol"/>
              </a:rPr>
              <a:t>		</a:t>
            </a:r>
            <a:r>
              <a:rPr lang="en-GB" sz="2400" dirty="0" err="1">
                <a:sym typeface="Symbol"/>
              </a:rPr>
              <a:t>v</a:t>
            </a:r>
            <a:r>
              <a:rPr lang="en-GB" sz="2400" baseline="-25000" dirty="0" err="1">
                <a:sym typeface="Symbol"/>
              </a:rPr>
              <a:t>v</a:t>
            </a:r>
            <a:r>
              <a:rPr lang="en-GB" sz="2400" baseline="-25000" dirty="0" smtClean="0">
                <a:sym typeface="Symbol"/>
              </a:rPr>
              <a:t>uD</a:t>
            </a:r>
            <a:r>
              <a:rPr lang="en-GB" sz="2400" baseline="-25000" dirty="0">
                <a:sym typeface="Symbol"/>
              </a:rPr>
              <a:t></a:t>
            </a:r>
            <a:r>
              <a:rPr lang="en-GB" sz="2400" baseline="-25000" dirty="0" err="1" smtClean="0">
                <a:sym typeface="Symbol"/>
              </a:rPr>
              <a:t>uV</a:t>
            </a:r>
            <a:r>
              <a:rPr lang="en-GB" sz="2400" baseline="-25000" dirty="0" smtClean="0">
                <a:sym typeface="Symbol"/>
              </a:rPr>
              <a:t>  </a:t>
            </a:r>
            <a:r>
              <a:rPr lang="en-GB" sz="2400" dirty="0" smtClean="0">
                <a:sym typeface="Symbol"/>
              </a:rPr>
              <a:t>	V</a:t>
            </a:r>
            <a:r>
              <a:rPr lang="en-GB" sz="2400" baseline="-25000" dirty="0" smtClean="0">
                <a:sym typeface="Symbol"/>
              </a:rPr>
              <a:t></a:t>
            </a:r>
            <a:r>
              <a:rPr lang="en-GB" sz="2400" baseline="-25000" dirty="0">
                <a:sym typeface="Symbol"/>
              </a:rPr>
              <a:t>VuD  </a:t>
            </a:r>
            <a:endParaRPr lang="en-GB" sz="2400" dirty="0">
              <a:sym typeface="Symbol"/>
            </a:endParaRPr>
          </a:p>
          <a:p>
            <a:r>
              <a:rPr lang="en-GB" sz="2400" baseline="-25000" dirty="0" smtClean="0">
                <a:sym typeface="Symbol"/>
              </a:rPr>
              <a:t>  </a:t>
            </a:r>
            <a:endParaRPr lang="en-GB" sz="2400" dirty="0" smtClean="0">
              <a:sym typeface="Symbol"/>
            </a:endParaRPr>
          </a:p>
          <a:p>
            <a:pPr marL="342900" indent="-342900">
              <a:buFont typeface="Wingdings" charset="2"/>
              <a:buChar char="§"/>
            </a:pPr>
            <a:r>
              <a:rPr lang="en-GB" sz="2400" dirty="0" smtClean="0">
                <a:sym typeface="Symbol"/>
              </a:rPr>
              <a:t>Note that this entails that the fact that </a:t>
            </a:r>
            <a:r>
              <a:rPr lang="en-GB" sz="2400" dirty="0" err="1" smtClean="0">
                <a:sym typeface="Symbol"/>
              </a:rPr>
              <a:t>unergatives</a:t>
            </a:r>
            <a:r>
              <a:rPr lang="en-GB" sz="2400" dirty="0" smtClean="0">
                <a:sym typeface="Symbol"/>
              </a:rPr>
              <a:t> lack objects is purely semantic; syntactically they could select an object (cf. cognate objects):</a:t>
            </a:r>
          </a:p>
          <a:p>
            <a:pPr marL="342900" indent="-342900">
              <a:buFont typeface="Wingdings" charset="2"/>
              <a:buChar char="§"/>
            </a:pPr>
            <a:endParaRPr lang="en-GB" sz="2400" dirty="0">
              <a:sym typeface="Symbol"/>
            </a:endParaRPr>
          </a:p>
          <a:p>
            <a:r>
              <a:rPr lang="en-GB" sz="2400" smtClean="0">
                <a:solidFill>
                  <a:srgbClr val="0000FF"/>
                </a:solidFill>
                <a:sym typeface="Symbol"/>
              </a:rPr>
              <a:t>	I </a:t>
            </a:r>
            <a:r>
              <a:rPr lang="en-GB" sz="2400" dirty="0" smtClean="0">
                <a:solidFill>
                  <a:srgbClr val="0000FF"/>
                </a:solidFill>
                <a:sym typeface="Symbol"/>
              </a:rPr>
              <a:t>walked a walk</a:t>
            </a:r>
          </a:p>
          <a:p>
            <a:r>
              <a:rPr lang="en-GB" sz="2400" dirty="0" smtClean="0">
                <a:solidFill>
                  <a:srgbClr val="0000FF"/>
                </a:solidFill>
                <a:sym typeface="Symbol"/>
              </a:rPr>
              <a:t>	I dreamed a dream</a:t>
            </a:r>
            <a:r>
              <a:rPr lang="en-GB" sz="2400" dirty="0" smtClean="0">
                <a:sym typeface="Symbol"/>
              </a:rPr>
              <a:t>	</a:t>
            </a:r>
            <a:r>
              <a:rPr lang="en-GB" sz="2400" baseline="-25000" dirty="0" smtClean="0">
                <a:sym typeface="Symbol"/>
              </a:rPr>
              <a:t>	 </a:t>
            </a:r>
            <a:r>
              <a:rPr lang="en-GB" sz="2400" dirty="0">
                <a:sym typeface="Symbol"/>
              </a:rPr>
              <a:t>	</a:t>
            </a:r>
            <a:endParaRPr lang="en-GB" sz="2400" dirty="0" smtClean="0">
              <a:sym typeface="Symbol"/>
            </a:endParaRPr>
          </a:p>
        </p:txBody>
      </p:sp>
      <p:cxnSp>
        <p:nvCxnSpPr>
          <p:cNvPr id="4" name="Gerade Verbindung 3"/>
          <p:cNvCxnSpPr/>
          <p:nvPr/>
        </p:nvCxnSpPr>
        <p:spPr>
          <a:xfrm flipV="1">
            <a:off x="1691680" y="249289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a:off x="2411760" y="249289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flipV="1">
            <a:off x="2771800" y="328498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3491880" y="3284984"/>
            <a:ext cx="720080" cy="36004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1329396"/>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134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 XI. S-Selection vs C-Selection</a:t>
            </a: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sym typeface="Symbol"/>
              </a:rPr>
              <a:t>Note that Abstract Case now follows from the requirement that DPs need to be selected. </a:t>
            </a:r>
          </a:p>
          <a:p>
            <a:endParaRPr lang="en-GB" sz="2400" b="1" dirty="0">
              <a:sym typeface="Symbol"/>
            </a:endParaRPr>
          </a:p>
          <a:p>
            <a:pPr marL="342900" indent="-342900">
              <a:buFont typeface="Wingdings" charset="2"/>
              <a:buChar char="§"/>
            </a:pPr>
            <a:r>
              <a:rPr lang="en-GB" sz="2400" dirty="0" smtClean="0">
                <a:sym typeface="Symbol"/>
              </a:rPr>
              <a:t>Even if semantically a verb allows for multiple arguments, syntactically it cannot select multiple DPs, given that the set of selectional features is unordered.</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Every additional DP will have to be introduced by a separate functional head.</a:t>
            </a:r>
          </a:p>
          <a:p>
            <a:pPr marL="342900" indent="-342900">
              <a:buFont typeface="Wingdings" charset="2"/>
              <a:buChar char="§"/>
            </a:pPr>
            <a:endParaRPr lang="en-GB" sz="2400" dirty="0" smtClean="0">
              <a:sym typeface="Symbol"/>
            </a:endParaRPr>
          </a:p>
          <a:p>
            <a:pPr marL="342900" indent="-342900">
              <a:buFont typeface="Wingdings" charset="2"/>
              <a:buChar char="§"/>
            </a:pPr>
            <a:r>
              <a:rPr lang="en-GB" sz="2400" dirty="0">
                <a:sym typeface="Symbol"/>
              </a:rPr>
              <a:t>I</a:t>
            </a:r>
            <a:r>
              <a:rPr lang="en-GB" sz="2400" dirty="0" smtClean="0">
                <a:sym typeface="Symbol"/>
              </a:rPr>
              <a:t>f non-DP selecting elements cannot be merged with DP, this derives the necessity for nominals to be licensed by a </a:t>
            </a:r>
            <a:r>
              <a:rPr lang="en-GB" sz="2400" dirty="0" err="1" smtClean="0">
                <a:sym typeface="Symbol"/>
              </a:rPr>
              <a:t>hier</a:t>
            </a:r>
            <a:r>
              <a:rPr lang="en-GB" sz="2400" dirty="0" smtClean="0">
                <a:sym typeface="Symbol"/>
              </a:rPr>
              <a:t> functional head.</a:t>
            </a:r>
          </a:p>
        </p:txBody>
      </p:sp>
    </p:spTree>
    <p:extLst>
      <p:ext uri="{BB962C8B-B14F-4D97-AF65-F5344CB8AC3E}">
        <p14:creationId xmlns:p14="http://schemas.microsoft.com/office/powerpoint/2010/main" val="89019274"/>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135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S-Selection vs C-Selection</a:t>
            </a:r>
          </a:p>
        </p:txBody>
      </p:sp>
      <p:sp>
        <p:nvSpPr>
          <p:cNvPr id="7" name="Textfeld 6"/>
          <p:cNvSpPr txBox="1"/>
          <p:nvPr/>
        </p:nvSpPr>
        <p:spPr>
          <a:xfrm>
            <a:off x="431540" y="1268760"/>
            <a:ext cx="8280920" cy="6001642"/>
          </a:xfrm>
          <a:prstGeom prst="rect">
            <a:avLst/>
          </a:prstGeom>
          <a:noFill/>
        </p:spPr>
        <p:txBody>
          <a:bodyPr wrap="square" rtlCol="0">
            <a:spAutoFit/>
          </a:bodyPr>
          <a:lstStyle/>
          <a:p>
            <a:r>
              <a:rPr lang="en-GB" sz="2400" b="1" dirty="0" smtClean="0">
                <a:sym typeface="Symbol"/>
              </a:rPr>
              <a:t>Indeed, every licenser of abstract Case is a head that selects for (phi-valued) DPs: Finite T, v, P.</a:t>
            </a:r>
          </a:p>
          <a:p>
            <a:endParaRPr lang="en-GB" sz="2400" b="1" dirty="0">
              <a:sym typeface="Symbol"/>
            </a:endParaRPr>
          </a:p>
          <a:p>
            <a:pPr marL="342900" indent="-342900">
              <a:buFont typeface="Wingdings" charset="2"/>
              <a:buChar char="§"/>
            </a:pPr>
            <a:r>
              <a:rPr lang="en-GB" sz="2400" dirty="0" smtClean="0">
                <a:sym typeface="Symbol"/>
              </a:rPr>
              <a:t>The function of introducing a head that can ‘assign’ abstract Case is nothing but selecting a new DP.</a:t>
            </a:r>
          </a:p>
          <a:p>
            <a:endParaRPr lang="en-GB" sz="2400" b="1" dirty="0">
              <a:sym typeface="Symbol"/>
            </a:endParaRPr>
          </a:p>
          <a:p>
            <a:r>
              <a:rPr lang="en-GB" sz="2400" dirty="0" smtClean="0">
                <a:sym typeface="Symbol"/>
              </a:rPr>
              <a:t>		</a:t>
            </a:r>
            <a:r>
              <a:rPr lang="en-GB" sz="2400" dirty="0" err="1" smtClean="0">
                <a:sym typeface="Symbol"/>
              </a:rPr>
              <a:t>v</a:t>
            </a:r>
            <a:r>
              <a:rPr lang="en-GB" sz="2400" baseline="-25000" dirty="0" err="1" smtClean="0">
                <a:sym typeface="Symbol"/>
              </a:rPr>
              <a:t>V</a:t>
            </a:r>
            <a:r>
              <a:rPr lang="en-GB" sz="2400" baseline="-25000" dirty="0" smtClean="0">
                <a:sym typeface="Symbol"/>
              </a:rPr>
              <a:t> </a:t>
            </a:r>
            <a:endParaRPr lang="en-GB" sz="2400" dirty="0" smtClean="0">
              <a:sym typeface="Symbol"/>
            </a:endParaRPr>
          </a:p>
          <a:p>
            <a:endParaRPr lang="en-GB" sz="2400" dirty="0">
              <a:sym typeface="Symbol"/>
            </a:endParaRPr>
          </a:p>
          <a:p>
            <a:r>
              <a:rPr lang="en-GB" sz="2400" dirty="0" smtClean="0">
                <a:sym typeface="Symbol"/>
              </a:rPr>
              <a:t>	DP</a:t>
            </a:r>
            <a:r>
              <a:rPr lang="en-GB" sz="2400" baseline="-25000" dirty="0" smtClean="0">
                <a:sym typeface="Symbol"/>
              </a:rPr>
              <a:t>D</a:t>
            </a:r>
            <a:r>
              <a:rPr lang="en-GB" sz="2400" baseline="-25000" dirty="0">
                <a:sym typeface="Symbol"/>
              </a:rPr>
              <a:t> </a:t>
            </a:r>
            <a:r>
              <a:rPr lang="en-GB" sz="2400" dirty="0" smtClean="0">
                <a:sym typeface="Symbol"/>
              </a:rPr>
              <a:t>		</a:t>
            </a:r>
            <a:r>
              <a:rPr lang="en-GB" sz="2400" dirty="0" err="1" smtClean="0">
                <a:sym typeface="Symbol"/>
              </a:rPr>
              <a:t>v</a:t>
            </a:r>
            <a:r>
              <a:rPr lang="en-GB" sz="2400" baseline="-25000" dirty="0" err="1" smtClean="0">
                <a:sym typeface="Symbol"/>
              </a:rPr>
              <a:t>V</a:t>
            </a:r>
            <a:r>
              <a:rPr lang="en-GB" sz="2400" baseline="-25000" dirty="0" smtClean="0">
                <a:sym typeface="Symbol"/>
              </a:rPr>
              <a:t></a:t>
            </a:r>
            <a:r>
              <a:rPr lang="en-GB" sz="2400" baseline="-25000" dirty="0" err="1" smtClean="0">
                <a:sym typeface="Symbol"/>
              </a:rPr>
              <a:t>uD</a:t>
            </a:r>
            <a:r>
              <a:rPr lang="en-GB" sz="2400" baseline="-25000" dirty="0" smtClean="0">
                <a:sym typeface="Symbol"/>
              </a:rPr>
              <a:t>  </a:t>
            </a:r>
            <a:endParaRPr lang="en-GB" sz="2400" dirty="0">
              <a:sym typeface="Symbol"/>
            </a:endParaRPr>
          </a:p>
          <a:p>
            <a:r>
              <a:rPr lang="en-GB" sz="2400" dirty="0">
                <a:sym typeface="Symbol"/>
              </a:rPr>
              <a:t>	</a:t>
            </a:r>
          </a:p>
          <a:p>
            <a:r>
              <a:rPr lang="en-GB" sz="2400" dirty="0">
                <a:sym typeface="Symbol"/>
              </a:rPr>
              <a:t>		</a:t>
            </a:r>
            <a:r>
              <a:rPr lang="en-GB" sz="2400" dirty="0" err="1" smtClean="0">
                <a:sym typeface="Symbol"/>
              </a:rPr>
              <a:t>v</a:t>
            </a:r>
            <a:r>
              <a:rPr lang="en-GB" sz="2400" baseline="-25000" dirty="0" err="1" smtClean="0">
                <a:sym typeface="Symbol"/>
              </a:rPr>
              <a:t>V</a:t>
            </a:r>
            <a:r>
              <a:rPr lang="en-GB" sz="2400" baseline="-25000" dirty="0" smtClean="0">
                <a:sym typeface="Symbol"/>
              </a:rPr>
              <a:t></a:t>
            </a:r>
            <a:r>
              <a:rPr lang="en-GB" sz="2400" baseline="-25000" dirty="0" err="1" smtClean="0">
                <a:sym typeface="Symbol"/>
              </a:rPr>
              <a:t>uD</a:t>
            </a:r>
            <a:r>
              <a:rPr lang="en-GB" sz="2400" baseline="-25000" dirty="0" smtClean="0">
                <a:sym typeface="Symbol"/>
              </a:rPr>
              <a:t></a:t>
            </a:r>
            <a:r>
              <a:rPr lang="en-GB" sz="2400" baseline="-25000" dirty="0">
                <a:sym typeface="Symbol"/>
              </a:rPr>
              <a:t></a:t>
            </a:r>
            <a:r>
              <a:rPr lang="en-GB" sz="2400" baseline="-25000" dirty="0" err="1" smtClean="0">
                <a:sym typeface="Symbol"/>
              </a:rPr>
              <a:t>uV</a:t>
            </a:r>
            <a:r>
              <a:rPr lang="en-GB" sz="2400" baseline="-25000" dirty="0" smtClean="0">
                <a:sym typeface="Symbol"/>
              </a:rPr>
              <a:t>  </a:t>
            </a:r>
            <a:r>
              <a:rPr lang="en-GB" sz="2400" dirty="0" smtClean="0">
                <a:sym typeface="Symbol"/>
              </a:rPr>
              <a:t>	V</a:t>
            </a:r>
            <a:r>
              <a:rPr lang="en-GB" sz="2400" baseline="-25000" dirty="0" smtClean="0">
                <a:sym typeface="Symbol"/>
              </a:rPr>
              <a:t></a:t>
            </a:r>
            <a:r>
              <a:rPr lang="en-GB" sz="2400" baseline="-25000" dirty="0">
                <a:sym typeface="Symbol"/>
              </a:rPr>
              <a:t>V</a:t>
            </a:r>
            <a:r>
              <a:rPr lang="en-GB" sz="2400" baseline="-25000" dirty="0" smtClean="0">
                <a:sym typeface="Symbol"/>
              </a:rPr>
              <a:t>  </a:t>
            </a:r>
            <a:endParaRPr lang="en-GB" sz="2400" dirty="0">
              <a:sym typeface="Symbol"/>
            </a:endParaRPr>
          </a:p>
          <a:p>
            <a:endParaRPr lang="en-GB" sz="2400" dirty="0">
              <a:sym typeface="Symbol"/>
            </a:endParaRPr>
          </a:p>
          <a:p>
            <a:r>
              <a:rPr lang="en-GB" sz="2400" dirty="0">
                <a:sym typeface="Symbol"/>
              </a:rPr>
              <a:t>			V</a:t>
            </a:r>
            <a:r>
              <a:rPr lang="en-GB" sz="2400" baseline="-25000" dirty="0">
                <a:sym typeface="Symbol"/>
              </a:rPr>
              <a:t>V</a:t>
            </a:r>
            <a:r>
              <a:rPr lang="en-GB" sz="2400" baseline="-25000" dirty="0" err="1">
                <a:sym typeface="Symbol"/>
              </a:rPr>
              <a:t>uD</a:t>
            </a:r>
            <a:r>
              <a:rPr lang="en-GB" sz="2400" baseline="-25000" dirty="0">
                <a:sym typeface="Symbol"/>
              </a:rPr>
              <a:t>  </a:t>
            </a:r>
            <a:r>
              <a:rPr lang="en-GB" sz="2400" dirty="0">
                <a:sym typeface="Symbol"/>
              </a:rPr>
              <a:t>		DP</a:t>
            </a:r>
            <a:r>
              <a:rPr lang="en-GB" sz="2400" baseline="-25000" dirty="0">
                <a:sym typeface="Symbol"/>
              </a:rPr>
              <a:t>D</a:t>
            </a:r>
            <a:r>
              <a:rPr lang="en-GB" sz="2400" baseline="-25000" dirty="0" smtClean="0">
                <a:sym typeface="Symbol"/>
              </a:rPr>
              <a:t></a:t>
            </a:r>
            <a:endParaRPr lang="en-GB" sz="2400" dirty="0">
              <a:sym typeface="Symbol"/>
            </a:endParaRPr>
          </a:p>
          <a:p>
            <a:endParaRPr lang="en-GB" sz="2400" b="1" dirty="0" smtClean="0">
              <a:sym typeface="Symbol"/>
            </a:endParaRPr>
          </a:p>
          <a:p>
            <a:endParaRPr lang="en-GB" sz="2400" dirty="0">
              <a:sym typeface="Symbol"/>
            </a:endParaRPr>
          </a:p>
          <a:p>
            <a:r>
              <a:rPr lang="en-GB" sz="2400" dirty="0" smtClean="0">
                <a:sym typeface="Symbol"/>
              </a:rPr>
              <a:t>	</a:t>
            </a:r>
            <a:r>
              <a:rPr lang="en-GB" sz="2400" baseline="-25000" dirty="0" smtClean="0">
                <a:sym typeface="Symbol"/>
              </a:rPr>
              <a:t>	 </a:t>
            </a:r>
            <a:r>
              <a:rPr lang="en-GB" sz="2400" dirty="0">
                <a:sym typeface="Symbol"/>
              </a:rPr>
              <a:t>	</a:t>
            </a:r>
            <a:endParaRPr lang="en-GB" sz="2400" dirty="0" smtClean="0">
              <a:sym typeface="Symbol"/>
            </a:endParaRPr>
          </a:p>
        </p:txBody>
      </p:sp>
      <p:cxnSp>
        <p:nvCxnSpPr>
          <p:cNvPr id="4" name="Gerade Verbindung 3"/>
          <p:cNvCxnSpPr/>
          <p:nvPr/>
        </p:nvCxnSpPr>
        <p:spPr>
          <a:xfrm flipV="1">
            <a:off x="1763688" y="400506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a:off x="2483768" y="400506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flipV="1">
            <a:off x="2843808" y="472514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3635896" y="544522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p:nvCxnSpPr>
        <p:spPr>
          <a:xfrm>
            <a:off x="4355976" y="544522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3563888" y="4725144"/>
            <a:ext cx="720080" cy="36004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773472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1077218"/>
          </a:xfrm>
          <a:prstGeom prst="rect">
            <a:avLst/>
          </a:prstGeom>
          <a:noFill/>
        </p:spPr>
        <p:txBody>
          <a:bodyPr wrap="square" rtlCol="0">
            <a:spAutoFit/>
          </a:bodyPr>
          <a:lstStyle/>
          <a:p>
            <a:pPr algn="r"/>
            <a:r>
              <a:rPr lang="de-DE" sz="3200" b="1" dirty="0" smtClean="0">
                <a:solidFill>
                  <a:srgbClr val="192C43"/>
                </a:solidFill>
              </a:rPr>
              <a:t>Long-</a:t>
            </a:r>
            <a:r>
              <a:rPr lang="de-DE" sz="3200" b="1" dirty="0" err="1" smtClean="0">
                <a:solidFill>
                  <a:srgbClr val="192C43"/>
                </a:solidFill>
              </a:rPr>
              <a:t>distance</a:t>
            </a:r>
            <a:endParaRPr lang="de-DE" sz="3200" b="1" dirty="0" smtClean="0">
              <a:solidFill>
                <a:srgbClr val="192C43"/>
              </a:solidFill>
            </a:endParaRPr>
          </a:p>
          <a:p>
            <a:pPr algn="r"/>
            <a:r>
              <a:rPr lang="de-DE" sz="3200" b="1" dirty="0" err="1" smtClean="0">
                <a:solidFill>
                  <a:srgbClr val="192C43"/>
                </a:solidFill>
              </a:rPr>
              <a:t>checking</a:t>
            </a:r>
            <a:endParaRPr lang="de-DE" sz="3200" b="1"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1832669792"/>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137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Long-distance </a:t>
            </a:r>
            <a:r>
              <a:rPr lang="en-GB" sz="3600" b="1" dirty="0" smtClean="0">
                <a:solidFill>
                  <a:srgbClr val="000000"/>
                </a:solidFill>
              </a:rPr>
              <a:t>checking</a:t>
            </a:r>
            <a:endParaRPr lang="en-GB" sz="3600" b="1" dirty="0">
              <a:solidFill>
                <a:srgbClr val="000000"/>
              </a:solidFill>
            </a:endParaRPr>
          </a:p>
        </p:txBody>
      </p:sp>
      <p:sp>
        <p:nvSpPr>
          <p:cNvPr id="7" name="Textfeld 6"/>
          <p:cNvSpPr txBox="1"/>
          <p:nvPr/>
        </p:nvSpPr>
        <p:spPr>
          <a:xfrm>
            <a:off x="431540" y="1268760"/>
            <a:ext cx="8280920" cy="5632311"/>
          </a:xfrm>
          <a:prstGeom prst="rect">
            <a:avLst/>
          </a:prstGeom>
          <a:noFill/>
        </p:spPr>
        <p:txBody>
          <a:bodyPr wrap="square" rtlCol="0">
            <a:spAutoFit/>
          </a:bodyPr>
          <a:lstStyle/>
          <a:p>
            <a:r>
              <a:rPr lang="en-GB" sz="2400" b="1" dirty="0" smtClean="0"/>
              <a:t>Finally, long-distance feature checking (a.k.a. Upward Agree) is fully compatible with the proposal. Recall the Principle </a:t>
            </a:r>
            <a:r>
              <a:rPr lang="en-GB" sz="2400" b="1" dirty="0"/>
              <a:t>of Containment of Syntactic </a:t>
            </a:r>
            <a:r>
              <a:rPr lang="en-GB" sz="2400" b="1" dirty="0" smtClean="0"/>
              <a:t>Information: </a:t>
            </a:r>
            <a:r>
              <a:rPr lang="en-GB" sz="2400" i="1" dirty="0"/>
              <a:t>Syntactic information cannot just disappear in the tree (i.e. all syntactic features percolate, unless there is a principled reason why they cannot do so)</a:t>
            </a:r>
            <a:r>
              <a:rPr lang="en-GB" sz="2400" dirty="0"/>
              <a:t>.</a:t>
            </a:r>
          </a:p>
          <a:p>
            <a:endParaRPr lang="en-GB" sz="2400" b="1" dirty="0" smtClean="0"/>
          </a:p>
          <a:p>
            <a:pPr marL="342900" indent="-342900">
              <a:buFont typeface="Wingdings" charset="2"/>
              <a:buChar char="§"/>
            </a:pPr>
            <a:r>
              <a:rPr lang="en-GB" sz="2400" dirty="0" smtClean="0">
                <a:sym typeface="Symbol"/>
              </a:rPr>
              <a:t>By definition, independent features can never percolate beyond their maximal projection.</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Dependent features always percolate up, until they stand in a sisterhood relation with a </a:t>
            </a:r>
            <a:r>
              <a:rPr lang="en-GB" sz="2400" smtClean="0">
                <a:sym typeface="Symbol"/>
              </a:rPr>
              <a:t>matching </a:t>
            </a:r>
            <a:r>
              <a:rPr lang="en-GB" sz="2400">
                <a:sym typeface="Symbol"/>
              </a:rPr>
              <a:t>independent feature</a:t>
            </a:r>
            <a:r>
              <a:rPr lang="en-GB" sz="2400" dirty="0" smtClean="0">
                <a:sym typeface="Symbol"/>
              </a:rPr>
              <a:t>.</a:t>
            </a:r>
            <a:endParaRPr lang="en-GB" sz="2400" dirty="0">
              <a:sym typeface="Symbol"/>
            </a:endParaRP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Such long-distance dependencies are essentially instances of extended selection.</a:t>
            </a:r>
          </a:p>
        </p:txBody>
      </p:sp>
    </p:spTree>
    <p:extLst>
      <p:ext uri="{BB962C8B-B14F-4D97-AF65-F5344CB8AC3E}">
        <p14:creationId xmlns:p14="http://schemas.microsoft.com/office/powerpoint/2010/main" val="933957604"/>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138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Long-distance checking</a:t>
            </a:r>
          </a:p>
        </p:txBody>
      </p:sp>
      <p:sp>
        <p:nvSpPr>
          <p:cNvPr id="7" name="Textfeld 6"/>
          <p:cNvSpPr txBox="1"/>
          <p:nvPr/>
        </p:nvSpPr>
        <p:spPr>
          <a:xfrm>
            <a:off x="431540" y="1268760"/>
            <a:ext cx="8280920" cy="5262979"/>
          </a:xfrm>
          <a:prstGeom prst="rect">
            <a:avLst/>
          </a:prstGeom>
          <a:noFill/>
        </p:spPr>
        <p:txBody>
          <a:bodyPr wrap="square" rtlCol="0">
            <a:spAutoFit/>
          </a:bodyPr>
          <a:lstStyle/>
          <a:p>
            <a:pPr marL="342900" indent="-342900">
              <a:buFont typeface="Wingdings" charset="2"/>
              <a:buChar char="§"/>
            </a:pPr>
            <a:r>
              <a:rPr lang="en-GB" sz="2400" dirty="0" smtClean="0">
                <a:sym typeface="Symbol"/>
              </a:rPr>
              <a:t>Assume that all </a:t>
            </a:r>
            <a:r>
              <a:rPr lang="en-GB" sz="2400" dirty="0" err="1" smtClean="0">
                <a:sym typeface="Symbol"/>
              </a:rPr>
              <a:t>Wh</a:t>
            </a:r>
            <a:r>
              <a:rPr lang="en-GB" sz="2400" dirty="0" smtClean="0">
                <a:sym typeface="Symbol"/>
              </a:rPr>
              <a:t>-elements carry a feature D: </a:t>
            </a:r>
            <a:r>
              <a:rPr lang="en-GB" sz="2400" dirty="0" err="1" smtClean="0">
                <a:sym typeface="Symbol"/>
              </a:rPr>
              <a:t>Wh</a:t>
            </a:r>
            <a:r>
              <a:rPr lang="en-GB" sz="2400" dirty="0" smtClean="0">
                <a:sym typeface="Symbol"/>
              </a:rPr>
              <a:t> and a feature </a:t>
            </a:r>
            <a:r>
              <a:rPr lang="en-GB" sz="2400" dirty="0" err="1" smtClean="0">
                <a:sym typeface="Symbol"/>
              </a:rPr>
              <a:t>uQ</a:t>
            </a:r>
            <a:r>
              <a:rPr lang="en-GB" sz="2400" dirty="0" smtClean="0">
                <a:sym typeface="Symbol"/>
              </a:rPr>
              <a:t>; and that interrogative C carries a feature </a:t>
            </a:r>
            <a:r>
              <a:rPr lang="en-GB" sz="2400" dirty="0" err="1" smtClean="0">
                <a:sym typeface="Symbol"/>
              </a:rPr>
              <a:t>uWh</a:t>
            </a:r>
            <a:r>
              <a:rPr lang="en-GB" sz="2400" dirty="0">
                <a:sym typeface="Symbol"/>
              </a:rPr>
              <a:t> </a:t>
            </a:r>
            <a:r>
              <a:rPr lang="en-GB" sz="2400" dirty="0" smtClean="0">
                <a:sym typeface="Symbol"/>
              </a:rPr>
              <a:t> and Q. Then, the </a:t>
            </a:r>
            <a:r>
              <a:rPr lang="en-GB" sz="2400" dirty="0" err="1" smtClean="0">
                <a:sym typeface="Symbol"/>
              </a:rPr>
              <a:t>Wh</a:t>
            </a:r>
            <a:r>
              <a:rPr lang="en-GB" sz="2400" dirty="0" smtClean="0">
                <a:sym typeface="Symbol"/>
              </a:rPr>
              <a:t>-elements can have their </a:t>
            </a:r>
            <a:r>
              <a:rPr lang="en-GB" sz="2400" dirty="0" err="1">
                <a:sym typeface="Symbol"/>
              </a:rPr>
              <a:t>uQ</a:t>
            </a:r>
            <a:r>
              <a:rPr lang="en-GB" sz="2400" dirty="0" smtClean="0">
                <a:sym typeface="Symbol"/>
              </a:rPr>
              <a:t> feature checked off in situ by percolating it up till the C-level:</a:t>
            </a:r>
          </a:p>
          <a:p>
            <a:r>
              <a:rPr lang="en-GB" sz="2400" dirty="0" smtClean="0">
                <a:sym typeface="Symbol"/>
              </a:rPr>
              <a:t>		</a:t>
            </a:r>
          </a:p>
          <a:p>
            <a:r>
              <a:rPr lang="en-GB" sz="2400" dirty="0">
                <a:sym typeface="Symbol"/>
              </a:rPr>
              <a:t>	</a:t>
            </a:r>
            <a:r>
              <a:rPr lang="en-GB" sz="2400" dirty="0" smtClean="0">
                <a:sym typeface="Symbol"/>
              </a:rPr>
              <a:t>	CP</a:t>
            </a:r>
            <a:r>
              <a:rPr lang="en-GB" sz="2400" baseline="-25000" dirty="0">
                <a:sym typeface="Symbol"/>
              </a:rPr>
              <a:t>C</a:t>
            </a:r>
            <a:r>
              <a:rPr lang="en-GB" sz="2400" baseline="-25000" dirty="0" err="1">
                <a:sym typeface="Symbol"/>
              </a:rPr>
              <a:t>uWH</a:t>
            </a:r>
            <a:r>
              <a:rPr lang="en-GB" sz="2400" baseline="-25000" dirty="0">
                <a:sym typeface="Symbol"/>
              </a:rPr>
              <a:t> </a:t>
            </a:r>
            <a:endParaRPr lang="en-GB" sz="2400" baseline="-25000" dirty="0" smtClean="0">
              <a:sym typeface="Symbol"/>
            </a:endParaRPr>
          </a:p>
          <a:p>
            <a:endParaRPr lang="en-GB" sz="2400" dirty="0">
              <a:sym typeface="Symbol"/>
            </a:endParaRPr>
          </a:p>
          <a:p>
            <a:r>
              <a:rPr lang="en-GB" sz="2400" dirty="0" smtClean="0">
                <a:sym typeface="Symbol"/>
              </a:rPr>
              <a:t>	C</a:t>
            </a:r>
            <a:r>
              <a:rPr lang="en-GB" sz="2400" baseline="-25000" dirty="0">
                <a:sym typeface="Symbol"/>
              </a:rPr>
              <a:t> CQ</a:t>
            </a:r>
            <a:r>
              <a:rPr lang="en-GB" sz="2400" baseline="-25000" dirty="0" err="1">
                <a:sym typeface="Symbol"/>
              </a:rPr>
              <a:t>uT</a:t>
            </a:r>
            <a:r>
              <a:rPr lang="en-GB" sz="2400" baseline="-25000" dirty="0">
                <a:sym typeface="Symbol"/>
              </a:rPr>
              <a:t></a:t>
            </a:r>
            <a:r>
              <a:rPr lang="en-GB" sz="2400" baseline="-25000" dirty="0" err="1">
                <a:sym typeface="Symbol"/>
              </a:rPr>
              <a:t>uWh</a:t>
            </a:r>
            <a:r>
              <a:rPr lang="en-GB" sz="2400" baseline="-25000" dirty="0">
                <a:sym typeface="Symbol"/>
              </a:rPr>
              <a:t> </a:t>
            </a:r>
            <a:r>
              <a:rPr lang="de-DE" sz="2400" baseline="-25000" dirty="0">
                <a:sym typeface="Symbol"/>
              </a:rPr>
              <a:t>	</a:t>
            </a:r>
            <a:r>
              <a:rPr lang="en-GB" sz="2400" dirty="0" smtClean="0">
                <a:sym typeface="Symbol"/>
              </a:rPr>
              <a:t>TP</a:t>
            </a:r>
            <a:r>
              <a:rPr lang="en-GB" sz="2400" baseline="-25000" dirty="0" smtClean="0">
                <a:sym typeface="Symbol"/>
              </a:rPr>
              <a:t></a:t>
            </a:r>
            <a:r>
              <a:rPr lang="en-GB" sz="2400" baseline="-25000" dirty="0">
                <a:sym typeface="Symbol"/>
              </a:rPr>
              <a:t>T</a:t>
            </a:r>
            <a:r>
              <a:rPr lang="en-GB" sz="2400" baseline="-25000" dirty="0" smtClean="0">
                <a:sym typeface="Symbol"/>
              </a:rPr>
              <a:t></a:t>
            </a:r>
            <a:r>
              <a:rPr lang="en-GB" sz="2400" baseline="-25000" dirty="0" err="1" smtClean="0">
                <a:sym typeface="Symbol"/>
              </a:rPr>
              <a:t>uQ</a:t>
            </a:r>
            <a:r>
              <a:rPr lang="en-GB" sz="2400" baseline="-25000" dirty="0" smtClean="0">
                <a:sym typeface="Symbol"/>
              </a:rPr>
              <a:t></a:t>
            </a:r>
          </a:p>
          <a:p>
            <a:endParaRPr lang="en-GB" sz="2400" dirty="0">
              <a:sym typeface="Symbol"/>
            </a:endParaRPr>
          </a:p>
          <a:p>
            <a:r>
              <a:rPr lang="en-GB" sz="2400" dirty="0" smtClean="0">
                <a:sym typeface="Symbol"/>
              </a:rPr>
              <a:t>		</a:t>
            </a:r>
            <a:r>
              <a:rPr lang="de-DE" sz="2400" dirty="0" smtClean="0">
                <a:sym typeface="Symbol"/>
              </a:rPr>
              <a:t>T</a:t>
            </a:r>
            <a:r>
              <a:rPr lang="en-GB" sz="2400" baseline="-25000" dirty="0" smtClean="0">
                <a:sym typeface="Symbol"/>
              </a:rPr>
              <a:t>T</a:t>
            </a:r>
            <a:r>
              <a:rPr lang="en-GB" sz="2400" baseline="-25000" dirty="0" err="1" smtClean="0">
                <a:sym typeface="Symbol"/>
              </a:rPr>
              <a:t>uV</a:t>
            </a:r>
            <a:r>
              <a:rPr lang="en-GB" sz="2400" baseline="-25000" dirty="0" smtClean="0">
                <a:sym typeface="Symbol"/>
              </a:rPr>
              <a:t></a:t>
            </a:r>
            <a:r>
              <a:rPr lang="de-DE" sz="2400" dirty="0" smtClean="0">
                <a:sym typeface="Symbol"/>
              </a:rPr>
              <a:t>		</a:t>
            </a:r>
            <a:r>
              <a:rPr lang="de-DE" sz="2400" dirty="0" err="1" smtClean="0">
                <a:sym typeface="Symbol"/>
              </a:rPr>
              <a:t>vP</a:t>
            </a:r>
            <a:r>
              <a:rPr lang="en-GB" sz="2400" baseline="-25000" dirty="0" smtClean="0">
                <a:sym typeface="Symbol"/>
              </a:rPr>
              <a:t></a:t>
            </a:r>
            <a:r>
              <a:rPr lang="en-GB" sz="2400" baseline="-25000" dirty="0">
                <a:sym typeface="Symbol"/>
              </a:rPr>
              <a:t>V</a:t>
            </a:r>
            <a:r>
              <a:rPr lang="en-GB" sz="2400" baseline="-25000" dirty="0" smtClean="0">
                <a:sym typeface="Symbol"/>
              </a:rPr>
              <a:t></a:t>
            </a:r>
            <a:r>
              <a:rPr lang="en-GB" sz="2400" baseline="-25000" dirty="0" err="1">
                <a:sym typeface="Symbol"/>
              </a:rPr>
              <a:t>uQ</a:t>
            </a:r>
            <a:r>
              <a:rPr lang="en-GB" sz="2400" baseline="-25000" dirty="0" smtClean="0">
                <a:sym typeface="Symbol"/>
              </a:rPr>
              <a:t></a:t>
            </a:r>
            <a:endParaRPr lang="en-GB" sz="2400" baseline="-25000" dirty="0">
              <a:sym typeface="Symbol"/>
            </a:endParaRPr>
          </a:p>
          <a:p>
            <a:endParaRPr lang="de-DE" sz="2400" dirty="0" smtClean="0">
              <a:sym typeface="Symbol"/>
            </a:endParaRPr>
          </a:p>
          <a:p>
            <a:r>
              <a:rPr lang="de-DE" sz="2400" dirty="0">
                <a:sym typeface="Symbol"/>
              </a:rPr>
              <a:t>	</a:t>
            </a:r>
            <a:r>
              <a:rPr lang="de-DE" sz="2400" dirty="0" smtClean="0">
                <a:sym typeface="Symbol"/>
              </a:rPr>
              <a:t>		v</a:t>
            </a:r>
            <a:r>
              <a:rPr lang="en-GB" sz="2400" baseline="-25000" dirty="0" smtClean="0">
                <a:sym typeface="Symbol"/>
              </a:rPr>
              <a:t>V</a:t>
            </a:r>
            <a:r>
              <a:rPr lang="en-GB" sz="2400" baseline="-25000" dirty="0" err="1" smtClean="0">
                <a:sym typeface="Symbol"/>
              </a:rPr>
              <a:t>uV</a:t>
            </a:r>
            <a:r>
              <a:rPr lang="en-GB" sz="2400" baseline="-25000" dirty="0" smtClean="0">
                <a:sym typeface="Symbol"/>
              </a:rPr>
              <a:t></a:t>
            </a:r>
            <a:r>
              <a:rPr lang="de-DE" sz="2400" dirty="0" smtClean="0">
                <a:sym typeface="Symbol"/>
              </a:rPr>
              <a:t>		VP</a:t>
            </a:r>
            <a:r>
              <a:rPr lang="en-GB" sz="2400" baseline="-25000" dirty="0" smtClean="0">
                <a:sym typeface="Symbol"/>
              </a:rPr>
              <a:t></a:t>
            </a:r>
            <a:r>
              <a:rPr lang="en-GB" sz="2400" baseline="-25000" dirty="0">
                <a:sym typeface="Symbol"/>
              </a:rPr>
              <a:t>V</a:t>
            </a:r>
            <a:r>
              <a:rPr lang="en-GB" sz="2400" baseline="-25000" dirty="0" smtClean="0">
                <a:sym typeface="Symbol"/>
              </a:rPr>
              <a:t></a:t>
            </a:r>
            <a:r>
              <a:rPr lang="en-GB" sz="2400" baseline="-25000" dirty="0" err="1" smtClean="0">
                <a:sym typeface="Symbol"/>
              </a:rPr>
              <a:t>uQ</a:t>
            </a:r>
            <a:r>
              <a:rPr lang="en-GB" sz="2400" baseline="-25000" dirty="0" smtClean="0">
                <a:sym typeface="Symbol"/>
              </a:rPr>
              <a:t></a:t>
            </a:r>
            <a:endParaRPr lang="en-GB" sz="2400" baseline="-25000" dirty="0">
              <a:sym typeface="Symbol"/>
            </a:endParaRPr>
          </a:p>
          <a:p>
            <a:r>
              <a:rPr lang="de-DE" sz="2400" dirty="0" smtClean="0">
                <a:sym typeface="Symbol"/>
              </a:rPr>
              <a:t>		</a:t>
            </a:r>
            <a:r>
              <a:rPr lang="en-GB" sz="2400" dirty="0" smtClean="0">
                <a:sym typeface="Symbol"/>
              </a:rPr>
              <a:t> </a:t>
            </a:r>
            <a:endParaRPr lang="en-GB" sz="2400" dirty="0">
              <a:sym typeface="Symbol"/>
            </a:endParaRPr>
          </a:p>
          <a:p>
            <a:r>
              <a:rPr lang="en-GB" sz="2400" dirty="0" smtClean="0">
                <a:sym typeface="Symbol"/>
              </a:rPr>
              <a:t>				V</a:t>
            </a:r>
            <a:r>
              <a:rPr lang="en-GB" sz="2400" baseline="-25000" dirty="0" smtClean="0">
                <a:sym typeface="Symbol"/>
              </a:rPr>
              <a:t>V</a:t>
            </a:r>
            <a:r>
              <a:rPr lang="en-GB" sz="2400" baseline="-25000" dirty="0" err="1" smtClean="0">
                <a:sym typeface="Symbol"/>
              </a:rPr>
              <a:t>uD</a:t>
            </a:r>
            <a:r>
              <a:rPr lang="en-GB" sz="2400" baseline="-25000" dirty="0">
                <a:sym typeface="Symbol"/>
              </a:rPr>
              <a:t> </a:t>
            </a:r>
            <a:r>
              <a:rPr lang="en-GB" sz="2400" baseline="-25000" dirty="0" smtClean="0">
                <a:sym typeface="Symbol"/>
              </a:rPr>
              <a:t>	</a:t>
            </a:r>
            <a:r>
              <a:rPr lang="en-GB" sz="2400" dirty="0" smtClean="0">
                <a:sym typeface="Symbol"/>
              </a:rPr>
              <a:t>	</a:t>
            </a:r>
            <a:r>
              <a:rPr lang="en-GB" sz="2400" dirty="0" err="1" smtClean="0">
                <a:sym typeface="Symbol"/>
              </a:rPr>
              <a:t>DP</a:t>
            </a:r>
            <a:r>
              <a:rPr lang="en-GB" sz="2400" baseline="-25000" dirty="0" err="1">
                <a:sym typeface="Symbol"/>
              </a:rPr>
              <a:t>WH</a:t>
            </a:r>
            <a:r>
              <a:rPr lang="en-GB" sz="2400" baseline="-25000" dirty="0" err="1" smtClean="0">
                <a:sym typeface="Symbol"/>
              </a:rPr>
              <a:t>D:Wh</a:t>
            </a:r>
            <a:r>
              <a:rPr lang="en-GB" sz="2400" baseline="-25000" dirty="0" smtClean="0">
                <a:sym typeface="Symbol"/>
              </a:rPr>
              <a:t></a:t>
            </a:r>
            <a:r>
              <a:rPr lang="en-GB" sz="2400" baseline="-25000" dirty="0" err="1">
                <a:sym typeface="Symbol"/>
              </a:rPr>
              <a:t>uQ</a:t>
            </a:r>
            <a:r>
              <a:rPr lang="en-GB" sz="2400" baseline="-25000" dirty="0">
                <a:sym typeface="Symbol"/>
              </a:rPr>
              <a:t></a:t>
            </a:r>
          </a:p>
        </p:txBody>
      </p:sp>
      <p:cxnSp>
        <p:nvCxnSpPr>
          <p:cNvPr id="4" name="Gerade Verbindung 3"/>
          <p:cNvCxnSpPr/>
          <p:nvPr/>
        </p:nvCxnSpPr>
        <p:spPr>
          <a:xfrm flipV="1">
            <a:off x="1835696" y="3573016"/>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a:off x="2411760" y="357301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flipV="1">
            <a:off x="2771800" y="4365104"/>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3635896" y="5085184"/>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p:nvCxnSpPr>
        <p:spPr>
          <a:xfrm flipV="1">
            <a:off x="4572000" y="5805264"/>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3347864" y="436510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a:off x="4211960" y="508518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a:off x="5148064" y="5805264"/>
            <a:ext cx="720080" cy="36004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85363644"/>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139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Long-distance checking</a:t>
            </a:r>
          </a:p>
        </p:txBody>
      </p:sp>
      <p:sp>
        <p:nvSpPr>
          <p:cNvPr id="7" name="Textfeld 6"/>
          <p:cNvSpPr txBox="1"/>
          <p:nvPr/>
        </p:nvSpPr>
        <p:spPr>
          <a:xfrm>
            <a:off x="431540" y="1268760"/>
            <a:ext cx="8280920" cy="5632311"/>
          </a:xfrm>
          <a:prstGeom prst="rect">
            <a:avLst/>
          </a:prstGeom>
          <a:noFill/>
        </p:spPr>
        <p:txBody>
          <a:bodyPr wrap="square" rtlCol="0">
            <a:spAutoFit/>
          </a:bodyPr>
          <a:lstStyle/>
          <a:p>
            <a:pPr marL="342900" indent="-342900">
              <a:buFont typeface="Wingdings" charset="2"/>
              <a:buChar char="§"/>
            </a:pPr>
            <a:r>
              <a:rPr lang="en-GB" sz="2400" dirty="0" smtClean="0">
                <a:sym typeface="Symbol"/>
              </a:rPr>
              <a:t>Movement is subsequently triggered by the need to check the higher </a:t>
            </a:r>
            <a:r>
              <a:rPr lang="en-GB" sz="2400" dirty="0">
                <a:sym typeface="Symbol"/>
              </a:rPr>
              <a:t></a:t>
            </a:r>
            <a:r>
              <a:rPr lang="en-GB" sz="2400" dirty="0" err="1" smtClean="0">
                <a:sym typeface="Symbol"/>
              </a:rPr>
              <a:t>uWh</a:t>
            </a:r>
            <a:r>
              <a:rPr lang="en-GB" sz="2400" dirty="0">
                <a:sym typeface="Symbol"/>
              </a:rPr>
              <a:t> </a:t>
            </a:r>
            <a:r>
              <a:rPr lang="en-GB" sz="2400" dirty="0" smtClean="0">
                <a:sym typeface="Symbol"/>
              </a:rPr>
              <a:t>feature on C: </a:t>
            </a:r>
          </a:p>
          <a:p>
            <a:endParaRPr lang="en-GB" sz="2400" dirty="0" smtClean="0">
              <a:sym typeface="Symbol"/>
            </a:endParaRPr>
          </a:p>
          <a:p>
            <a:r>
              <a:rPr lang="en-GB" sz="2400" dirty="0" smtClean="0">
                <a:sym typeface="Symbol"/>
              </a:rPr>
              <a:t>	CP</a:t>
            </a:r>
            <a:endParaRPr lang="en-GB" sz="2400" dirty="0">
              <a:sym typeface="Symbol"/>
            </a:endParaRPr>
          </a:p>
          <a:p>
            <a:endParaRPr lang="en-GB" sz="2400" dirty="0" smtClean="0">
              <a:sym typeface="Symbol"/>
            </a:endParaRPr>
          </a:p>
          <a:p>
            <a:r>
              <a:rPr lang="en-GB" sz="2400" dirty="0">
                <a:sym typeface="Symbol"/>
              </a:rPr>
              <a:t>DP</a:t>
            </a:r>
            <a:r>
              <a:rPr lang="en-GB" sz="2400" baseline="-25000" dirty="0">
                <a:sym typeface="Symbol"/>
              </a:rPr>
              <a:t>WHD: </a:t>
            </a:r>
            <a:r>
              <a:rPr lang="en-GB" sz="2400" baseline="-25000" dirty="0" err="1">
                <a:sym typeface="Symbol"/>
              </a:rPr>
              <a:t>Wh</a:t>
            </a:r>
            <a:r>
              <a:rPr lang="en-GB" sz="2400" baseline="-25000" dirty="0" smtClean="0">
                <a:sym typeface="Symbol"/>
              </a:rPr>
              <a:t></a:t>
            </a:r>
            <a:r>
              <a:rPr lang="en-GB" sz="2400" dirty="0">
                <a:sym typeface="Symbol"/>
              </a:rPr>
              <a:t>	</a:t>
            </a:r>
            <a:r>
              <a:rPr lang="en-GB" sz="2400" dirty="0" smtClean="0">
                <a:sym typeface="Symbol"/>
              </a:rPr>
              <a:t>C’</a:t>
            </a:r>
            <a:r>
              <a:rPr lang="en-GB" sz="2400" baseline="-25000" dirty="0" smtClean="0">
                <a:sym typeface="Symbol"/>
              </a:rPr>
              <a:t></a:t>
            </a:r>
            <a:r>
              <a:rPr lang="en-GB" sz="2400" baseline="-25000" dirty="0">
                <a:sym typeface="Symbol"/>
              </a:rPr>
              <a:t>C</a:t>
            </a:r>
            <a:r>
              <a:rPr lang="en-GB" sz="2400" baseline="-25000" dirty="0" smtClean="0">
                <a:sym typeface="Symbol"/>
              </a:rPr>
              <a:t></a:t>
            </a:r>
            <a:r>
              <a:rPr lang="en-GB" sz="2400" baseline="-25000" dirty="0" err="1" smtClean="0">
                <a:sym typeface="Symbol"/>
              </a:rPr>
              <a:t>uWH</a:t>
            </a:r>
            <a:r>
              <a:rPr lang="en-GB" sz="2400" baseline="-25000" dirty="0" smtClean="0">
                <a:sym typeface="Symbol"/>
              </a:rPr>
              <a:t> </a:t>
            </a:r>
            <a:endParaRPr lang="en-GB" sz="2400" dirty="0" smtClean="0">
              <a:sym typeface="Symbol"/>
            </a:endParaRPr>
          </a:p>
          <a:p>
            <a:endParaRPr lang="en-GB" sz="2400" dirty="0">
              <a:sym typeface="Symbol"/>
            </a:endParaRPr>
          </a:p>
          <a:p>
            <a:r>
              <a:rPr lang="en-GB" sz="2400" dirty="0" smtClean="0">
                <a:sym typeface="Symbol"/>
              </a:rPr>
              <a:t>	C</a:t>
            </a:r>
            <a:r>
              <a:rPr lang="en-GB" sz="2400" baseline="-25000" dirty="0">
                <a:sym typeface="Symbol"/>
              </a:rPr>
              <a:t> CQ</a:t>
            </a:r>
            <a:r>
              <a:rPr lang="en-GB" sz="2400" baseline="-25000" dirty="0" err="1">
                <a:sym typeface="Symbol"/>
              </a:rPr>
              <a:t>uT</a:t>
            </a:r>
            <a:r>
              <a:rPr lang="en-GB" sz="2400" baseline="-25000" dirty="0" smtClean="0">
                <a:sym typeface="Symbol"/>
              </a:rPr>
              <a:t></a:t>
            </a:r>
            <a:r>
              <a:rPr lang="en-GB" sz="2400" baseline="-25000" dirty="0" err="1" smtClean="0">
                <a:sym typeface="Symbol"/>
              </a:rPr>
              <a:t>uWh</a:t>
            </a:r>
            <a:r>
              <a:rPr lang="en-GB" sz="2400" baseline="-25000" dirty="0">
                <a:sym typeface="Symbol"/>
              </a:rPr>
              <a:t> </a:t>
            </a:r>
            <a:r>
              <a:rPr lang="en-GB" sz="2400" dirty="0">
                <a:sym typeface="Symbol"/>
              </a:rPr>
              <a:t>	</a:t>
            </a:r>
            <a:r>
              <a:rPr lang="en-GB" sz="2400" dirty="0" smtClean="0">
                <a:sym typeface="Symbol"/>
              </a:rPr>
              <a:t>TP</a:t>
            </a:r>
            <a:r>
              <a:rPr lang="en-GB" sz="2400" baseline="-25000" dirty="0" smtClean="0">
                <a:sym typeface="Symbol"/>
              </a:rPr>
              <a:t></a:t>
            </a:r>
            <a:r>
              <a:rPr lang="en-GB" sz="2400" baseline="-25000" dirty="0">
                <a:sym typeface="Symbol"/>
              </a:rPr>
              <a:t>T</a:t>
            </a:r>
            <a:r>
              <a:rPr lang="en-GB" sz="2400" baseline="-25000" dirty="0" err="1">
                <a:sym typeface="Symbol"/>
              </a:rPr>
              <a:t>uQ</a:t>
            </a:r>
            <a:r>
              <a:rPr lang="en-GB" sz="2400" baseline="-25000" dirty="0">
                <a:sym typeface="Symbol"/>
              </a:rPr>
              <a:t></a:t>
            </a:r>
          </a:p>
          <a:p>
            <a:r>
              <a:rPr lang="en-GB" sz="2400" dirty="0" smtClean="0">
                <a:sym typeface="Symbol"/>
              </a:rPr>
              <a:t>	</a:t>
            </a:r>
          </a:p>
          <a:p>
            <a:r>
              <a:rPr lang="en-GB" sz="2400" dirty="0" smtClean="0">
                <a:sym typeface="Symbol"/>
              </a:rPr>
              <a:t>		T</a:t>
            </a:r>
            <a:r>
              <a:rPr lang="en-GB" sz="2400" baseline="-25000" dirty="0" smtClean="0">
                <a:sym typeface="Symbol"/>
              </a:rPr>
              <a:t></a:t>
            </a:r>
            <a:r>
              <a:rPr lang="en-GB" sz="2400" baseline="-25000" dirty="0">
                <a:sym typeface="Symbol"/>
              </a:rPr>
              <a:t>T</a:t>
            </a:r>
            <a:r>
              <a:rPr lang="en-GB" sz="2400" baseline="-25000" dirty="0" err="1" smtClean="0">
                <a:sym typeface="Symbol"/>
              </a:rPr>
              <a:t>uV</a:t>
            </a:r>
            <a:r>
              <a:rPr lang="en-GB" sz="2400" baseline="-25000" dirty="0" smtClean="0">
                <a:sym typeface="Symbol"/>
              </a:rPr>
              <a:t> </a:t>
            </a:r>
            <a:r>
              <a:rPr lang="en-GB" sz="2400" dirty="0" smtClean="0">
                <a:sym typeface="Symbol"/>
              </a:rPr>
              <a:t>		</a:t>
            </a:r>
            <a:r>
              <a:rPr lang="en-GB" sz="2400" dirty="0" err="1" smtClean="0">
                <a:sym typeface="Symbol"/>
              </a:rPr>
              <a:t>vP</a:t>
            </a:r>
            <a:r>
              <a:rPr lang="en-GB" sz="2400" baseline="-25000" dirty="0" err="1" smtClean="0">
                <a:sym typeface="Symbol"/>
              </a:rPr>
              <a:t>V</a:t>
            </a:r>
            <a:r>
              <a:rPr lang="en-GB" sz="2400" baseline="-25000" dirty="0" smtClean="0">
                <a:sym typeface="Symbol"/>
              </a:rPr>
              <a:t></a:t>
            </a:r>
            <a:r>
              <a:rPr lang="en-GB" sz="2400" baseline="-25000" dirty="0" err="1">
                <a:sym typeface="Symbol"/>
              </a:rPr>
              <a:t>uQ</a:t>
            </a:r>
            <a:r>
              <a:rPr lang="en-GB" sz="2400" baseline="-25000" dirty="0">
                <a:sym typeface="Symbol"/>
              </a:rPr>
              <a:t></a:t>
            </a:r>
          </a:p>
          <a:p>
            <a:endParaRPr lang="en-GB" sz="2400" dirty="0">
              <a:sym typeface="Symbol"/>
            </a:endParaRPr>
          </a:p>
          <a:p>
            <a:r>
              <a:rPr lang="en-GB" sz="2400" dirty="0" smtClean="0">
                <a:sym typeface="Symbol"/>
              </a:rPr>
              <a:t>			</a:t>
            </a:r>
            <a:r>
              <a:rPr lang="en-GB" sz="2400" dirty="0" err="1" smtClean="0">
                <a:sym typeface="Symbol"/>
              </a:rPr>
              <a:t>v</a:t>
            </a:r>
            <a:r>
              <a:rPr lang="en-GB" sz="2400" baseline="-25000" dirty="0" err="1" smtClean="0">
                <a:sym typeface="Symbol"/>
              </a:rPr>
              <a:t></a:t>
            </a:r>
            <a:r>
              <a:rPr lang="en-GB" sz="2400" baseline="-25000" dirty="0" err="1">
                <a:sym typeface="Symbol"/>
              </a:rPr>
              <a:t>V</a:t>
            </a:r>
            <a:r>
              <a:rPr lang="en-GB" sz="2400" baseline="-25000" dirty="0" smtClean="0">
                <a:sym typeface="Symbol"/>
              </a:rPr>
              <a:t></a:t>
            </a:r>
            <a:r>
              <a:rPr lang="en-GB" sz="2400" baseline="-25000" dirty="0" err="1">
                <a:sym typeface="Symbol"/>
              </a:rPr>
              <a:t>uV</a:t>
            </a:r>
            <a:r>
              <a:rPr lang="en-GB" sz="2400" baseline="-25000" dirty="0">
                <a:sym typeface="Symbol"/>
              </a:rPr>
              <a:t> </a:t>
            </a:r>
            <a:r>
              <a:rPr lang="en-GB" sz="2400" dirty="0" smtClean="0">
                <a:sym typeface="Symbol"/>
              </a:rPr>
              <a:t>		VP</a:t>
            </a:r>
            <a:r>
              <a:rPr lang="en-GB" sz="2400" baseline="-25000" dirty="0">
                <a:sym typeface="Symbol"/>
              </a:rPr>
              <a:t>V</a:t>
            </a:r>
            <a:r>
              <a:rPr lang="en-GB" sz="2400" baseline="-25000" dirty="0" err="1">
                <a:sym typeface="Symbol"/>
              </a:rPr>
              <a:t>uQ</a:t>
            </a:r>
            <a:r>
              <a:rPr lang="en-GB" sz="2400" baseline="-25000" dirty="0">
                <a:sym typeface="Symbol"/>
              </a:rPr>
              <a:t></a:t>
            </a:r>
          </a:p>
          <a:p>
            <a:endParaRPr lang="en-GB" sz="2400" dirty="0" smtClean="0">
              <a:sym typeface="Symbol"/>
            </a:endParaRPr>
          </a:p>
          <a:p>
            <a:r>
              <a:rPr lang="en-GB" sz="2400" dirty="0" smtClean="0">
                <a:sym typeface="Symbol"/>
              </a:rPr>
              <a:t>				V</a:t>
            </a:r>
            <a:r>
              <a:rPr lang="en-GB" sz="2400" baseline="-25000" dirty="0">
                <a:sym typeface="Symbol"/>
              </a:rPr>
              <a:t>V</a:t>
            </a:r>
            <a:r>
              <a:rPr lang="en-GB" sz="2400" baseline="-25000" dirty="0" err="1">
                <a:sym typeface="Symbol"/>
              </a:rPr>
              <a:t>uD</a:t>
            </a:r>
            <a:r>
              <a:rPr lang="en-GB" sz="2400" baseline="-25000" dirty="0">
                <a:sym typeface="Symbol"/>
              </a:rPr>
              <a:t> 	</a:t>
            </a:r>
            <a:r>
              <a:rPr lang="en-GB" sz="2400" dirty="0" smtClean="0">
                <a:sym typeface="Symbol"/>
              </a:rPr>
              <a:t>	</a:t>
            </a:r>
            <a:r>
              <a:rPr lang="en-GB" sz="2400" dirty="0" err="1" smtClean="0">
                <a:sym typeface="Symbol"/>
              </a:rPr>
              <a:t>DP</a:t>
            </a:r>
            <a:r>
              <a:rPr lang="en-GB" sz="2400" baseline="-25000" dirty="0" err="1" smtClean="0">
                <a:sym typeface="Symbol"/>
              </a:rPr>
              <a:t>WHD:Wh</a:t>
            </a:r>
            <a:r>
              <a:rPr lang="en-GB" sz="2400" baseline="-25000" dirty="0" smtClean="0">
                <a:sym typeface="Symbol"/>
              </a:rPr>
              <a:t></a:t>
            </a:r>
            <a:r>
              <a:rPr lang="en-GB" sz="2400" baseline="-25000" dirty="0">
                <a:sym typeface="Symbol"/>
              </a:rPr>
              <a:t></a:t>
            </a:r>
            <a:r>
              <a:rPr lang="en-GB" sz="2400" baseline="-25000" dirty="0" err="1">
                <a:sym typeface="Symbol"/>
              </a:rPr>
              <a:t>uQ</a:t>
            </a:r>
            <a:r>
              <a:rPr lang="en-GB" sz="2400" baseline="-25000" dirty="0" smtClean="0">
                <a:sym typeface="Symbol"/>
              </a:rPr>
              <a:t></a:t>
            </a:r>
            <a:r>
              <a:rPr lang="en-GB" sz="2400" dirty="0" smtClean="0">
                <a:sym typeface="Symbol"/>
              </a:rPr>
              <a:t>		</a:t>
            </a:r>
          </a:p>
        </p:txBody>
      </p:sp>
      <p:cxnSp>
        <p:nvCxnSpPr>
          <p:cNvPr id="4" name="Gerade Verbindung 3"/>
          <p:cNvCxnSpPr/>
          <p:nvPr/>
        </p:nvCxnSpPr>
        <p:spPr>
          <a:xfrm flipV="1">
            <a:off x="1835696" y="3573016"/>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a:off x="2411760" y="357301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flipV="1">
            <a:off x="2771800" y="4365104"/>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3635896" y="5085184"/>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p:nvCxnSpPr>
        <p:spPr>
          <a:xfrm flipV="1">
            <a:off x="4572000" y="5805264"/>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3347864" y="436510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a:off x="4211960" y="508518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a:off x="5148064" y="580526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flipV="1">
            <a:off x="1043608" y="2780928"/>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a:off x="1619672" y="2780928"/>
            <a:ext cx="720080" cy="36004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4277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t>Advantages:</a:t>
            </a:r>
          </a:p>
          <a:p>
            <a:endParaRPr lang="en-GB" sz="2400" b="1" dirty="0" smtClean="0"/>
          </a:p>
          <a:p>
            <a:pPr marL="342900" indent="-342900">
              <a:buFont typeface="Arial" charset="0"/>
              <a:buChar char="•"/>
            </a:pPr>
            <a:r>
              <a:rPr lang="en-GB" sz="2400" dirty="0" smtClean="0"/>
              <a:t>It can account for canonical cases of (spec-head) agreement.</a:t>
            </a:r>
          </a:p>
          <a:p>
            <a:pPr marL="342900" indent="-342900">
              <a:buFont typeface="Arial" charset="0"/>
              <a:buChar char="•"/>
            </a:pPr>
            <a:endParaRPr lang="en-GB" sz="2400" dirty="0" smtClean="0"/>
          </a:p>
          <a:p>
            <a:pPr marL="342900" indent="-342900">
              <a:buFont typeface="Arial" charset="0"/>
              <a:buChar char="•"/>
            </a:pPr>
            <a:r>
              <a:rPr lang="en-GB" sz="2400" dirty="0"/>
              <a:t>It can </a:t>
            </a:r>
            <a:r>
              <a:rPr lang="en-GB" sz="2400" dirty="0" smtClean="0"/>
              <a:t>account for instances of long-distance agreement.</a:t>
            </a:r>
          </a:p>
          <a:p>
            <a:pPr marL="342900" indent="-342900">
              <a:buFont typeface="Arial" charset="0"/>
              <a:buChar char="•"/>
            </a:pPr>
            <a:endParaRPr lang="en-GB" sz="2400" dirty="0" smtClean="0"/>
          </a:p>
          <a:p>
            <a:pPr marL="342900" indent="-342900">
              <a:buFont typeface="Arial" charset="0"/>
              <a:buChar char="•"/>
            </a:pPr>
            <a:r>
              <a:rPr lang="en-GB" sz="2400" dirty="0"/>
              <a:t>It can </a:t>
            </a:r>
            <a:r>
              <a:rPr lang="en-GB" sz="2400" dirty="0" smtClean="0"/>
              <a:t>account for the triggering of movement (by virtue of the EPP-feature).</a:t>
            </a:r>
          </a:p>
          <a:p>
            <a:pPr marL="342900" indent="-342900">
              <a:buFont typeface="Arial" charset="0"/>
              <a:buChar char="•"/>
            </a:pPr>
            <a:endParaRPr lang="en-GB" sz="2400" dirty="0" smtClean="0"/>
          </a:p>
          <a:p>
            <a:pPr marL="342900" indent="-342900">
              <a:buFont typeface="Arial" charset="0"/>
              <a:buChar char="•"/>
            </a:pPr>
            <a:r>
              <a:rPr lang="en-GB" sz="2400" dirty="0"/>
              <a:t>It can </a:t>
            </a:r>
            <a:r>
              <a:rPr lang="en-GB" sz="2400" dirty="0" smtClean="0"/>
              <a:t>account for case-licensing (if case licensing takes place in return of </a:t>
            </a:r>
            <a:r>
              <a:rPr lang="en-GB" sz="2400" cap="small" dirty="0" smtClean="0">
                <a:sym typeface="Symbol" charset="2"/>
              </a:rPr>
              <a:t></a:t>
            </a:r>
            <a:r>
              <a:rPr lang="en-GB" sz="2400" dirty="0" smtClean="0">
                <a:sym typeface="Symbol" charset="2"/>
              </a:rPr>
              <a:t>-feature checking).</a:t>
            </a:r>
          </a:p>
          <a:p>
            <a:pPr marL="342900" indent="-342900">
              <a:buFont typeface="Arial" charset="0"/>
              <a:buChar char="•"/>
            </a:pPr>
            <a:endParaRPr lang="en-GB" sz="2400" dirty="0" smtClean="0">
              <a:sym typeface="Symbol" charset="2"/>
            </a:endParaRPr>
          </a:p>
          <a:p>
            <a:pPr marL="342900" indent="-342900">
              <a:buFont typeface="Arial" charset="0"/>
              <a:buChar char="•"/>
            </a:pPr>
            <a:r>
              <a:rPr lang="en-GB" sz="2400" dirty="0"/>
              <a:t>It </a:t>
            </a:r>
            <a:r>
              <a:rPr lang="en-GB" sz="2400" dirty="0" smtClean="0">
                <a:sym typeface="Symbol" charset="2"/>
              </a:rPr>
              <a:t>unifies semantic redundancy and the triggering of syntactic operations.</a:t>
            </a:r>
            <a:endParaRPr lang="en-GB" sz="2400" dirty="0" smtClean="0"/>
          </a:p>
        </p:txBody>
      </p:sp>
    </p:spTree>
    <p:extLst>
      <p:ext uri="{BB962C8B-B14F-4D97-AF65-F5344CB8AC3E}">
        <p14:creationId xmlns:p14="http://schemas.microsoft.com/office/powerpoint/2010/main" val="1999943322"/>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140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Long-distance checking</a:t>
            </a:r>
          </a:p>
        </p:txBody>
      </p:sp>
      <p:sp>
        <p:nvSpPr>
          <p:cNvPr id="7" name="Textfeld 6"/>
          <p:cNvSpPr txBox="1"/>
          <p:nvPr/>
        </p:nvSpPr>
        <p:spPr>
          <a:xfrm>
            <a:off x="431540" y="1268760"/>
            <a:ext cx="8280920" cy="5632311"/>
          </a:xfrm>
          <a:prstGeom prst="rect">
            <a:avLst/>
          </a:prstGeom>
          <a:noFill/>
        </p:spPr>
        <p:txBody>
          <a:bodyPr wrap="square" rtlCol="0">
            <a:spAutoFit/>
          </a:bodyPr>
          <a:lstStyle/>
          <a:p>
            <a:pPr marL="342900" indent="-342900">
              <a:buFont typeface="Wingdings" charset="2"/>
              <a:buChar char="§"/>
            </a:pPr>
            <a:r>
              <a:rPr lang="en-GB" sz="2400" dirty="0" smtClean="0">
                <a:sym typeface="Symbol"/>
              </a:rPr>
              <a:t>The same applies to instances of NC, where the neg-head is an extra layer in the extended verbal projection, marked with </a:t>
            </a:r>
            <a:r>
              <a:rPr lang="en-GB" sz="2400" dirty="0">
                <a:sym typeface="Symbol"/>
              </a:rPr>
              <a:t>NEG</a:t>
            </a:r>
            <a:r>
              <a:rPr lang="en-GB" sz="2400" dirty="0" smtClean="0">
                <a:sym typeface="Symbol"/>
              </a:rPr>
              <a:t>:</a:t>
            </a:r>
          </a:p>
          <a:p>
            <a:r>
              <a:rPr lang="en-GB" sz="2400" dirty="0" smtClean="0">
                <a:sym typeface="Symbol"/>
              </a:rPr>
              <a:t>	</a:t>
            </a:r>
            <a:endParaRPr lang="en-GB" sz="2400" dirty="0">
              <a:sym typeface="Symbol"/>
            </a:endParaRPr>
          </a:p>
          <a:p>
            <a:endParaRPr lang="en-GB" sz="2400" dirty="0" smtClean="0">
              <a:sym typeface="Symbol"/>
            </a:endParaRPr>
          </a:p>
          <a:p>
            <a:r>
              <a:rPr lang="en-GB" sz="2400" dirty="0" smtClean="0">
                <a:sym typeface="Symbol"/>
              </a:rPr>
              <a:t>	</a:t>
            </a:r>
            <a:r>
              <a:rPr lang="en-GB" sz="2400" dirty="0">
                <a:sym typeface="Symbol"/>
              </a:rPr>
              <a:t>	 </a:t>
            </a:r>
            <a:r>
              <a:rPr lang="en-GB" sz="2400" dirty="0" err="1" smtClean="0">
                <a:sym typeface="Symbol"/>
              </a:rPr>
              <a:t>NegP</a:t>
            </a:r>
            <a:r>
              <a:rPr lang="en-GB" sz="2400" baseline="-25000" dirty="0" err="1" smtClean="0">
                <a:sym typeface="Symbol"/>
              </a:rPr>
              <a:t></a:t>
            </a:r>
            <a:r>
              <a:rPr lang="en-GB" sz="2400" baseline="-25000" dirty="0" err="1">
                <a:sym typeface="Symbol"/>
              </a:rPr>
              <a:t>V</a:t>
            </a:r>
            <a:r>
              <a:rPr lang="en-GB" sz="2400" baseline="-25000" smtClean="0">
                <a:sym typeface="Symbol"/>
              </a:rPr>
              <a:t> </a:t>
            </a:r>
            <a:endParaRPr lang="en-GB" sz="2400" baseline="-25000" dirty="0" smtClean="0">
              <a:sym typeface="Symbol"/>
            </a:endParaRPr>
          </a:p>
          <a:p>
            <a:endParaRPr lang="en-GB" sz="2400" dirty="0">
              <a:sym typeface="Symbol"/>
            </a:endParaRPr>
          </a:p>
          <a:p>
            <a:r>
              <a:rPr lang="en-GB" sz="2400" dirty="0" err="1" smtClean="0">
                <a:sym typeface="Symbol"/>
              </a:rPr>
              <a:t>Neg</a:t>
            </a:r>
            <a:r>
              <a:rPr lang="en-GB" sz="2400" baseline="-25000" dirty="0" err="1" smtClean="0">
                <a:sym typeface="Symbol"/>
              </a:rPr>
              <a:t></a:t>
            </a:r>
            <a:r>
              <a:rPr lang="en-GB" sz="2400" baseline="-25000" dirty="0" err="1">
                <a:sym typeface="Symbol"/>
              </a:rPr>
              <a:t>V</a:t>
            </a:r>
            <a:r>
              <a:rPr lang="en-GB" sz="2400" baseline="-25000" dirty="0" smtClean="0">
                <a:sym typeface="Symbol"/>
              </a:rPr>
              <a:t></a:t>
            </a:r>
            <a:r>
              <a:rPr lang="en-GB" sz="2400" baseline="-25000" dirty="0" err="1">
                <a:sym typeface="Symbol"/>
              </a:rPr>
              <a:t>uV</a:t>
            </a:r>
            <a:r>
              <a:rPr lang="en-GB" sz="2400" baseline="-25000" dirty="0" smtClean="0">
                <a:sym typeface="Symbol"/>
              </a:rPr>
              <a:t>NEG</a:t>
            </a:r>
            <a:r>
              <a:rPr lang="en-GB" sz="2400" dirty="0">
                <a:sym typeface="Symbol"/>
              </a:rPr>
              <a:t>	</a:t>
            </a:r>
            <a:r>
              <a:rPr lang="en-GB" sz="2400" dirty="0" smtClean="0">
                <a:sym typeface="Symbol"/>
              </a:rPr>
              <a:t>	</a:t>
            </a:r>
            <a:r>
              <a:rPr lang="en-GB" sz="2400" dirty="0" err="1" smtClean="0">
                <a:sym typeface="Symbol"/>
              </a:rPr>
              <a:t>vP</a:t>
            </a:r>
            <a:r>
              <a:rPr lang="en-GB" sz="2400" dirty="0" smtClean="0">
                <a:sym typeface="Symbol"/>
              </a:rPr>
              <a:t> </a:t>
            </a:r>
            <a:r>
              <a:rPr lang="en-GB" sz="2400" baseline="-25000" dirty="0">
                <a:sym typeface="Symbol"/>
              </a:rPr>
              <a:t>V</a:t>
            </a:r>
            <a:r>
              <a:rPr lang="en-GB" sz="2400" baseline="-25000" dirty="0" smtClean="0">
                <a:sym typeface="Symbol"/>
              </a:rPr>
              <a:t></a:t>
            </a:r>
            <a:r>
              <a:rPr lang="en-GB" sz="2400" baseline="-25000" dirty="0" err="1">
                <a:sym typeface="Symbol"/>
              </a:rPr>
              <a:t>uNEG</a:t>
            </a:r>
            <a:r>
              <a:rPr lang="en-GB" sz="2400" baseline="-25000" dirty="0" smtClean="0">
                <a:sym typeface="Symbol"/>
              </a:rPr>
              <a:t></a:t>
            </a:r>
            <a:endParaRPr lang="en-GB" sz="2400" dirty="0" smtClean="0">
              <a:sym typeface="Symbol"/>
            </a:endParaRPr>
          </a:p>
          <a:p>
            <a:r>
              <a:rPr lang="en-GB" sz="2400" dirty="0" smtClean="0">
                <a:sym typeface="Symbol"/>
              </a:rPr>
              <a:t>	</a:t>
            </a:r>
          </a:p>
          <a:p>
            <a:r>
              <a:rPr lang="en-GB" sz="2400" dirty="0" smtClean="0">
                <a:sym typeface="Symbol"/>
              </a:rPr>
              <a:t>		</a:t>
            </a:r>
            <a:r>
              <a:rPr lang="en-GB" sz="2400" baseline="-25000" dirty="0">
                <a:sym typeface="Symbol"/>
              </a:rPr>
              <a:t> </a:t>
            </a:r>
            <a:r>
              <a:rPr lang="en-GB" sz="2400" dirty="0" smtClean="0">
                <a:sym typeface="Symbol"/>
              </a:rPr>
              <a:t>DP</a:t>
            </a:r>
            <a:r>
              <a:rPr lang="en-GB" sz="2400" baseline="-25000" dirty="0" smtClean="0">
                <a:sym typeface="Symbol"/>
              </a:rPr>
              <a:t></a:t>
            </a:r>
            <a:r>
              <a:rPr lang="en-GB" sz="2400" baseline="-25000" dirty="0">
                <a:sym typeface="Symbol"/>
              </a:rPr>
              <a:t>D 	</a:t>
            </a:r>
            <a:r>
              <a:rPr lang="en-GB" sz="2400" dirty="0" smtClean="0">
                <a:sym typeface="Symbol"/>
              </a:rPr>
              <a:t>	v’</a:t>
            </a:r>
            <a:r>
              <a:rPr lang="en-GB" sz="2400" baseline="-25000" dirty="0" smtClean="0">
                <a:sym typeface="Symbol"/>
              </a:rPr>
              <a:t> </a:t>
            </a:r>
            <a:r>
              <a:rPr lang="en-GB" sz="2400" baseline="-25000" dirty="0">
                <a:sym typeface="Symbol"/>
              </a:rPr>
              <a:t>V</a:t>
            </a:r>
            <a:r>
              <a:rPr lang="en-GB" sz="2400" baseline="-25000" dirty="0" smtClean="0">
                <a:sym typeface="Symbol"/>
              </a:rPr>
              <a:t></a:t>
            </a:r>
            <a:r>
              <a:rPr lang="en-GB" sz="2400" baseline="-25000" dirty="0" err="1" smtClean="0">
                <a:sym typeface="Symbol"/>
              </a:rPr>
              <a:t>uNEG</a:t>
            </a:r>
            <a:r>
              <a:rPr lang="en-GB" sz="2400" baseline="-25000" dirty="0" smtClean="0">
                <a:sym typeface="Symbol"/>
              </a:rPr>
              <a:t></a:t>
            </a:r>
            <a:r>
              <a:rPr lang="en-GB" sz="2400" baseline="-25000" dirty="0" err="1">
                <a:sym typeface="Symbol"/>
              </a:rPr>
              <a:t>uD</a:t>
            </a:r>
            <a:r>
              <a:rPr lang="en-GB" sz="2400" baseline="-25000" dirty="0">
                <a:sym typeface="Symbol"/>
              </a:rPr>
              <a:t> </a:t>
            </a:r>
            <a:endParaRPr lang="en-GB" sz="2400" baseline="-25000" dirty="0" smtClean="0">
              <a:sym typeface="Symbol"/>
            </a:endParaRPr>
          </a:p>
          <a:p>
            <a:endParaRPr lang="en-GB" sz="2400" dirty="0">
              <a:sym typeface="Symbol"/>
            </a:endParaRPr>
          </a:p>
          <a:p>
            <a:r>
              <a:rPr lang="en-GB" sz="2400" dirty="0" smtClean="0">
                <a:sym typeface="Symbol"/>
              </a:rPr>
              <a:t>			</a:t>
            </a:r>
            <a:r>
              <a:rPr lang="en-GB" sz="2400" dirty="0">
                <a:sym typeface="Symbol"/>
              </a:rPr>
              <a:t>v</a:t>
            </a:r>
            <a:r>
              <a:rPr lang="en-GB" sz="2400" baseline="-25000" dirty="0" smtClean="0">
                <a:sym typeface="Symbol"/>
              </a:rPr>
              <a:t> V</a:t>
            </a:r>
            <a:r>
              <a:rPr lang="en-GB" sz="2400" baseline="-25000" dirty="0" err="1" smtClean="0">
                <a:sym typeface="Symbol"/>
              </a:rPr>
              <a:t>uV</a:t>
            </a:r>
            <a:r>
              <a:rPr lang="en-GB" sz="2400" baseline="-25000" dirty="0" smtClean="0">
                <a:sym typeface="Symbol"/>
              </a:rPr>
              <a:t></a:t>
            </a:r>
            <a:r>
              <a:rPr lang="en-GB" sz="2400" baseline="-25000" dirty="0" err="1" smtClean="0">
                <a:sym typeface="Symbol"/>
              </a:rPr>
              <a:t>uD</a:t>
            </a:r>
            <a:r>
              <a:rPr lang="en-GB" sz="2400" baseline="-25000" dirty="0" smtClean="0">
                <a:sym typeface="Symbol"/>
              </a:rPr>
              <a:t> </a:t>
            </a:r>
            <a:r>
              <a:rPr lang="en-GB" sz="2400" dirty="0" smtClean="0">
                <a:sym typeface="Symbol"/>
              </a:rPr>
              <a:t>	VP</a:t>
            </a:r>
            <a:r>
              <a:rPr lang="en-GB" sz="2400" baseline="-25000" dirty="0">
                <a:sym typeface="Symbol"/>
              </a:rPr>
              <a:t> </a:t>
            </a:r>
            <a:r>
              <a:rPr lang="en-GB" sz="2400" baseline="-25000" dirty="0" smtClean="0">
                <a:sym typeface="Symbol"/>
              </a:rPr>
              <a:t>V</a:t>
            </a:r>
            <a:r>
              <a:rPr lang="en-GB" sz="2400" baseline="-25000" dirty="0" err="1">
                <a:sym typeface="Symbol"/>
              </a:rPr>
              <a:t>uNEG</a:t>
            </a:r>
            <a:r>
              <a:rPr lang="en-GB" sz="2400" baseline="-25000" dirty="0" smtClean="0">
                <a:sym typeface="Symbol"/>
              </a:rPr>
              <a:t></a:t>
            </a:r>
          </a:p>
          <a:p>
            <a:endParaRPr lang="en-GB" sz="2400" dirty="0" smtClean="0">
              <a:sym typeface="Symbol"/>
            </a:endParaRPr>
          </a:p>
          <a:p>
            <a:r>
              <a:rPr lang="en-GB" sz="2400" dirty="0" smtClean="0">
                <a:sym typeface="Symbol"/>
              </a:rPr>
              <a:t>				</a:t>
            </a:r>
            <a:r>
              <a:rPr lang="en-GB" sz="2400" dirty="0" err="1" smtClean="0">
                <a:sym typeface="Symbol"/>
              </a:rPr>
              <a:t>V</a:t>
            </a:r>
            <a:r>
              <a:rPr lang="en-GB" sz="2400" baseline="-25000" dirty="0" err="1">
                <a:sym typeface="Symbol"/>
              </a:rPr>
              <a:t>uD</a:t>
            </a:r>
            <a:r>
              <a:rPr lang="en-GB" sz="2400" baseline="-25000" dirty="0">
                <a:sym typeface="Symbol"/>
              </a:rPr>
              <a:t> </a:t>
            </a:r>
            <a:r>
              <a:rPr lang="en-GB" sz="2400" dirty="0" smtClean="0">
                <a:sym typeface="Symbol"/>
              </a:rPr>
              <a:t>		DP</a:t>
            </a:r>
            <a:r>
              <a:rPr lang="en-GB" sz="2400" baseline="-25000" dirty="0" smtClean="0">
                <a:sym typeface="Symbol"/>
              </a:rPr>
              <a:t>D</a:t>
            </a:r>
            <a:r>
              <a:rPr lang="en-GB" sz="2400" baseline="-25000" dirty="0" err="1" smtClean="0">
                <a:sym typeface="Symbol"/>
              </a:rPr>
              <a:t>uNEG</a:t>
            </a:r>
            <a:r>
              <a:rPr lang="en-GB" sz="2400" baseline="-25000" dirty="0" smtClean="0">
                <a:sym typeface="Symbol"/>
              </a:rPr>
              <a:t></a:t>
            </a:r>
            <a:r>
              <a:rPr lang="en-GB" sz="2400" dirty="0" smtClean="0">
                <a:sym typeface="Symbol"/>
              </a:rPr>
              <a:t>		</a:t>
            </a:r>
          </a:p>
        </p:txBody>
      </p:sp>
      <p:cxnSp>
        <p:nvCxnSpPr>
          <p:cNvPr id="4" name="Gerade Verbindung 3"/>
          <p:cNvCxnSpPr/>
          <p:nvPr/>
        </p:nvCxnSpPr>
        <p:spPr>
          <a:xfrm flipV="1">
            <a:off x="1835696" y="3573016"/>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a:off x="2411760" y="3573016"/>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flipV="1">
            <a:off x="2771800" y="4365104"/>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flipV="1">
            <a:off x="3635896" y="5085184"/>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p:nvCxnSpPr>
        <p:spPr>
          <a:xfrm flipV="1">
            <a:off x="4572000" y="5805264"/>
            <a:ext cx="576064"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3347864" y="436510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a:off x="4211960" y="5085184"/>
            <a:ext cx="72008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a:off x="5148064" y="5805264"/>
            <a:ext cx="720080" cy="36004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628903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141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en-GB" sz="3600" b="1" dirty="0">
                <a:solidFill>
                  <a:srgbClr val="000000"/>
                </a:solidFill>
              </a:rPr>
              <a:t>XI. Long-distance checking</a:t>
            </a:r>
          </a:p>
        </p:txBody>
      </p:sp>
      <p:sp>
        <p:nvSpPr>
          <p:cNvPr id="7" name="Textfeld 6"/>
          <p:cNvSpPr txBox="1"/>
          <p:nvPr/>
        </p:nvSpPr>
        <p:spPr>
          <a:xfrm>
            <a:off x="431540" y="1268760"/>
            <a:ext cx="8280920" cy="3416320"/>
          </a:xfrm>
          <a:prstGeom prst="rect">
            <a:avLst/>
          </a:prstGeom>
          <a:noFill/>
        </p:spPr>
        <p:txBody>
          <a:bodyPr wrap="square" rtlCol="0">
            <a:spAutoFit/>
          </a:bodyPr>
          <a:lstStyle/>
          <a:p>
            <a:r>
              <a:rPr lang="en-GB" sz="2400" b="1" dirty="0" smtClean="0">
                <a:sym typeface="Symbol"/>
              </a:rPr>
              <a:t>In fact all cases of syntactic feature checking adhere to this scheme.</a:t>
            </a:r>
          </a:p>
          <a:p>
            <a:endParaRPr lang="en-GB" sz="2400" b="1" dirty="0">
              <a:sym typeface="Symbol"/>
            </a:endParaRPr>
          </a:p>
          <a:p>
            <a:pPr marL="342900" indent="-342900">
              <a:buFont typeface="Wingdings" charset="2"/>
              <a:buChar char="§"/>
            </a:pPr>
            <a:r>
              <a:rPr lang="en-GB" sz="2400" dirty="0" smtClean="0">
                <a:sym typeface="Symbol"/>
              </a:rPr>
              <a:t>Negative Concord, Binding, Sequence of Tense, Licensing of strict NPIs, licensing of speech act morphology and </a:t>
            </a:r>
            <a:r>
              <a:rPr lang="en-GB" sz="2400" dirty="0" err="1" smtClean="0">
                <a:sym typeface="Symbol"/>
              </a:rPr>
              <a:t>allocutivity</a:t>
            </a:r>
            <a:r>
              <a:rPr lang="en-GB" sz="2400" dirty="0" smtClean="0">
                <a:sym typeface="Symbol"/>
              </a:rPr>
              <a:t>, etc.</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The only cases of Downward Agree involve valuation within pre-established syntactic structures.</a:t>
            </a:r>
          </a:p>
        </p:txBody>
      </p:sp>
    </p:spTree>
    <p:extLst>
      <p:ext uri="{BB962C8B-B14F-4D97-AF65-F5344CB8AC3E}">
        <p14:creationId xmlns:p14="http://schemas.microsoft.com/office/powerpoint/2010/main" val="181473990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solidFill>
            <a:srgbClr val="19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6"/>
          </a:xfrm>
          <a:prstGeom prst="rect">
            <a:avLst/>
          </a:prstGeom>
          <a:noFill/>
        </p:spPr>
        <p:txBody>
          <a:bodyPr wrap="square" rtlCol="0">
            <a:spAutoFit/>
          </a:bodyPr>
          <a:lstStyle/>
          <a:p>
            <a:pPr algn="r"/>
            <a:r>
              <a:rPr lang="de-DE" sz="3200" b="1" dirty="0" err="1" smtClean="0">
                <a:solidFill>
                  <a:schemeClr val="bg1"/>
                </a:solidFill>
              </a:rPr>
              <a:t>Consequences</a:t>
            </a:r>
            <a:r>
              <a:rPr lang="de-DE" sz="3200" b="1" dirty="0" smtClean="0">
                <a:solidFill>
                  <a:schemeClr val="bg1"/>
                </a:solidFill>
              </a:rPr>
              <a:t> </a:t>
            </a:r>
            <a:r>
              <a:rPr lang="de-DE" sz="3200" b="1" dirty="0" err="1" smtClean="0">
                <a:solidFill>
                  <a:schemeClr val="bg1"/>
                </a:solidFill>
              </a:rPr>
              <a:t>and</a:t>
            </a:r>
            <a:r>
              <a:rPr lang="de-DE" sz="3200" b="1" dirty="0" smtClean="0">
                <a:solidFill>
                  <a:schemeClr val="bg1"/>
                </a:solidFill>
              </a:rPr>
              <a:t> (open) </a:t>
            </a:r>
            <a:r>
              <a:rPr lang="de-DE" sz="3200" b="1" dirty="0" err="1" smtClean="0">
                <a:solidFill>
                  <a:schemeClr val="bg1"/>
                </a:solidFill>
              </a:rPr>
              <a:t>questions</a:t>
            </a:r>
            <a:endParaRPr lang="de-DE" sz="3200" b="1" dirty="0">
              <a:solidFill>
                <a:schemeClr val="bg1"/>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2773013303"/>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143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000000"/>
                </a:solidFill>
              </a:rPr>
              <a:t>XII. </a:t>
            </a:r>
            <a:r>
              <a:rPr lang="de-DE" sz="3600" b="1" dirty="0" err="1" smtClean="0">
                <a:solidFill>
                  <a:srgbClr val="000000"/>
                </a:solidFill>
              </a:rPr>
              <a:t>Conclusions</a:t>
            </a:r>
            <a:endParaRPr lang="de-DE" sz="3600" b="1" dirty="0">
              <a:solidFill>
                <a:srgbClr val="000000"/>
              </a:solidFill>
            </a:endParaRPr>
          </a:p>
        </p:txBody>
      </p:sp>
      <p:sp>
        <p:nvSpPr>
          <p:cNvPr id="7" name="Textfeld 6"/>
          <p:cNvSpPr txBox="1"/>
          <p:nvPr/>
        </p:nvSpPr>
        <p:spPr>
          <a:xfrm>
            <a:off x="431540" y="1268760"/>
            <a:ext cx="8280920" cy="4524315"/>
          </a:xfrm>
          <a:prstGeom prst="rect">
            <a:avLst/>
          </a:prstGeom>
          <a:noFill/>
        </p:spPr>
        <p:txBody>
          <a:bodyPr wrap="square" rtlCol="0">
            <a:spAutoFit/>
          </a:bodyPr>
          <a:lstStyle/>
          <a:p>
            <a:pPr marL="342900" indent="-342900">
              <a:buClr>
                <a:srgbClr val="192C43"/>
              </a:buClr>
              <a:buFont typeface="Wingdings" charset="2"/>
              <a:buChar char="§"/>
            </a:pPr>
            <a:r>
              <a:rPr lang="en-GB" sz="2400" dirty="0">
                <a:solidFill>
                  <a:srgbClr val="000000"/>
                </a:solidFill>
              </a:rPr>
              <a:t>F</a:t>
            </a:r>
            <a:r>
              <a:rPr lang="en-GB" sz="2400" dirty="0" smtClean="0">
                <a:solidFill>
                  <a:srgbClr val="000000"/>
                </a:solidFill>
              </a:rPr>
              <a:t>ormal features emerge under form-meaning mismatches.</a:t>
            </a:r>
          </a:p>
          <a:p>
            <a:pPr marL="342900" indent="-342900">
              <a:buClr>
                <a:srgbClr val="192C43"/>
              </a:buClr>
              <a:buFont typeface="Wingdings" charset="2"/>
              <a:buChar char="§"/>
            </a:pPr>
            <a:endParaRPr lang="en-GB" sz="2400" dirty="0">
              <a:solidFill>
                <a:srgbClr val="000000"/>
              </a:solidFill>
            </a:endParaRPr>
          </a:p>
          <a:p>
            <a:pPr marL="342900" indent="-342900">
              <a:buClr>
                <a:srgbClr val="192C43"/>
              </a:buClr>
              <a:buFont typeface="Wingdings" charset="2"/>
              <a:buChar char="§"/>
            </a:pPr>
            <a:r>
              <a:rPr lang="en-GB" sz="2400" dirty="0" smtClean="0">
                <a:solidFill>
                  <a:srgbClr val="000000"/>
                </a:solidFill>
              </a:rPr>
              <a:t>Thinking of formal features to be categorial features opens up the way to understand three different types of syntactic dependencies: Labeling, (c-)selection and long-distance checking.</a:t>
            </a:r>
          </a:p>
          <a:p>
            <a:pPr marL="342900" indent="-342900">
              <a:buClr>
                <a:srgbClr val="192C43"/>
              </a:buClr>
              <a:buFont typeface="Wingdings" charset="2"/>
              <a:buChar char="§"/>
            </a:pPr>
            <a:endParaRPr lang="en-GB" sz="2400" dirty="0">
              <a:solidFill>
                <a:srgbClr val="000000"/>
              </a:solidFill>
            </a:endParaRPr>
          </a:p>
          <a:p>
            <a:pPr marL="342900" indent="-342900">
              <a:buClr>
                <a:srgbClr val="192C43"/>
              </a:buClr>
              <a:buFont typeface="Wingdings" charset="2"/>
              <a:buChar char="§"/>
            </a:pPr>
            <a:r>
              <a:rPr lang="en-GB" sz="2400" dirty="0" smtClean="0">
                <a:solidFill>
                  <a:srgbClr val="000000"/>
                </a:solidFill>
              </a:rPr>
              <a:t>This proposal makes a number of predictions concerning adjunction, roots being lexical </a:t>
            </a:r>
            <a:r>
              <a:rPr lang="en-GB" sz="2400" dirty="0" err="1" smtClean="0">
                <a:solidFill>
                  <a:srgbClr val="000000"/>
                </a:solidFill>
              </a:rPr>
              <a:t>supercategories</a:t>
            </a:r>
            <a:r>
              <a:rPr lang="en-GB" sz="2400" dirty="0" smtClean="0">
                <a:solidFill>
                  <a:srgbClr val="000000"/>
                </a:solidFill>
              </a:rPr>
              <a:t>, </a:t>
            </a:r>
            <a:r>
              <a:rPr lang="en-GB" sz="2400" dirty="0">
                <a:solidFill>
                  <a:srgbClr val="000000"/>
                </a:solidFill>
              </a:rPr>
              <a:t>CP-DP </a:t>
            </a:r>
            <a:r>
              <a:rPr lang="en-GB" sz="2400" dirty="0" smtClean="0">
                <a:solidFill>
                  <a:srgbClr val="000000"/>
                </a:solidFill>
              </a:rPr>
              <a:t>overlap, among others.</a:t>
            </a:r>
          </a:p>
          <a:p>
            <a:pPr marL="342900" indent="-342900">
              <a:buClr>
                <a:srgbClr val="192C43"/>
              </a:buClr>
              <a:buFont typeface="Wingdings" charset="2"/>
              <a:buChar char="§"/>
            </a:pPr>
            <a:endParaRPr lang="en-GB" sz="2400" dirty="0">
              <a:solidFill>
                <a:srgbClr val="000000"/>
              </a:solidFill>
            </a:endParaRPr>
          </a:p>
          <a:p>
            <a:pPr marL="342900" indent="-342900">
              <a:buClr>
                <a:srgbClr val="192C43"/>
              </a:buClr>
              <a:buFont typeface="Wingdings" charset="2"/>
              <a:buChar char="§"/>
            </a:pPr>
            <a:r>
              <a:rPr lang="en-GB" sz="2400" dirty="0" smtClean="0">
                <a:solidFill>
                  <a:srgbClr val="000000"/>
                </a:solidFill>
              </a:rPr>
              <a:t>It raises, of course, many, many open questions.	</a:t>
            </a:r>
            <a:endParaRPr lang="de-DE" sz="2400" dirty="0">
              <a:solidFill>
                <a:srgbClr val="000000"/>
              </a:solidFill>
            </a:endParaRPr>
          </a:p>
        </p:txBody>
      </p:sp>
    </p:spTree>
    <p:extLst>
      <p:ext uri="{BB962C8B-B14F-4D97-AF65-F5344CB8AC3E}">
        <p14:creationId xmlns:p14="http://schemas.microsoft.com/office/powerpoint/2010/main" val="1222081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5632311"/>
          </a:xfrm>
          <a:prstGeom prst="rect">
            <a:avLst/>
          </a:prstGeom>
          <a:noFill/>
        </p:spPr>
        <p:txBody>
          <a:bodyPr wrap="square" rtlCol="0">
            <a:spAutoFit/>
          </a:bodyPr>
          <a:lstStyle/>
          <a:p>
            <a:r>
              <a:rPr lang="en-GB" sz="2400" b="1" dirty="0" smtClean="0"/>
              <a:t>Disadvantages:</a:t>
            </a:r>
          </a:p>
          <a:p>
            <a:endParaRPr lang="en-GB" sz="2400" b="1" dirty="0"/>
          </a:p>
          <a:p>
            <a:pPr marL="342900" indent="-342900">
              <a:buFont typeface="Arial" charset="0"/>
              <a:buChar char="•"/>
            </a:pPr>
            <a:r>
              <a:rPr lang="en-GB" sz="2400" dirty="0"/>
              <a:t>It cannot </a:t>
            </a:r>
            <a:r>
              <a:rPr lang="en-GB" sz="2400" dirty="0" smtClean="0"/>
              <a:t>account for certain restrictions on long-distance agreement.</a:t>
            </a:r>
          </a:p>
          <a:p>
            <a:pPr marL="342900" indent="-342900">
              <a:buFont typeface="Arial" charset="0"/>
              <a:buChar char="•"/>
            </a:pPr>
            <a:endParaRPr lang="en-GB" sz="2400" dirty="0"/>
          </a:p>
          <a:p>
            <a:pPr marL="342900" indent="-342900">
              <a:buFont typeface="Arial" charset="0"/>
              <a:buChar char="•"/>
            </a:pPr>
            <a:r>
              <a:rPr lang="en-GB" sz="2400" dirty="0"/>
              <a:t>It cannot </a:t>
            </a:r>
            <a:r>
              <a:rPr lang="en-GB" sz="2400" dirty="0" smtClean="0"/>
              <a:t>account for Negative Concord / Sequence </a:t>
            </a:r>
            <a:r>
              <a:rPr lang="en-GB" sz="2400" dirty="0"/>
              <a:t>of </a:t>
            </a:r>
            <a:r>
              <a:rPr lang="en-GB" sz="2400" dirty="0" smtClean="0"/>
              <a:t>Tense.</a:t>
            </a:r>
          </a:p>
          <a:p>
            <a:pPr marL="342900" indent="-342900">
              <a:buFont typeface="Arial" charset="0"/>
              <a:buChar char="•"/>
            </a:pPr>
            <a:endParaRPr lang="en-GB" sz="2400" dirty="0"/>
          </a:p>
          <a:p>
            <a:pPr marL="342900" indent="-342900">
              <a:buFont typeface="Arial" charset="0"/>
              <a:buChar char="•"/>
            </a:pPr>
            <a:r>
              <a:rPr lang="en-GB" sz="2400" dirty="0"/>
              <a:t>It cannot </a:t>
            </a:r>
            <a:r>
              <a:rPr lang="en-GB" sz="2400" dirty="0" smtClean="0"/>
              <a:t>account for binding.</a:t>
            </a:r>
          </a:p>
          <a:p>
            <a:pPr marL="342900" indent="-342900">
              <a:buFont typeface="Arial" charset="0"/>
              <a:buChar char="•"/>
            </a:pPr>
            <a:endParaRPr lang="en-GB" sz="2400" dirty="0"/>
          </a:p>
          <a:p>
            <a:pPr marL="342900" indent="-342900">
              <a:buFont typeface="Arial" charset="0"/>
              <a:buChar char="•"/>
            </a:pPr>
            <a:r>
              <a:rPr lang="en-GB" sz="2400" dirty="0"/>
              <a:t>It c</a:t>
            </a:r>
            <a:r>
              <a:rPr lang="de-DE" sz="2400" dirty="0" err="1" smtClean="0"/>
              <a:t>annot</a:t>
            </a:r>
            <a:r>
              <a:rPr lang="de-DE" sz="2400" dirty="0" smtClean="0"/>
              <a:t> </a:t>
            </a:r>
            <a:r>
              <a:rPr lang="de-DE" sz="2400" dirty="0" err="1" smtClean="0"/>
              <a:t>account</a:t>
            </a:r>
            <a:r>
              <a:rPr lang="de-DE" sz="2400" dirty="0" smtClean="0"/>
              <a:t> </a:t>
            </a:r>
            <a:r>
              <a:rPr lang="de-DE" sz="2400" dirty="0" err="1" smtClean="0"/>
              <a:t>for</a:t>
            </a:r>
            <a:r>
              <a:rPr lang="de-DE" sz="2400" dirty="0" smtClean="0"/>
              <a:t> </a:t>
            </a:r>
            <a:r>
              <a:rPr lang="de-DE" sz="2400" dirty="0" err="1" smtClean="0"/>
              <a:t>case-licensing</a:t>
            </a:r>
            <a:r>
              <a:rPr lang="de-DE" sz="2400" dirty="0" smtClean="0"/>
              <a:t> </a:t>
            </a:r>
            <a:r>
              <a:rPr lang="en-GB" sz="2400" dirty="0"/>
              <a:t>(if case </a:t>
            </a:r>
            <a:r>
              <a:rPr lang="en-GB" sz="2400" dirty="0" smtClean="0"/>
              <a:t>licensing takes place prior to </a:t>
            </a:r>
            <a:r>
              <a:rPr lang="de-DE" sz="2400" cap="small" dirty="0" smtClean="0">
                <a:sym typeface="Symbol" charset="2"/>
              </a:rPr>
              <a:t></a:t>
            </a:r>
            <a:r>
              <a:rPr lang="de-DE" sz="2400" dirty="0">
                <a:sym typeface="Symbol" charset="2"/>
              </a:rPr>
              <a:t>-feature </a:t>
            </a:r>
            <a:r>
              <a:rPr lang="de-DE" sz="2400" dirty="0" err="1">
                <a:sym typeface="Symbol" charset="2"/>
              </a:rPr>
              <a:t>checking</a:t>
            </a:r>
            <a:r>
              <a:rPr lang="de-DE" sz="2400" dirty="0">
                <a:sym typeface="Symbol" charset="2"/>
              </a:rPr>
              <a:t>).</a:t>
            </a:r>
            <a:endParaRPr lang="en-GB" sz="2400" dirty="0"/>
          </a:p>
          <a:p>
            <a:pPr marL="342900" indent="-342900">
              <a:buFont typeface="Arial" charset="0"/>
              <a:buChar char="•"/>
            </a:pPr>
            <a:endParaRPr lang="en-GB" sz="2400" dirty="0" smtClean="0"/>
          </a:p>
          <a:p>
            <a:pPr marL="342900" indent="-342900">
              <a:buFont typeface="Arial" charset="0"/>
              <a:buChar char="•"/>
            </a:pPr>
            <a:r>
              <a:rPr lang="en-GB" sz="2400" dirty="0"/>
              <a:t>It </a:t>
            </a:r>
            <a:r>
              <a:rPr lang="en-GB" sz="2400" dirty="0" smtClean="0"/>
              <a:t>requires the presence of a spurious EPP-feature.</a:t>
            </a:r>
          </a:p>
          <a:p>
            <a:pPr marL="342900" indent="-342900">
              <a:buFont typeface="Arial" charset="0"/>
              <a:buChar char="•"/>
            </a:pPr>
            <a:endParaRPr lang="en-GB" sz="2400" dirty="0"/>
          </a:p>
          <a:p>
            <a:pPr marL="342900" indent="-342900">
              <a:buFont typeface="Arial" charset="0"/>
              <a:buChar char="•"/>
            </a:pPr>
            <a:r>
              <a:rPr lang="en-GB" sz="2400" dirty="0"/>
              <a:t>It </a:t>
            </a:r>
            <a:r>
              <a:rPr lang="en-GB" sz="2400" dirty="0" smtClean="0"/>
              <a:t> cannot account for the locality of selection.</a:t>
            </a:r>
          </a:p>
        </p:txBody>
      </p:sp>
    </p:spTree>
    <p:extLst>
      <p:ext uri="{BB962C8B-B14F-4D97-AF65-F5344CB8AC3E}">
        <p14:creationId xmlns:p14="http://schemas.microsoft.com/office/powerpoint/2010/main" val="1083555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3785652"/>
          </a:xfrm>
          <a:prstGeom prst="rect">
            <a:avLst/>
          </a:prstGeom>
          <a:noFill/>
        </p:spPr>
        <p:txBody>
          <a:bodyPr wrap="square" rtlCol="0">
            <a:spAutoFit/>
          </a:bodyPr>
          <a:lstStyle/>
          <a:p>
            <a:r>
              <a:rPr lang="en-GB" sz="2400" b="1" dirty="0" smtClean="0"/>
              <a:t>Long-distance agreement (LDA):</a:t>
            </a:r>
            <a:endParaRPr lang="en-GB" sz="2400" b="1" dirty="0"/>
          </a:p>
          <a:p>
            <a:endParaRPr lang="en-GB" sz="2400" b="1" dirty="0"/>
          </a:p>
          <a:p>
            <a:pPr marL="342900" indent="-342900">
              <a:buFont typeface="Arial" charset="0"/>
              <a:buChar char="•"/>
            </a:pPr>
            <a:r>
              <a:rPr lang="en-GB" sz="2400" dirty="0"/>
              <a:t>LDA is often defective (e.g., number agreement only, cf. Baker 2008</a:t>
            </a:r>
            <a:r>
              <a:rPr lang="en-GB" sz="2400" dirty="0" smtClean="0"/>
              <a:t>).</a:t>
            </a:r>
          </a:p>
          <a:p>
            <a:pPr marL="342900" indent="-342900">
              <a:buFont typeface="Wingdings" charset="2"/>
              <a:buChar char="§"/>
            </a:pPr>
            <a:endParaRPr lang="en-GB" sz="2400" dirty="0"/>
          </a:p>
          <a:p>
            <a:pPr marL="342900" indent="-342900">
              <a:buFont typeface="Arial" charset="0"/>
              <a:buChar char="•"/>
            </a:pPr>
            <a:r>
              <a:rPr lang="en-GB" sz="2400" dirty="0"/>
              <a:t>LDA must be dependent on other grammatical relations (case assignment, information-structural properties</a:t>
            </a:r>
            <a:r>
              <a:rPr lang="en-GB" sz="2400" dirty="0" smtClean="0"/>
              <a:t>).</a:t>
            </a:r>
          </a:p>
          <a:p>
            <a:pPr marL="342900" indent="-342900">
              <a:buFont typeface="Arial" charset="0"/>
              <a:buChar char="•"/>
            </a:pPr>
            <a:endParaRPr lang="en-GB" sz="2400" dirty="0"/>
          </a:p>
          <a:p>
            <a:pPr marL="342900" indent="-342900">
              <a:buFont typeface="Arial" charset="0"/>
              <a:buChar char="•"/>
            </a:pPr>
            <a:r>
              <a:rPr lang="en-GB" sz="2400" dirty="0"/>
              <a:t>LDA </a:t>
            </a:r>
            <a:r>
              <a:rPr lang="en-GB" sz="2400" dirty="0">
                <a:sym typeface="Symbol"/>
              </a:rPr>
              <a:t>/ </a:t>
            </a:r>
            <a:r>
              <a:rPr lang="de-DE" sz="2400" cap="small" dirty="0">
                <a:sym typeface="Symbol" charset="2"/>
              </a:rPr>
              <a:t></a:t>
            </a:r>
            <a:r>
              <a:rPr lang="de-DE" sz="2400" dirty="0">
                <a:sym typeface="Symbol" charset="2"/>
              </a:rPr>
              <a:t>-agreement </a:t>
            </a:r>
            <a:r>
              <a:rPr lang="de-DE" sz="2400" dirty="0" err="1">
                <a:sym typeface="Symbol" charset="2"/>
              </a:rPr>
              <a:t>is</a:t>
            </a:r>
            <a:r>
              <a:rPr lang="de-DE" sz="2400" dirty="0">
                <a:sym typeface="Symbol" charset="2"/>
              </a:rPr>
              <a:t> </a:t>
            </a:r>
            <a:r>
              <a:rPr lang="de-DE" sz="2400" dirty="0" err="1">
                <a:sym typeface="Symbol" charset="2"/>
              </a:rPr>
              <a:t>fallible</a:t>
            </a:r>
            <a:r>
              <a:rPr lang="de-DE" sz="2400" dirty="0">
                <a:sym typeface="Symbol" charset="2"/>
              </a:rPr>
              <a:t>: lack </a:t>
            </a:r>
            <a:r>
              <a:rPr lang="de-DE" sz="2400" dirty="0" err="1">
                <a:sym typeface="Symbol" charset="2"/>
              </a:rPr>
              <a:t>of</a:t>
            </a:r>
            <a:r>
              <a:rPr lang="de-DE" sz="2400" dirty="0">
                <a:sym typeface="Symbol" charset="2"/>
              </a:rPr>
              <a:t> (</a:t>
            </a:r>
            <a:r>
              <a:rPr lang="de-DE" sz="2400" dirty="0" err="1">
                <a:sym typeface="Symbol" charset="2"/>
              </a:rPr>
              <a:t>full</a:t>
            </a:r>
            <a:r>
              <a:rPr lang="de-DE" sz="2400" dirty="0">
                <a:sym typeface="Symbol" charset="2"/>
              </a:rPr>
              <a:t>) </a:t>
            </a:r>
            <a:r>
              <a:rPr lang="de-DE" sz="2400" dirty="0" err="1">
                <a:sym typeface="Symbol" charset="2"/>
              </a:rPr>
              <a:t>agreement</a:t>
            </a:r>
            <a:r>
              <a:rPr lang="de-DE" sz="2400" dirty="0">
                <a:sym typeface="Symbol" charset="2"/>
              </a:rPr>
              <a:t> </a:t>
            </a:r>
            <a:r>
              <a:rPr lang="de-DE" sz="2400" dirty="0" err="1">
                <a:sym typeface="Symbol" charset="2"/>
              </a:rPr>
              <a:t>does</a:t>
            </a:r>
            <a:r>
              <a:rPr lang="de-DE" sz="2400" dirty="0">
                <a:sym typeface="Symbol" charset="2"/>
              </a:rPr>
              <a:t> not </a:t>
            </a:r>
            <a:r>
              <a:rPr lang="de-DE" sz="2400" dirty="0" err="1">
                <a:sym typeface="Symbol" charset="2"/>
              </a:rPr>
              <a:t>always</a:t>
            </a:r>
            <a:r>
              <a:rPr lang="de-DE" sz="2400" dirty="0">
                <a:sym typeface="Symbol" charset="2"/>
              </a:rPr>
              <a:t> </a:t>
            </a:r>
            <a:r>
              <a:rPr lang="de-DE" sz="2400" dirty="0" err="1">
                <a:sym typeface="Symbol" charset="2"/>
              </a:rPr>
              <a:t>result</a:t>
            </a:r>
            <a:r>
              <a:rPr lang="de-DE" sz="2400" dirty="0">
                <a:sym typeface="Symbol" charset="2"/>
              </a:rPr>
              <a:t> in </a:t>
            </a:r>
            <a:r>
              <a:rPr lang="de-DE" sz="2400" dirty="0" err="1">
                <a:sym typeface="Symbol" charset="2"/>
              </a:rPr>
              <a:t>full</a:t>
            </a:r>
            <a:r>
              <a:rPr lang="de-DE" sz="2400" dirty="0">
                <a:sym typeface="Symbol" charset="2"/>
              </a:rPr>
              <a:t> </a:t>
            </a:r>
            <a:r>
              <a:rPr lang="de-DE" sz="2400" dirty="0" err="1">
                <a:sym typeface="Symbol" charset="2"/>
              </a:rPr>
              <a:t>ungrammaticality</a:t>
            </a:r>
            <a:r>
              <a:rPr lang="de-DE" sz="2400" dirty="0">
                <a:sym typeface="Symbol" charset="2"/>
              </a:rPr>
              <a:t> (Preminger 2014</a:t>
            </a:r>
            <a:r>
              <a:rPr lang="de-DE" sz="2400" dirty="0" smtClean="0">
                <a:sym typeface="Symbol" charset="2"/>
              </a:rPr>
              <a:t>)</a:t>
            </a:r>
            <a:r>
              <a:rPr lang="en-GB" sz="2400" dirty="0">
                <a:sym typeface="Symbol" charset="2"/>
              </a:rPr>
              <a:t>.</a:t>
            </a:r>
            <a:endParaRPr lang="en-GB" sz="2400" dirty="0"/>
          </a:p>
        </p:txBody>
      </p:sp>
    </p:spTree>
    <p:extLst>
      <p:ext uri="{BB962C8B-B14F-4D97-AF65-F5344CB8AC3E}">
        <p14:creationId xmlns:p14="http://schemas.microsoft.com/office/powerpoint/2010/main" val="2037190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t>Icelandic </a:t>
            </a:r>
            <a:r>
              <a:rPr lang="en-GB" sz="2400" b="1" dirty="0"/>
              <a:t>quirky case constructions:</a:t>
            </a:r>
          </a:p>
          <a:p>
            <a:pPr marL="342900" indent="-342900">
              <a:buFont typeface="Wingdings" charset="2"/>
              <a:buChar char="§"/>
            </a:pPr>
            <a:endParaRPr lang="en-GB" sz="2400" dirty="0"/>
          </a:p>
          <a:p>
            <a:r>
              <a:rPr lang="en-GB" sz="2400" dirty="0">
                <a:solidFill>
                  <a:srgbClr val="0000FF"/>
                </a:solidFill>
              </a:rPr>
              <a:t>	</a:t>
            </a:r>
            <a:r>
              <a:rPr lang="en-US" sz="2400" dirty="0" err="1">
                <a:solidFill>
                  <a:schemeClr val="tx2"/>
                </a:solidFill>
              </a:rPr>
              <a:t>Mér</a:t>
            </a:r>
            <a:r>
              <a:rPr lang="en-US" sz="2400" dirty="0">
                <a:solidFill>
                  <a:schemeClr val="tx2"/>
                </a:solidFill>
              </a:rPr>
              <a:t> </a:t>
            </a:r>
            <a:r>
              <a:rPr lang="en-US" sz="2400" dirty="0" err="1">
                <a:solidFill>
                  <a:schemeClr val="tx2"/>
                </a:solidFill>
              </a:rPr>
              <a:t>virdast</a:t>
            </a:r>
            <a:r>
              <a:rPr lang="en-US" sz="2400" dirty="0">
                <a:solidFill>
                  <a:schemeClr val="tx2"/>
                </a:solidFill>
              </a:rPr>
              <a:t> </a:t>
            </a:r>
            <a:r>
              <a:rPr lang="en-US" sz="2400" dirty="0" err="1">
                <a:solidFill>
                  <a:schemeClr val="tx2"/>
                </a:solidFill>
              </a:rPr>
              <a:t>hestarnir</a:t>
            </a:r>
            <a:r>
              <a:rPr lang="en-US" sz="2400" dirty="0">
                <a:solidFill>
                  <a:schemeClr val="tx2"/>
                </a:solidFill>
              </a:rPr>
              <a:t> </a:t>
            </a:r>
            <a:r>
              <a:rPr lang="en-US" sz="2400" dirty="0" err="1">
                <a:solidFill>
                  <a:schemeClr val="tx2"/>
                </a:solidFill>
              </a:rPr>
              <a:t>vera</a:t>
            </a:r>
            <a:r>
              <a:rPr lang="en-US" sz="2400" dirty="0">
                <a:solidFill>
                  <a:schemeClr val="tx2"/>
                </a:solidFill>
              </a:rPr>
              <a:t> </a:t>
            </a:r>
            <a:r>
              <a:rPr lang="en-US" sz="2400" dirty="0" err="1">
                <a:solidFill>
                  <a:schemeClr val="tx2"/>
                </a:solidFill>
              </a:rPr>
              <a:t>seinir</a:t>
            </a:r>
            <a:r>
              <a:rPr lang="en-US" sz="2400" dirty="0">
                <a:solidFill>
                  <a:schemeClr val="tx2"/>
                </a:solidFill>
              </a:rPr>
              <a:t>	(</a:t>
            </a:r>
            <a:r>
              <a:rPr lang="en-US" sz="2400" dirty="0" err="1">
                <a:solidFill>
                  <a:schemeClr val="tx2"/>
                </a:solidFill>
              </a:rPr>
              <a:t>Bobaljik</a:t>
            </a:r>
            <a:r>
              <a:rPr lang="en-US" sz="2400" dirty="0">
                <a:solidFill>
                  <a:schemeClr val="tx2"/>
                </a:solidFill>
              </a:rPr>
              <a:t> 2008)</a:t>
            </a:r>
            <a:endParaRPr lang="de-DE" sz="2400" dirty="0">
              <a:solidFill>
                <a:schemeClr val="tx2"/>
              </a:solidFill>
            </a:endParaRPr>
          </a:p>
          <a:p>
            <a:r>
              <a:rPr lang="en-US" sz="2400" dirty="0">
                <a:solidFill>
                  <a:schemeClr val="tx2"/>
                </a:solidFill>
              </a:rPr>
              <a:t>	Me seem.3.PL </a:t>
            </a:r>
            <a:r>
              <a:rPr lang="en-US" sz="2400" dirty="0" err="1">
                <a:solidFill>
                  <a:schemeClr val="tx2"/>
                </a:solidFill>
              </a:rPr>
              <a:t>the.horses</a:t>
            </a:r>
            <a:r>
              <a:rPr lang="en-US" sz="2400" dirty="0">
                <a:solidFill>
                  <a:schemeClr val="tx2"/>
                </a:solidFill>
              </a:rPr>
              <a:t> be slow</a:t>
            </a:r>
            <a:endParaRPr lang="de-DE" sz="2400" dirty="0">
              <a:solidFill>
                <a:schemeClr val="tx2"/>
              </a:solidFill>
            </a:endParaRPr>
          </a:p>
          <a:p>
            <a:r>
              <a:rPr lang="en-US" sz="2400" dirty="0">
                <a:solidFill>
                  <a:schemeClr val="tx2"/>
                </a:solidFill>
              </a:rPr>
              <a:t>	'It seems to me hat the horses are slow'		</a:t>
            </a:r>
            <a:endParaRPr lang="en-GB" sz="2400" dirty="0">
              <a:solidFill>
                <a:schemeClr val="tx2"/>
              </a:solidFill>
            </a:endParaRPr>
          </a:p>
          <a:p>
            <a:pPr fontAlgn="base"/>
            <a:endParaRPr lang="en-GB" sz="2400" dirty="0">
              <a:solidFill>
                <a:schemeClr val="tx2"/>
              </a:solidFill>
            </a:endParaRPr>
          </a:p>
          <a:p>
            <a:pPr fontAlgn="base"/>
            <a:r>
              <a:rPr lang="en-GB" sz="2400" dirty="0">
                <a:solidFill>
                  <a:schemeClr val="tx2"/>
                </a:solidFill>
              </a:rPr>
              <a:t>	</a:t>
            </a:r>
            <a:r>
              <a:rPr lang="en-US" sz="2400" dirty="0">
                <a:solidFill>
                  <a:schemeClr val="tx2"/>
                </a:solidFill>
              </a:rPr>
              <a:t>*</a:t>
            </a:r>
            <a:r>
              <a:rPr lang="en-US" sz="2400" dirty="0" err="1">
                <a:solidFill>
                  <a:schemeClr val="tx2"/>
                </a:solidFill>
              </a:rPr>
              <a:t>Einhverjum</a:t>
            </a:r>
            <a:r>
              <a:rPr lang="en-US" sz="2400" dirty="0">
                <a:solidFill>
                  <a:schemeClr val="tx2"/>
                </a:solidFill>
              </a:rPr>
              <a:t> </a:t>
            </a:r>
            <a:r>
              <a:rPr lang="en-US" sz="2400" dirty="0" err="1">
                <a:solidFill>
                  <a:schemeClr val="tx2"/>
                </a:solidFill>
              </a:rPr>
              <a:t>hafiđ</a:t>
            </a:r>
            <a:r>
              <a:rPr lang="en-US" sz="2400" dirty="0">
                <a:solidFill>
                  <a:schemeClr val="tx2"/>
                </a:solidFill>
              </a:rPr>
              <a:t> </a:t>
            </a:r>
            <a:r>
              <a:rPr lang="en-US" sz="2400" dirty="0" err="1">
                <a:solidFill>
                  <a:schemeClr val="tx2"/>
                </a:solidFill>
              </a:rPr>
              <a:t>alltaf</a:t>
            </a:r>
            <a:r>
              <a:rPr lang="en-US" sz="2400" dirty="0">
                <a:solidFill>
                  <a:schemeClr val="tx2"/>
                </a:solidFill>
              </a:rPr>
              <a:t> </a:t>
            </a:r>
            <a:r>
              <a:rPr lang="en-US" sz="2400" dirty="0" err="1">
                <a:solidFill>
                  <a:schemeClr val="tx2"/>
                </a:solidFill>
              </a:rPr>
              <a:t>líkađ</a:t>
            </a:r>
            <a:r>
              <a:rPr lang="en-US" sz="2400" dirty="0">
                <a:solidFill>
                  <a:schemeClr val="tx2"/>
                </a:solidFill>
              </a:rPr>
              <a:t> </a:t>
            </a:r>
            <a:r>
              <a:rPr lang="en-US" sz="2400" dirty="0" err="1">
                <a:solidFill>
                  <a:schemeClr val="tx2"/>
                </a:solidFill>
              </a:rPr>
              <a:t>thiđ</a:t>
            </a:r>
            <a:r>
              <a:rPr lang="en-US" sz="2400" dirty="0">
                <a:solidFill>
                  <a:schemeClr val="tx2"/>
                </a:solidFill>
              </a:rPr>
              <a:t>	(</a:t>
            </a:r>
            <a:r>
              <a:rPr lang="en-US" sz="2400" dirty="0" err="1">
                <a:solidFill>
                  <a:schemeClr val="tx2"/>
                </a:solidFill>
              </a:rPr>
              <a:t>Boeckx</a:t>
            </a:r>
            <a:r>
              <a:rPr lang="en-US" sz="2400" dirty="0">
                <a:solidFill>
                  <a:schemeClr val="tx2"/>
                </a:solidFill>
              </a:rPr>
              <a:t> 2008)</a:t>
            </a:r>
            <a:endParaRPr lang="de-DE" sz="2400" dirty="0">
              <a:solidFill>
                <a:schemeClr val="tx2"/>
              </a:solidFill>
            </a:endParaRPr>
          </a:p>
          <a:p>
            <a:r>
              <a:rPr lang="en-US" sz="2400" dirty="0">
                <a:solidFill>
                  <a:schemeClr val="tx2"/>
                </a:solidFill>
              </a:rPr>
              <a:t>	Someone has all liked </a:t>
            </a:r>
            <a:r>
              <a:rPr lang="en-US" sz="2400" dirty="0" err="1">
                <a:solidFill>
                  <a:schemeClr val="tx2"/>
                </a:solidFill>
              </a:rPr>
              <a:t>you.PL</a:t>
            </a:r>
            <a:endParaRPr lang="de-DE" sz="2400" dirty="0">
              <a:solidFill>
                <a:schemeClr val="tx2"/>
              </a:solidFill>
            </a:endParaRPr>
          </a:p>
          <a:p>
            <a:r>
              <a:rPr lang="en-US" sz="2400" dirty="0">
                <a:solidFill>
                  <a:schemeClr val="tx2"/>
                </a:solidFill>
              </a:rPr>
              <a:t>	</a:t>
            </a:r>
            <a:r>
              <a:rPr lang="en-US" sz="2400" i="1" dirty="0">
                <a:solidFill>
                  <a:schemeClr val="tx2"/>
                </a:solidFill>
              </a:rPr>
              <a:t>Intended</a:t>
            </a:r>
            <a:r>
              <a:rPr lang="en-US" sz="2400" dirty="0">
                <a:solidFill>
                  <a:schemeClr val="tx2"/>
                </a:solidFill>
              </a:rPr>
              <a:t>: ‘Someone likes </a:t>
            </a:r>
            <a:r>
              <a:rPr lang="en-US" sz="2400" dirty="0" err="1">
                <a:solidFill>
                  <a:schemeClr val="tx2"/>
                </a:solidFill>
              </a:rPr>
              <a:t>y’all</a:t>
            </a:r>
            <a:r>
              <a:rPr lang="en-US" sz="2400" dirty="0">
                <a:solidFill>
                  <a:schemeClr val="tx2"/>
                </a:solidFill>
              </a:rPr>
              <a:t>.’ </a:t>
            </a:r>
            <a:r>
              <a:rPr lang="en-US" sz="2400" dirty="0">
                <a:solidFill>
                  <a:srgbClr val="0000FF"/>
                </a:solidFill>
              </a:rPr>
              <a:t>			</a:t>
            </a:r>
          </a:p>
          <a:p>
            <a:endParaRPr lang="en-US" sz="2400" dirty="0">
              <a:solidFill>
                <a:srgbClr val="0000FF"/>
              </a:solidFill>
            </a:endParaRPr>
          </a:p>
          <a:p>
            <a:pPr marL="342900" indent="-342900">
              <a:buFont typeface="Arial" charset="0"/>
              <a:buChar char="•"/>
            </a:pPr>
            <a:r>
              <a:rPr lang="en-US" sz="2400" dirty="0"/>
              <a:t>Agreement is restricted to 3</a:t>
            </a:r>
            <a:r>
              <a:rPr lang="en-US" sz="2400" baseline="30000" dirty="0"/>
              <a:t>rd</a:t>
            </a:r>
            <a:r>
              <a:rPr lang="en-US" sz="2400" dirty="0"/>
              <a:t> person and the object only controls for number.</a:t>
            </a:r>
          </a:p>
          <a:p>
            <a:pPr marL="342900" indent="-342900">
              <a:buFont typeface="Arial" charset="0"/>
              <a:buChar char="•"/>
            </a:pPr>
            <a:r>
              <a:rPr lang="en-US" sz="2400" dirty="0" smtClean="0"/>
              <a:t>Agreement </a:t>
            </a:r>
            <a:r>
              <a:rPr lang="en-US" sz="2400" dirty="0"/>
              <a:t>is </a:t>
            </a:r>
            <a:r>
              <a:rPr lang="en-US" sz="2400" dirty="0" smtClean="0"/>
              <a:t>restricted to the nominative, the case associated to finite T.</a:t>
            </a:r>
            <a:endParaRPr lang="en-GB" sz="2400" dirty="0"/>
          </a:p>
        </p:txBody>
      </p:sp>
    </p:spTree>
    <p:extLst>
      <p:ext uri="{BB962C8B-B14F-4D97-AF65-F5344CB8AC3E}">
        <p14:creationId xmlns:p14="http://schemas.microsoft.com/office/powerpoint/2010/main" val="1091135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5632311"/>
          </a:xfrm>
          <a:prstGeom prst="rect">
            <a:avLst/>
          </a:prstGeom>
          <a:noFill/>
        </p:spPr>
        <p:txBody>
          <a:bodyPr wrap="square" rtlCol="0">
            <a:spAutoFit/>
          </a:bodyPr>
          <a:lstStyle/>
          <a:p>
            <a:r>
              <a:rPr lang="en-GB" sz="2400" b="1" dirty="0" err="1"/>
              <a:t>Tsez</a:t>
            </a:r>
            <a:r>
              <a:rPr lang="en-GB" sz="2400" b="1" dirty="0"/>
              <a:t> topic </a:t>
            </a:r>
            <a:r>
              <a:rPr lang="en-GB" sz="2400" b="1" dirty="0" smtClean="0"/>
              <a:t>agreement </a:t>
            </a:r>
            <a:r>
              <a:rPr lang="en-US" sz="2400" dirty="0"/>
              <a:t>(</a:t>
            </a:r>
            <a:r>
              <a:rPr lang="en-US" sz="2400" dirty="0" err="1"/>
              <a:t>Polinsky</a:t>
            </a:r>
            <a:r>
              <a:rPr lang="en-US" sz="2400" dirty="0"/>
              <a:t> and Potsdam 2001</a:t>
            </a:r>
            <a:r>
              <a:rPr lang="en-US" sz="2400" dirty="0" smtClean="0"/>
              <a:t>)</a:t>
            </a:r>
            <a:r>
              <a:rPr lang="en-GB" sz="2400" dirty="0" smtClean="0"/>
              <a:t>:</a:t>
            </a:r>
            <a:endParaRPr lang="en-GB" sz="2400" dirty="0"/>
          </a:p>
          <a:p>
            <a:pPr lvl="0" fontAlgn="base"/>
            <a:endParaRPr lang="en-US" sz="2400" dirty="0"/>
          </a:p>
          <a:p>
            <a:pPr lvl="0" fontAlgn="base"/>
            <a:r>
              <a:rPr lang="en-US" sz="2400" dirty="0"/>
              <a:t>	</a:t>
            </a:r>
            <a:r>
              <a:rPr lang="en-US" sz="2400" dirty="0" err="1">
                <a:solidFill>
                  <a:schemeClr val="tx2"/>
                </a:solidFill>
              </a:rPr>
              <a:t>Enir</a:t>
            </a:r>
            <a:r>
              <a:rPr lang="en-US" sz="2400" dirty="0">
                <a:solidFill>
                  <a:schemeClr val="tx2"/>
                </a:solidFill>
              </a:rPr>
              <a:t> [ </a:t>
            </a:r>
            <a:r>
              <a:rPr lang="en-US" sz="2400" dirty="0" err="1">
                <a:solidFill>
                  <a:schemeClr val="tx2"/>
                </a:solidFill>
              </a:rPr>
              <a:t>užā</a:t>
            </a:r>
            <a:r>
              <a:rPr lang="en-US" sz="2400" dirty="0">
                <a:solidFill>
                  <a:schemeClr val="tx2"/>
                </a:solidFill>
              </a:rPr>
              <a:t> </a:t>
            </a:r>
            <a:r>
              <a:rPr lang="en-US" sz="2400" dirty="0" err="1">
                <a:solidFill>
                  <a:schemeClr val="tx2"/>
                </a:solidFill>
              </a:rPr>
              <a:t>magalu</a:t>
            </a:r>
            <a:r>
              <a:rPr lang="en-US" sz="2400" dirty="0">
                <a:solidFill>
                  <a:schemeClr val="tx2"/>
                </a:solidFill>
              </a:rPr>
              <a:t> b-</a:t>
            </a:r>
            <a:r>
              <a:rPr lang="en-US" sz="2400" dirty="0" err="1">
                <a:solidFill>
                  <a:schemeClr val="tx2"/>
                </a:solidFill>
              </a:rPr>
              <a:t>āc’ruɬi</a:t>
            </a:r>
            <a:r>
              <a:rPr lang="en-US" sz="2400" dirty="0">
                <a:solidFill>
                  <a:schemeClr val="tx2"/>
                </a:solidFill>
              </a:rPr>
              <a:t> ] b-</a:t>
            </a:r>
            <a:r>
              <a:rPr lang="en-US" sz="2400" dirty="0" err="1">
                <a:solidFill>
                  <a:schemeClr val="tx2"/>
                </a:solidFill>
              </a:rPr>
              <a:t>iyxo</a:t>
            </a:r>
            <a:endParaRPr lang="de-DE" sz="2400" dirty="0">
              <a:solidFill>
                <a:schemeClr val="tx2"/>
              </a:solidFill>
            </a:endParaRPr>
          </a:p>
          <a:p>
            <a:r>
              <a:rPr lang="en-US" sz="2400" dirty="0">
                <a:solidFill>
                  <a:schemeClr val="tx2"/>
                </a:solidFill>
              </a:rPr>
              <a:t>	mother [ boy </a:t>
            </a:r>
            <a:r>
              <a:rPr lang="en-US" sz="2400" dirty="0" err="1">
                <a:solidFill>
                  <a:schemeClr val="tx2"/>
                </a:solidFill>
              </a:rPr>
              <a:t>bread.ABS</a:t>
            </a:r>
            <a:r>
              <a:rPr lang="en-US" sz="2400" dirty="0">
                <a:solidFill>
                  <a:schemeClr val="tx2"/>
                </a:solidFill>
              </a:rPr>
              <a:t>(III) III-ate ] III-know</a:t>
            </a:r>
            <a:endParaRPr lang="de-DE" sz="2400" dirty="0">
              <a:solidFill>
                <a:schemeClr val="tx2"/>
              </a:solidFill>
            </a:endParaRPr>
          </a:p>
          <a:p>
            <a:r>
              <a:rPr lang="en-US" sz="2400" dirty="0">
                <a:solidFill>
                  <a:schemeClr val="tx2"/>
                </a:solidFill>
              </a:rPr>
              <a:t>	‘The mother knows [ that (as for the bread) the boy ate it’</a:t>
            </a:r>
            <a:endParaRPr lang="de-DE" sz="2400" dirty="0">
              <a:solidFill>
                <a:schemeClr val="tx2"/>
              </a:solidFill>
            </a:endParaRPr>
          </a:p>
          <a:p>
            <a:pPr lvl="0" fontAlgn="base"/>
            <a:r>
              <a:rPr lang="en-US" sz="2400" dirty="0">
                <a:solidFill>
                  <a:schemeClr val="tx2"/>
                </a:solidFill>
              </a:rPr>
              <a:t>	</a:t>
            </a:r>
          </a:p>
          <a:p>
            <a:pPr lvl="0" fontAlgn="base"/>
            <a:r>
              <a:rPr lang="en-US" sz="2400" dirty="0">
                <a:solidFill>
                  <a:schemeClr val="tx2"/>
                </a:solidFill>
              </a:rPr>
              <a:t>	</a:t>
            </a:r>
            <a:r>
              <a:rPr lang="en-US" sz="2400" dirty="0" err="1">
                <a:solidFill>
                  <a:schemeClr val="tx2"/>
                </a:solidFill>
              </a:rPr>
              <a:t>Enir</a:t>
            </a:r>
            <a:r>
              <a:rPr lang="en-US" sz="2400" dirty="0">
                <a:solidFill>
                  <a:schemeClr val="tx2"/>
                </a:solidFill>
              </a:rPr>
              <a:t> [ </a:t>
            </a:r>
            <a:r>
              <a:rPr lang="en-US" sz="2400" dirty="0" err="1">
                <a:solidFill>
                  <a:schemeClr val="tx2"/>
                </a:solidFill>
              </a:rPr>
              <a:t>užā</a:t>
            </a:r>
            <a:r>
              <a:rPr lang="en-US" sz="2400" dirty="0">
                <a:solidFill>
                  <a:schemeClr val="tx2"/>
                </a:solidFill>
              </a:rPr>
              <a:t> </a:t>
            </a:r>
            <a:r>
              <a:rPr lang="en-US" sz="2400" dirty="0" err="1">
                <a:solidFill>
                  <a:schemeClr val="tx2"/>
                </a:solidFill>
              </a:rPr>
              <a:t>magalu</a:t>
            </a:r>
            <a:r>
              <a:rPr lang="en-US" sz="2400" dirty="0">
                <a:solidFill>
                  <a:schemeClr val="tx2"/>
                </a:solidFill>
              </a:rPr>
              <a:t> b-</a:t>
            </a:r>
            <a:r>
              <a:rPr lang="en-US" sz="2400" dirty="0" err="1">
                <a:solidFill>
                  <a:schemeClr val="tx2"/>
                </a:solidFill>
              </a:rPr>
              <a:t>āc’ruɬi</a:t>
            </a:r>
            <a:r>
              <a:rPr lang="en-US" sz="2400" dirty="0">
                <a:solidFill>
                  <a:schemeClr val="tx2"/>
                </a:solidFill>
              </a:rPr>
              <a:t> ] r-</a:t>
            </a:r>
            <a:r>
              <a:rPr lang="en-US" sz="2400" dirty="0" err="1">
                <a:solidFill>
                  <a:schemeClr val="tx2"/>
                </a:solidFill>
              </a:rPr>
              <a:t>iyxo</a:t>
            </a:r>
            <a:endParaRPr lang="de-DE" sz="2400" dirty="0">
              <a:solidFill>
                <a:schemeClr val="tx2"/>
              </a:solidFill>
            </a:endParaRPr>
          </a:p>
          <a:p>
            <a:r>
              <a:rPr lang="en-US" sz="2400" dirty="0">
                <a:solidFill>
                  <a:schemeClr val="tx2"/>
                </a:solidFill>
              </a:rPr>
              <a:t>	mother [ boy </a:t>
            </a:r>
            <a:r>
              <a:rPr lang="en-US" sz="2400" dirty="0" err="1">
                <a:solidFill>
                  <a:schemeClr val="tx2"/>
                </a:solidFill>
              </a:rPr>
              <a:t>bread.ABS</a:t>
            </a:r>
            <a:r>
              <a:rPr lang="en-US" sz="2400" dirty="0">
                <a:solidFill>
                  <a:schemeClr val="tx2"/>
                </a:solidFill>
              </a:rPr>
              <a:t>(III) III-ate ] IV-know</a:t>
            </a:r>
            <a:endParaRPr lang="de-DE" sz="2400" dirty="0">
              <a:solidFill>
                <a:schemeClr val="tx2"/>
              </a:solidFill>
            </a:endParaRPr>
          </a:p>
          <a:p>
            <a:r>
              <a:rPr lang="en-US" sz="2400" dirty="0">
                <a:solidFill>
                  <a:schemeClr val="tx2"/>
                </a:solidFill>
              </a:rPr>
              <a:t>	‘The mother knows that the boy ate the bread’</a:t>
            </a:r>
            <a:endParaRPr lang="de-DE" sz="2400" dirty="0">
              <a:solidFill>
                <a:schemeClr val="tx2"/>
              </a:solidFill>
            </a:endParaRPr>
          </a:p>
          <a:p>
            <a:r>
              <a:rPr lang="en-US" sz="2400" dirty="0">
                <a:solidFill>
                  <a:srgbClr val="0000FF"/>
                </a:solidFill>
              </a:rPr>
              <a:t>			</a:t>
            </a:r>
            <a:endParaRPr lang="en-US" sz="2400" dirty="0">
              <a:solidFill>
                <a:srgbClr val="000000"/>
              </a:solidFill>
            </a:endParaRPr>
          </a:p>
          <a:p>
            <a:pPr marL="342900" indent="-342900">
              <a:buFont typeface="Arial" charset="0"/>
              <a:buChar char="•"/>
            </a:pPr>
            <a:r>
              <a:rPr lang="en-US" sz="2400" dirty="0">
                <a:solidFill>
                  <a:srgbClr val="000000"/>
                </a:solidFill>
              </a:rPr>
              <a:t>Agreement is dependent on the information-structural status of its </a:t>
            </a:r>
            <a:r>
              <a:rPr lang="en-US" sz="2400" dirty="0" err="1">
                <a:solidFill>
                  <a:srgbClr val="000000"/>
                </a:solidFill>
              </a:rPr>
              <a:t>clausally</a:t>
            </a:r>
            <a:r>
              <a:rPr lang="en-US" sz="2400" dirty="0">
                <a:solidFill>
                  <a:srgbClr val="000000"/>
                </a:solidFill>
              </a:rPr>
              <a:t> embedded controller.</a:t>
            </a:r>
          </a:p>
          <a:p>
            <a:pPr marL="342900" indent="-342900">
              <a:buFont typeface="Arial" charset="0"/>
              <a:buChar char="•"/>
            </a:pPr>
            <a:r>
              <a:rPr lang="en-US" sz="2400" dirty="0" err="1">
                <a:solidFill>
                  <a:srgbClr val="000000"/>
                </a:solidFill>
              </a:rPr>
              <a:t>Polinsky</a:t>
            </a:r>
            <a:r>
              <a:rPr lang="en-US" sz="2400" dirty="0">
                <a:solidFill>
                  <a:srgbClr val="000000"/>
                </a:solidFill>
              </a:rPr>
              <a:t> and Potsdam 2001 take the topic to covertly raise </a:t>
            </a:r>
            <a:r>
              <a:rPr lang="en-US" sz="2400" dirty="0" smtClean="0">
                <a:solidFill>
                  <a:srgbClr val="000000"/>
                </a:solidFill>
              </a:rPr>
              <a:t>into </a:t>
            </a:r>
            <a:r>
              <a:rPr lang="en-US" sz="2400" dirty="0">
                <a:solidFill>
                  <a:srgbClr val="000000"/>
                </a:solidFill>
              </a:rPr>
              <a:t>the left-periphery of the embedded </a:t>
            </a:r>
            <a:r>
              <a:rPr lang="en-US" sz="2400" dirty="0" smtClean="0">
                <a:solidFill>
                  <a:srgbClr val="000000"/>
                </a:solidFill>
              </a:rPr>
              <a:t>clause, which </a:t>
            </a:r>
            <a:r>
              <a:rPr lang="en-GB" sz="2400" dirty="0" smtClean="0"/>
              <a:t>requires </a:t>
            </a:r>
            <a:r>
              <a:rPr lang="en-GB" sz="2400" dirty="0"/>
              <a:t>covert movement to feed </a:t>
            </a:r>
            <a:r>
              <a:rPr lang="en-GB" sz="2400" dirty="0" smtClean="0"/>
              <a:t>agreement.</a:t>
            </a:r>
            <a:endParaRPr lang="en-US" sz="2400" dirty="0">
              <a:solidFill>
                <a:srgbClr val="0000FF"/>
              </a:solidFill>
            </a:endParaRPr>
          </a:p>
        </p:txBody>
      </p:sp>
    </p:spTree>
    <p:extLst>
      <p:ext uri="{BB962C8B-B14F-4D97-AF65-F5344CB8AC3E}">
        <p14:creationId xmlns:p14="http://schemas.microsoft.com/office/powerpoint/2010/main" val="1046529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19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GB" sz="2400" b="1" dirty="0" smtClean="0"/>
              <a:t>Negative Concord: </a:t>
            </a:r>
          </a:p>
          <a:p>
            <a:endParaRPr lang="en-GB" sz="2400" b="1" dirty="0" smtClean="0"/>
          </a:p>
          <a:p>
            <a:pPr marL="342900" indent="-342900">
              <a:buFont typeface="Arial" charset="0"/>
              <a:buChar char="•"/>
            </a:pPr>
            <a:r>
              <a:rPr lang="en-GB" sz="2400" dirty="0" smtClean="0"/>
              <a:t>Generally analysed in terms of syntactic agreement (as proposed by Brown 1999; Weiss 2002; Zeijlstra et al. 2004; Zeijlstra 2008; </a:t>
            </a:r>
            <a:r>
              <a:rPr lang="en-GB" sz="2400" dirty="0" err="1" smtClean="0"/>
              <a:t>Haegeman</a:t>
            </a:r>
            <a:r>
              <a:rPr lang="en-GB" sz="2400" dirty="0" smtClean="0"/>
              <a:t> and </a:t>
            </a:r>
            <a:r>
              <a:rPr lang="en-GB" sz="2400" dirty="0" err="1" smtClean="0"/>
              <a:t>Lohndal</a:t>
            </a:r>
            <a:r>
              <a:rPr lang="en-GB" sz="2400" dirty="0" smtClean="0"/>
              <a:t> 2010; pace De Swart &amp; Sag 2002; De Swart 2010). See also </a:t>
            </a:r>
            <a:r>
              <a:rPr lang="en-GB" sz="2400" dirty="0" err="1" smtClean="0"/>
              <a:t>Giannakidou</a:t>
            </a:r>
            <a:r>
              <a:rPr lang="en-GB" sz="2400" dirty="0" smtClean="0"/>
              <a:t> (2000), </a:t>
            </a:r>
            <a:r>
              <a:rPr lang="en-GB" sz="2400" dirty="0" err="1" smtClean="0"/>
              <a:t>Herbuger</a:t>
            </a:r>
            <a:r>
              <a:rPr lang="en-GB" sz="2400" dirty="0" smtClean="0"/>
              <a:t> (2001), Collins &amp; Postal (2014).</a:t>
            </a:r>
          </a:p>
          <a:p>
            <a:endParaRPr lang="en-GB" sz="2400" dirty="0" smtClean="0"/>
          </a:p>
          <a:p>
            <a:pPr marL="342900" indent="-342900">
              <a:buFont typeface="Arial" charset="0"/>
              <a:buChar char="•"/>
            </a:pPr>
            <a:r>
              <a:rPr lang="en-GB" sz="2400" dirty="0" smtClean="0"/>
              <a:t>Negative indefinites should be treated as elements carrying an uninterpretable negative feature [</a:t>
            </a:r>
            <a:r>
              <a:rPr lang="en-GB" sz="2400" dirty="0" err="1" smtClean="0"/>
              <a:t>uNEG</a:t>
            </a:r>
            <a:r>
              <a:rPr lang="en-GB" sz="2400" dirty="0" smtClean="0"/>
              <a:t>] that agrees with a </a:t>
            </a:r>
            <a:r>
              <a:rPr lang="en-GB" sz="2400" dirty="0"/>
              <a:t>feature </a:t>
            </a:r>
            <a:r>
              <a:rPr lang="en-GB" sz="2400" dirty="0" smtClean="0"/>
              <a:t>[</a:t>
            </a:r>
            <a:r>
              <a:rPr lang="en-GB" sz="2400" dirty="0" err="1" smtClean="0"/>
              <a:t>iNEG</a:t>
            </a:r>
            <a:r>
              <a:rPr lang="en-GB" sz="2400" dirty="0"/>
              <a:t>] </a:t>
            </a:r>
            <a:r>
              <a:rPr lang="en-GB" sz="2400" dirty="0" smtClean="0"/>
              <a:t>on a negative operator (which could be realized either as negative marker, or a covert operator).</a:t>
            </a:r>
            <a:endParaRPr lang="en-GB" sz="2400" b="1" dirty="0"/>
          </a:p>
        </p:txBody>
      </p:sp>
    </p:spTree>
    <p:extLst>
      <p:ext uri="{BB962C8B-B14F-4D97-AF65-F5344CB8AC3E}">
        <p14:creationId xmlns:p14="http://schemas.microsoft.com/office/powerpoint/2010/main" val="1848365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solidFill>
            <a:srgbClr val="19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1077218"/>
          </a:xfrm>
          <a:prstGeom prst="rect">
            <a:avLst/>
          </a:prstGeom>
          <a:noFill/>
        </p:spPr>
        <p:txBody>
          <a:bodyPr wrap="square" rtlCol="0">
            <a:spAutoFit/>
          </a:bodyPr>
          <a:lstStyle/>
          <a:p>
            <a:pPr algn="r"/>
            <a:r>
              <a:rPr lang="de-DE" sz="3200" b="1" dirty="0" err="1" smtClean="0">
                <a:solidFill>
                  <a:schemeClr val="bg1"/>
                </a:solidFill>
              </a:rPr>
              <a:t>One-to-many</a:t>
            </a:r>
            <a:r>
              <a:rPr lang="de-DE" sz="3200" b="1" dirty="0" smtClean="0">
                <a:solidFill>
                  <a:schemeClr val="bg1"/>
                </a:solidFill>
              </a:rPr>
              <a:t> </a:t>
            </a:r>
            <a:r>
              <a:rPr lang="de-DE" sz="3200" b="1" dirty="0" err="1" smtClean="0">
                <a:solidFill>
                  <a:schemeClr val="bg1"/>
                </a:solidFill>
              </a:rPr>
              <a:t>relations</a:t>
            </a:r>
            <a:r>
              <a:rPr lang="de-DE" sz="3200" b="1" dirty="0" smtClean="0">
                <a:solidFill>
                  <a:schemeClr val="bg1"/>
                </a:solidFill>
              </a:rPr>
              <a:t> in </a:t>
            </a:r>
            <a:r>
              <a:rPr lang="de-DE" sz="3200" b="1" dirty="0" err="1" smtClean="0">
                <a:solidFill>
                  <a:schemeClr val="bg1"/>
                </a:solidFill>
              </a:rPr>
              <a:t>morpho</a:t>
            </a:r>
            <a:r>
              <a:rPr lang="de-DE" sz="3200" b="1" dirty="0" smtClean="0">
                <a:solidFill>
                  <a:schemeClr val="bg1"/>
                </a:solidFill>
              </a:rPr>
              <a:t>-syntax </a:t>
            </a:r>
          </a:p>
          <a:p>
            <a:pPr algn="r"/>
            <a:r>
              <a:rPr lang="de-DE" sz="3200" b="1" dirty="0" err="1" smtClean="0">
                <a:solidFill>
                  <a:schemeClr val="bg1"/>
                </a:solidFill>
              </a:rPr>
              <a:t>and</a:t>
            </a:r>
            <a:r>
              <a:rPr lang="de-DE" sz="3200" b="1" dirty="0" smtClean="0">
                <a:solidFill>
                  <a:schemeClr val="bg1"/>
                </a:solidFill>
              </a:rPr>
              <a:t> </a:t>
            </a:r>
            <a:r>
              <a:rPr lang="de-DE" sz="3200" b="1" dirty="0" err="1" smtClean="0">
                <a:solidFill>
                  <a:schemeClr val="bg1"/>
                </a:solidFill>
              </a:rPr>
              <a:t>syntactic</a:t>
            </a:r>
            <a:r>
              <a:rPr lang="de-DE" sz="3200" b="1" dirty="0" smtClean="0">
                <a:solidFill>
                  <a:schemeClr val="bg1"/>
                </a:solidFill>
              </a:rPr>
              <a:t> </a:t>
            </a:r>
            <a:r>
              <a:rPr lang="de-DE" sz="3200" b="1" dirty="0" err="1" smtClean="0">
                <a:solidFill>
                  <a:schemeClr val="bg1"/>
                </a:solidFill>
              </a:rPr>
              <a:t>dependencies</a:t>
            </a:r>
            <a:endParaRPr lang="de-DE" sz="3200" b="1" dirty="0">
              <a:solidFill>
                <a:schemeClr val="bg1"/>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3443436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20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GB" sz="2400" b="1" dirty="0" smtClean="0"/>
              <a:t>Negative Concord: </a:t>
            </a:r>
          </a:p>
          <a:p>
            <a:endParaRPr lang="en-GB" sz="2400" b="1" dirty="0" smtClean="0"/>
          </a:p>
          <a:p>
            <a:r>
              <a:rPr lang="de-DE" sz="2400" dirty="0" smtClean="0">
                <a:solidFill>
                  <a:schemeClr val="tx2"/>
                </a:solidFill>
              </a:rPr>
              <a:t>	</a:t>
            </a:r>
            <a:r>
              <a:rPr lang="de-DE" sz="2400" dirty="0" err="1" smtClean="0">
                <a:solidFill>
                  <a:schemeClr val="tx2"/>
                </a:solidFill>
              </a:rPr>
              <a:t>Nikdo</a:t>
            </a:r>
            <a:r>
              <a:rPr lang="de-DE" sz="2400" dirty="0" smtClean="0">
                <a:solidFill>
                  <a:schemeClr val="tx2"/>
                </a:solidFill>
              </a:rPr>
              <a:t> </a:t>
            </a:r>
            <a:r>
              <a:rPr lang="de-DE" sz="2400" dirty="0" err="1" smtClean="0">
                <a:solidFill>
                  <a:schemeClr val="tx2"/>
                </a:solidFill>
              </a:rPr>
              <a:t>nevolá</a:t>
            </a:r>
            <a:r>
              <a:rPr lang="de-DE" sz="2400" dirty="0" smtClean="0">
                <a:solidFill>
                  <a:schemeClr val="tx2"/>
                </a:solidFill>
              </a:rPr>
              <a:t> </a:t>
            </a:r>
            <a:r>
              <a:rPr lang="de-DE" sz="2400" dirty="0" err="1" smtClean="0">
                <a:solidFill>
                  <a:schemeClr val="tx2"/>
                </a:solidFill>
              </a:rPr>
              <a:t>nikomu</a:t>
            </a:r>
            <a:r>
              <a:rPr lang="de-DE" sz="2400" dirty="0" smtClean="0">
                <a:solidFill>
                  <a:schemeClr val="tx2"/>
                </a:solidFill>
              </a:rPr>
              <a:t>				Czech</a:t>
            </a:r>
            <a:endParaRPr lang="de-DE" sz="2400" dirty="0">
              <a:solidFill>
                <a:schemeClr val="tx2"/>
              </a:solidFill>
            </a:endParaRPr>
          </a:p>
          <a:p>
            <a:r>
              <a:rPr lang="de-DE" sz="2400" dirty="0" smtClean="0">
                <a:solidFill>
                  <a:schemeClr val="tx2"/>
                </a:solidFill>
              </a:rPr>
              <a:t>	</a:t>
            </a:r>
            <a:r>
              <a:rPr lang="de-DE" sz="2400" dirty="0" err="1" smtClean="0">
                <a:solidFill>
                  <a:schemeClr val="tx2"/>
                </a:solidFill>
              </a:rPr>
              <a:t>Neg</a:t>
            </a:r>
            <a:r>
              <a:rPr lang="de-DE" sz="2400" dirty="0" smtClean="0">
                <a:solidFill>
                  <a:schemeClr val="tx2"/>
                </a:solidFill>
              </a:rPr>
              <a:t>-body </a:t>
            </a:r>
            <a:r>
              <a:rPr lang="de-DE" sz="2400" dirty="0" err="1" smtClean="0">
                <a:solidFill>
                  <a:schemeClr val="tx2"/>
                </a:solidFill>
              </a:rPr>
              <a:t>neg.calls</a:t>
            </a:r>
            <a:r>
              <a:rPr lang="de-DE" sz="2400" dirty="0" smtClean="0">
                <a:solidFill>
                  <a:schemeClr val="tx2"/>
                </a:solidFill>
              </a:rPr>
              <a:t> </a:t>
            </a:r>
            <a:r>
              <a:rPr lang="de-DE" sz="2400" dirty="0" err="1" smtClean="0">
                <a:solidFill>
                  <a:schemeClr val="tx2"/>
                </a:solidFill>
              </a:rPr>
              <a:t>neg</a:t>
            </a:r>
            <a:r>
              <a:rPr lang="de-DE" sz="2400" dirty="0" smtClean="0">
                <a:solidFill>
                  <a:schemeClr val="tx2"/>
                </a:solidFill>
              </a:rPr>
              <a:t>-body</a:t>
            </a:r>
            <a:endParaRPr lang="de-DE" sz="2400" dirty="0">
              <a:solidFill>
                <a:schemeClr val="tx2"/>
              </a:solidFill>
            </a:endParaRPr>
          </a:p>
          <a:p>
            <a:r>
              <a:rPr lang="de-DE" sz="2400" dirty="0" smtClean="0">
                <a:solidFill>
                  <a:schemeClr val="tx2"/>
                </a:solidFill>
              </a:rPr>
              <a:t>	‘</a:t>
            </a:r>
            <a:r>
              <a:rPr lang="de-DE" sz="2400" dirty="0">
                <a:solidFill>
                  <a:schemeClr val="tx2"/>
                </a:solidFill>
              </a:rPr>
              <a:t>Nobody </a:t>
            </a:r>
            <a:r>
              <a:rPr lang="de-DE" sz="2400" dirty="0" err="1">
                <a:solidFill>
                  <a:schemeClr val="tx2"/>
                </a:solidFill>
              </a:rPr>
              <a:t>is</a:t>
            </a:r>
            <a:r>
              <a:rPr lang="de-DE" sz="2400" dirty="0">
                <a:solidFill>
                  <a:schemeClr val="tx2"/>
                </a:solidFill>
              </a:rPr>
              <a:t> </a:t>
            </a:r>
            <a:r>
              <a:rPr lang="de-DE" sz="2400" dirty="0" err="1">
                <a:solidFill>
                  <a:schemeClr val="tx2"/>
                </a:solidFill>
              </a:rPr>
              <a:t>calling</a:t>
            </a:r>
            <a:r>
              <a:rPr lang="de-DE" sz="2400" dirty="0">
                <a:solidFill>
                  <a:schemeClr val="tx2"/>
                </a:solidFill>
              </a:rPr>
              <a:t> </a:t>
            </a:r>
            <a:r>
              <a:rPr lang="de-DE" sz="2400" dirty="0" err="1">
                <a:solidFill>
                  <a:schemeClr val="tx2"/>
                </a:solidFill>
              </a:rPr>
              <a:t>anybody</a:t>
            </a:r>
            <a:r>
              <a:rPr lang="de-DE" sz="2400" dirty="0" smtClean="0">
                <a:solidFill>
                  <a:schemeClr val="tx2"/>
                </a:solidFill>
              </a:rPr>
              <a:t>’</a:t>
            </a:r>
          </a:p>
          <a:p>
            <a:endParaRPr lang="de-DE" sz="2400" dirty="0" smtClean="0">
              <a:solidFill>
                <a:schemeClr val="tx2"/>
              </a:solidFill>
            </a:endParaRPr>
          </a:p>
          <a:p>
            <a:r>
              <a:rPr lang="de-DE" sz="2400" dirty="0" smtClean="0">
                <a:solidFill>
                  <a:schemeClr val="tx2"/>
                </a:solidFill>
              </a:rPr>
              <a:t>	[</a:t>
            </a:r>
            <a:r>
              <a:rPr lang="de-DE" sz="2400" baseline="-25000" dirty="0">
                <a:solidFill>
                  <a:schemeClr val="tx2"/>
                </a:solidFill>
              </a:rPr>
              <a:t>TP</a:t>
            </a:r>
            <a:r>
              <a:rPr lang="de-DE" sz="2400" dirty="0">
                <a:solidFill>
                  <a:schemeClr val="tx2"/>
                </a:solidFill>
              </a:rPr>
              <a:t> </a:t>
            </a:r>
            <a:r>
              <a:rPr lang="de-DE" sz="2400" dirty="0" err="1" smtClean="0">
                <a:solidFill>
                  <a:schemeClr val="tx2"/>
                </a:solidFill>
              </a:rPr>
              <a:t>Nikdo</a:t>
            </a:r>
            <a:r>
              <a:rPr lang="de-DE" sz="2400" baseline="-25000" dirty="0" smtClean="0">
                <a:solidFill>
                  <a:schemeClr val="tx2"/>
                </a:solidFill>
              </a:rPr>
              <a:t>[</a:t>
            </a:r>
            <a:r>
              <a:rPr lang="de-DE" sz="2400" baseline="-25000" dirty="0" err="1" smtClean="0">
                <a:solidFill>
                  <a:schemeClr val="tx2"/>
                </a:solidFill>
              </a:rPr>
              <a:t>uNEG</a:t>
            </a:r>
            <a:r>
              <a:rPr lang="de-DE" sz="2400" baseline="-25000" dirty="0" smtClean="0">
                <a:solidFill>
                  <a:schemeClr val="tx2"/>
                </a:solidFill>
              </a:rPr>
              <a:t>]</a:t>
            </a:r>
            <a:r>
              <a:rPr lang="de-DE" sz="2400" baseline="-25000" dirty="0" err="1" smtClean="0">
                <a:solidFill>
                  <a:schemeClr val="tx2"/>
                </a:solidFill>
              </a:rPr>
              <a:t>j</a:t>
            </a:r>
            <a:r>
              <a:rPr lang="de-DE" sz="2400" dirty="0" smtClean="0">
                <a:solidFill>
                  <a:schemeClr val="tx2"/>
                </a:solidFill>
              </a:rPr>
              <a:t> </a:t>
            </a:r>
            <a:r>
              <a:rPr lang="de-DE" sz="2400" dirty="0">
                <a:solidFill>
                  <a:schemeClr val="tx2"/>
                </a:solidFill>
              </a:rPr>
              <a:t>[</a:t>
            </a:r>
            <a:r>
              <a:rPr lang="de-DE" sz="2400" baseline="-25000" dirty="0" err="1">
                <a:solidFill>
                  <a:schemeClr val="tx2"/>
                </a:solidFill>
              </a:rPr>
              <a:t>NegP</a:t>
            </a:r>
            <a:r>
              <a:rPr lang="de-DE" sz="2400" dirty="0">
                <a:solidFill>
                  <a:schemeClr val="tx2"/>
                </a:solidFill>
              </a:rPr>
              <a:t> </a:t>
            </a:r>
            <a:r>
              <a:rPr lang="de-DE" sz="2400" dirty="0" err="1" smtClean="0">
                <a:solidFill>
                  <a:schemeClr val="tx2"/>
                </a:solidFill>
              </a:rPr>
              <a:t>nevolá</a:t>
            </a:r>
            <a:r>
              <a:rPr lang="de-DE" sz="2400" baseline="-25000" dirty="0">
                <a:solidFill>
                  <a:schemeClr val="tx2"/>
                </a:solidFill>
              </a:rPr>
              <a:t>[</a:t>
            </a:r>
            <a:r>
              <a:rPr lang="de-DE" sz="2400" baseline="-25000" dirty="0" err="1">
                <a:solidFill>
                  <a:schemeClr val="tx2"/>
                </a:solidFill>
              </a:rPr>
              <a:t>iNEG</a:t>
            </a:r>
            <a:r>
              <a:rPr lang="de-DE" sz="2400" baseline="-25000" dirty="0">
                <a:solidFill>
                  <a:schemeClr val="tx2"/>
                </a:solidFill>
              </a:rPr>
              <a:t>] </a:t>
            </a:r>
            <a:r>
              <a:rPr lang="de-DE" sz="2400" dirty="0" err="1" smtClean="0">
                <a:solidFill>
                  <a:schemeClr val="tx2"/>
                </a:solidFill>
              </a:rPr>
              <a:t>t</a:t>
            </a:r>
            <a:r>
              <a:rPr lang="de-DE" sz="2400" baseline="-25000" dirty="0" err="1" smtClean="0">
                <a:solidFill>
                  <a:schemeClr val="tx2"/>
                </a:solidFill>
              </a:rPr>
              <a:t>j</a:t>
            </a:r>
            <a:r>
              <a:rPr lang="de-DE" sz="2400" dirty="0" smtClean="0">
                <a:solidFill>
                  <a:schemeClr val="tx2"/>
                </a:solidFill>
              </a:rPr>
              <a:t> </a:t>
            </a:r>
            <a:r>
              <a:rPr lang="de-DE" sz="2400" dirty="0" err="1">
                <a:solidFill>
                  <a:schemeClr val="tx2"/>
                </a:solidFill>
              </a:rPr>
              <a:t>nikoho</a:t>
            </a:r>
            <a:r>
              <a:rPr lang="de-DE" sz="2400" baseline="-25000" dirty="0">
                <a:solidFill>
                  <a:schemeClr val="tx2"/>
                </a:solidFill>
              </a:rPr>
              <a:t>[</a:t>
            </a:r>
            <a:r>
              <a:rPr lang="de-DE" sz="2400" baseline="-25000" dirty="0" err="1">
                <a:solidFill>
                  <a:schemeClr val="tx2"/>
                </a:solidFill>
              </a:rPr>
              <a:t>uNEG</a:t>
            </a:r>
            <a:r>
              <a:rPr lang="de-DE" sz="2400" baseline="-25000" dirty="0">
                <a:solidFill>
                  <a:schemeClr val="tx2"/>
                </a:solidFill>
              </a:rPr>
              <a:t>] </a:t>
            </a:r>
            <a:r>
              <a:rPr lang="de-DE" sz="2400" dirty="0">
                <a:solidFill>
                  <a:schemeClr val="tx2"/>
                </a:solidFill>
              </a:rPr>
              <a:t>] </a:t>
            </a:r>
            <a:r>
              <a:rPr lang="de-DE" sz="2400" dirty="0" smtClean="0">
                <a:solidFill>
                  <a:schemeClr val="tx2"/>
                </a:solidFill>
              </a:rPr>
              <a:t>]</a:t>
            </a:r>
          </a:p>
          <a:p>
            <a:endParaRPr lang="de-DE" sz="2400" dirty="0">
              <a:solidFill>
                <a:schemeClr val="tx2"/>
              </a:solidFill>
            </a:endParaRPr>
          </a:p>
          <a:p>
            <a:r>
              <a:rPr lang="de-DE" sz="2400" dirty="0" smtClean="0">
                <a:solidFill>
                  <a:schemeClr val="tx2"/>
                </a:solidFill>
              </a:rPr>
              <a:t>	[</a:t>
            </a:r>
            <a:r>
              <a:rPr lang="de-DE" sz="2400" baseline="-25000" dirty="0">
                <a:solidFill>
                  <a:schemeClr val="tx2"/>
                </a:solidFill>
              </a:rPr>
              <a:t>TP</a:t>
            </a:r>
            <a:r>
              <a:rPr lang="de-DE" sz="2400" dirty="0" smtClean="0">
                <a:solidFill>
                  <a:schemeClr val="tx2"/>
                </a:solidFill>
              </a:rPr>
              <a:t> </a:t>
            </a:r>
            <a:r>
              <a:rPr lang="de-DE" sz="2400" dirty="0" err="1" smtClean="0">
                <a:solidFill>
                  <a:schemeClr val="tx2"/>
                </a:solidFill>
              </a:rPr>
              <a:t>Op</a:t>
            </a:r>
            <a:r>
              <a:rPr lang="de-DE" sz="2400" dirty="0" smtClean="0">
                <a:solidFill>
                  <a:schemeClr val="tx2"/>
                </a:solidFill>
                <a:sym typeface="Symbol" charset="2"/>
              </a:rPr>
              <a:t></a:t>
            </a:r>
            <a:r>
              <a:rPr lang="de-DE" sz="2400" dirty="0" smtClean="0">
                <a:solidFill>
                  <a:schemeClr val="tx2"/>
                </a:solidFill>
              </a:rPr>
              <a:t>[</a:t>
            </a:r>
            <a:r>
              <a:rPr lang="de-DE" sz="2400" dirty="0" err="1" smtClean="0">
                <a:solidFill>
                  <a:schemeClr val="tx2"/>
                </a:solidFill>
              </a:rPr>
              <a:t>iNEG</a:t>
            </a:r>
            <a:r>
              <a:rPr lang="de-DE" sz="2400" dirty="0">
                <a:solidFill>
                  <a:schemeClr val="tx2"/>
                </a:solidFill>
              </a:rPr>
              <a:t>] </a:t>
            </a:r>
            <a:r>
              <a:rPr lang="de-DE" sz="2400" dirty="0" err="1" smtClean="0">
                <a:solidFill>
                  <a:schemeClr val="tx2"/>
                </a:solidFill>
              </a:rPr>
              <a:t>nikdo</a:t>
            </a:r>
            <a:r>
              <a:rPr lang="de-DE" sz="2400" baseline="-25000" dirty="0" smtClean="0">
                <a:solidFill>
                  <a:schemeClr val="tx2"/>
                </a:solidFill>
              </a:rPr>
              <a:t>[</a:t>
            </a:r>
            <a:r>
              <a:rPr lang="de-DE" sz="2400" baseline="-25000" dirty="0" err="1" smtClean="0">
                <a:solidFill>
                  <a:schemeClr val="tx2"/>
                </a:solidFill>
              </a:rPr>
              <a:t>uNEG</a:t>
            </a:r>
            <a:r>
              <a:rPr lang="de-DE" sz="2400" baseline="-25000" dirty="0">
                <a:solidFill>
                  <a:schemeClr val="tx2"/>
                </a:solidFill>
              </a:rPr>
              <a:t>] </a:t>
            </a:r>
            <a:r>
              <a:rPr lang="de-DE" sz="2400" dirty="0" err="1" smtClean="0">
                <a:solidFill>
                  <a:schemeClr val="tx2"/>
                </a:solidFill>
              </a:rPr>
              <a:t>nevolá</a:t>
            </a:r>
            <a:r>
              <a:rPr lang="de-DE" sz="2400" baseline="-25000" dirty="0" smtClean="0">
                <a:solidFill>
                  <a:schemeClr val="tx2"/>
                </a:solidFill>
              </a:rPr>
              <a:t>[</a:t>
            </a:r>
            <a:r>
              <a:rPr lang="de-DE" sz="2400" baseline="-25000" dirty="0" err="1" smtClean="0">
                <a:solidFill>
                  <a:schemeClr val="tx2"/>
                </a:solidFill>
              </a:rPr>
              <a:t>uNEG</a:t>
            </a:r>
            <a:r>
              <a:rPr lang="de-DE" sz="2400" baseline="-25000" dirty="0" smtClean="0">
                <a:solidFill>
                  <a:schemeClr val="tx2"/>
                </a:solidFill>
              </a:rPr>
              <a:t> </a:t>
            </a:r>
            <a:r>
              <a:rPr lang="de-DE" sz="2400" baseline="-25000" dirty="0">
                <a:solidFill>
                  <a:schemeClr val="tx2"/>
                </a:solidFill>
              </a:rPr>
              <a:t>]</a:t>
            </a:r>
            <a:r>
              <a:rPr lang="de-DE" sz="2400" dirty="0" smtClean="0">
                <a:solidFill>
                  <a:schemeClr val="tx2"/>
                </a:solidFill>
              </a:rPr>
              <a:t> </a:t>
            </a:r>
            <a:r>
              <a:rPr lang="de-DE" sz="2400" dirty="0" err="1">
                <a:solidFill>
                  <a:schemeClr val="tx2"/>
                </a:solidFill>
              </a:rPr>
              <a:t>nikoho</a:t>
            </a:r>
            <a:r>
              <a:rPr lang="de-DE" sz="2400" baseline="-25000" dirty="0">
                <a:solidFill>
                  <a:schemeClr val="tx2"/>
                </a:solidFill>
              </a:rPr>
              <a:t>[</a:t>
            </a:r>
            <a:r>
              <a:rPr lang="de-DE" sz="2400" baseline="-25000" dirty="0" err="1">
                <a:solidFill>
                  <a:schemeClr val="tx2"/>
                </a:solidFill>
              </a:rPr>
              <a:t>uNEG</a:t>
            </a:r>
            <a:r>
              <a:rPr lang="de-DE" sz="2400" baseline="-25000" dirty="0">
                <a:solidFill>
                  <a:schemeClr val="tx2"/>
                </a:solidFill>
              </a:rPr>
              <a:t>] </a:t>
            </a:r>
            <a:r>
              <a:rPr lang="de-DE" sz="2400" dirty="0" smtClean="0">
                <a:solidFill>
                  <a:schemeClr val="tx2"/>
                </a:solidFill>
              </a:rPr>
              <a:t>]</a:t>
            </a:r>
          </a:p>
          <a:p>
            <a:endParaRPr lang="de-DE" sz="2400" b="1" dirty="0">
              <a:solidFill>
                <a:schemeClr val="tx2"/>
              </a:solidFill>
            </a:endParaRPr>
          </a:p>
          <a:p>
            <a:pPr marL="342900" indent="-342900">
              <a:buFont typeface="Arial" charset="0"/>
              <a:buChar char="•"/>
            </a:pPr>
            <a:r>
              <a:rPr lang="en-GB" sz="2400" dirty="0" smtClean="0"/>
              <a:t>The dependent negative indefinites are c-commanded by the semantic negation.</a:t>
            </a:r>
          </a:p>
        </p:txBody>
      </p:sp>
    </p:spTree>
    <p:extLst>
      <p:ext uri="{BB962C8B-B14F-4D97-AF65-F5344CB8AC3E}">
        <p14:creationId xmlns:p14="http://schemas.microsoft.com/office/powerpoint/2010/main" val="1473251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21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US" sz="2400" b="1" dirty="0" smtClean="0"/>
              <a:t>Sequence of Tense: </a:t>
            </a:r>
          </a:p>
          <a:p>
            <a:endParaRPr lang="en-US" sz="2400" b="1" dirty="0" smtClean="0"/>
          </a:p>
          <a:p>
            <a:pPr marL="342900" indent="-342900">
              <a:buFont typeface="Arial" charset="0"/>
              <a:buChar char="•"/>
            </a:pPr>
            <a:r>
              <a:rPr lang="en-US" sz="2400" dirty="0" smtClean="0"/>
              <a:t>Most analyses of Sequence of Tense assume either a syntactic rule of tense deletion of past tense morpheme in the embedded clause under certain conditions (</a:t>
            </a:r>
            <a:r>
              <a:rPr lang="en-US" sz="2400" dirty="0" err="1" smtClean="0"/>
              <a:t>Ogihara</a:t>
            </a:r>
            <a:r>
              <a:rPr lang="en-US" sz="2400" dirty="0" smtClean="0"/>
              <a:t> 1995; von </a:t>
            </a:r>
            <a:r>
              <a:rPr lang="en-US" sz="2400" dirty="0" err="1" smtClean="0"/>
              <a:t>Stechow</a:t>
            </a:r>
            <a:r>
              <a:rPr lang="en-US" sz="2400" dirty="0" smtClean="0"/>
              <a:t> 1995), or a zero tense in the embedded clause that received the features of the higher tense (</a:t>
            </a:r>
            <a:r>
              <a:rPr lang="en-US" sz="2400" dirty="0" err="1" smtClean="0"/>
              <a:t>Abusch</a:t>
            </a:r>
            <a:r>
              <a:rPr lang="en-US" sz="2400" dirty="0" smtClean="0"/>
              <a:t> 1997, </a:t>
            </a:r>
            <a:r>
              <a:rPr lang="en-US" sz="2400" dirty="0" err="1" smtClean="0"/>
              <a:t>Kratzer</a:t>
            </a:r>
            <a:r>
              <a:rPr lang="en-US" sz="2400" dirty="0" smtClean="0"/>
              <a:t> 1998, </a:t>
            </a:r>
            <a:r>
              <a:rPr lang="en-US" sz="2400" dirty="0" err="1" smtClean="0"/>
              <a:t>Stowell</a:t>
            </a:r>
            <a:r>
              <a:rPr lang="en-US" sz="2400" dirty="0" smtClean="0"/>
              <a:t> 2007, </a:t>
            </a:r>
            <a:r>
              <a:rPr lang="en-US" sz="2400" dirty="0" err="1" smtClean="0"/>
              <a:t>Gronn</a:t>
            </a:r>
            <a:r>
              <a:rPr lang="en-US" sz="2400" dirty="0" smtClean="0"/>
              <a:t> &amp; von </a:t>
            </a:r>
            <a:r>
              <a:rPr lang="en-US" sz="2400" dirty="0" err="1" smtClean="0"/>
              <a:t>Stechow</a:t>
            </a:r>
            <a:r>
              <a:rPr lang="en-US" sz="2400" dirty="0" smtClean="0"/>
              <a:t> 2010), among others.</a:t>
            </a:r>
          </a:p>
          <a:p>
            <a:endParaRPr lang="en-US" sz="2400" dirty="0" smtClean="0"/>
          </a:p>
          <a:p>
            <a:pPr marL="342900" indent="-342900">
              <a:buFont typeface="Arial" charset="0"/>
              <a:buChar char="•"/>
            </a:pPr>
            <a:r>
              <a:rPr lang="en-US" sz="2400" dirty="0" smtClean="0"/>
              <a:t>In terms of syntactic agreement, Sequence of Tense is best </a:t>
            </a:r>
            <a:r>
              <a:rPr lang="en-US" sz="2400" dirty="0" err="1" smtClean="0"/>
              <a:t>analysed</a:t>
            </a:r>
            <a:r>
              <a:rPr lang="en-US" sz="2400" dirty="0" smtClean="0"/>
              <a:t> in terms of a covert past tense operator that checks off the [</a:t>
            </a:r>
            <a:r>
              <a:rPr lang="en-US" sz="2400" dirty="0" err="1" smtClean="0"/>
              <a:t>uPAST</a:t>
            </a:r>
            <a:r>
              <a:rPr lang="en-US" sz="2400" dirty="0" smtClean="0"/>
              <a:t>] features of the past tense morphemes, which themselves are relative non-futures (</a:t>
            </a:r>
            <a:r>
              <a:rPr lang="en-US" sz="2400" dirty="0" err="1" smtClean="0"/>
              <a:t>Kauf</a:t>
            </a:r>
            <a:r>
              <a:rPr lang="en-US" sz="2400" dirty="0" smtClean="0"/>
              <a:t> &amp; Zeijlstra 2018). </a:t>
            </a:r>
            <a:endParaRPr lang="en-US" sz="2400" b="1" dirty="0"/>
          </a:p>
        </p:txBody>
      </p:sp>
    </p:spTree>
    <p:extLst>
      <p:ext uri="{BB962C8B-B14F-4D97-AF65-F5344CB8AC3E}">
        <p14:creationId xmlns:p14="http://schemas.microsoft.com/office/powerpoint/2010/main" val="1651931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22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5632311"/>
          </a:xfrm>
          <a:prstGeom prst="rect">
            <a:avLst/>
          </a:prstGeom>
          <a:noFill/>
        </p:spPr>
        <p:txBody>
          <a:bodyPr wrap="square" rtlCol="0">
            <a:spAutoFit/>
          </a:bodyPr>
          <a:lstStyle/>
          <a:p>
            <a:r>
              <a:rPr lang="en-US" sz="2400" b="1" dirty="0" smtClean="0"/>
              <a:t>Sequence of Tense: </a:t>
            </a:r>
          </a:p>
          <a:p>
            <a:endParaRPr lang="en-US" sz="2400" b="1" dirty="0" smtClean="0"/>
          </a:p>
          <a:p>
            <a:r>
              <a:rPr lang="de-DE" sz="2400" dirty="0" smtClean="0">
                <a:solidFill>
                  <a:schemeClr val="tx2"/>
                </a:solidFill>
              </a:rPr>
              <a:t>John </a:t>
            </a:r>
            <a:r>
              <a:rPr lang="de-DE" sz="2400" dirty="0" err="1">
                <a:solidFill>
                  <a:schemeClr val="tx2"/>
                </a:solidFill>
              </a:rPr>
              <a:t>said</a:t>
            </a:r>
            <a:r>
              <a:rPr lang="de-DE" sz="2400" dirty="0">
                <a:solidFill>
                  <a:schemeClr val="tx2"/>
                </a:solidFill>
              </a:rPr>
              <a:t> </a:t>
            </a:r>
            <a:r>
              <a:rPr lang="de-DE" sz="2400" dirty="0" err="1">
                <a:solidFill>
                  <a:schemeClr val="tx2"/>
                </a:solidFill>
              </a:rPr>
              <a:t>that</a:t>
            </a:r>
            <a:r>
              <a:rPr lang="de-DE" sz="2400" dirty="0">
                <a:solidFill>
                  <a:schemeClr val="tx2"/>
                </a:solidFill>
              </a:rPr>
              <a:t> Mary was </a:t>
            </a:r>
            <a:r>
              <a:rPr lang="de-DE" sz="2400" dirty="0" err="1">
                <a:solidFill>
                  <a:schemeClr val="tx2"/>
                </a:solidFill>
              </a:rPr>
              <a:t>ill</a:t>
            </a:r>
            <a:r>
              <a:rPr lang="de-DE" sz="2400" dirty="0">
                <a:solidFill>
                  <a:schemeClr val="tx2"/>
                </a:solidFill>
              </a:rPr>
              <a:t>.</a:t>
            </a:r>
          </a:p>
          <a:p>
            <a:endParaRPr lang="en-US" sz="2400" dirty="0">
              <a:solidFill>
                <a:schemeClr val="tx2"/>
              </a:solidFill>
            </a:endParaRPr>
          </a:p>
          <a:p>
            <a:r>
              <a:rPr lang="en-US" sz="2400" dirty="0" smtClean="0">
                <a:solidFill>
                  <a:schemeClr val="tx2"/>
                </a:solidFill>
              </a:rPr>
              <a:t>[</a:t>
            </a:r>
            <a:r>
              <a:rPr lang="en-US" sz="2400" baseline="-25000" dirty="0" smtClean="0">
                <a:solidFill>
                  <a:schemeClr val="tx2"/>
                </a:solidFill>
              </a:rPr>
              <a:t>TP</a:t>
            </a:r>
            <a:r>
              <a:rPr lang="en-US" sz="2400" dirty="0" smtClean="0">
                <a:solidFill>
                  <a:schemeClr val="tx2"/>
                </a:solidFill>
              </a:rPr>
              <a:t> Op-PAST</a:t>
            </a:r>
            <a:r>
              <a:rPr lang="en-US" sz="2400" baseline="-25000" dirty="0" smtClean="0">
                <a:solidFill>
                  <a:schemeClr val="tx2"/>
                </a:solidFill>
              </a:rPr>
              <a:t>[</a:t>
            </a:r>
            <a:r>
              <a:rPr lang="en-US" sz="2400" baseline="-25000" dirty="0" err="1" smtClean="0">
                <a:solidFill>
                  <a:schemeClr val="tx2"/>
                </a:solidFill>
              </a:rPr>
              <a:t>iPAST</a:t>
            </a:r>
            <a:r>
              <a:rPr lang="en-US" sz="2400" baseline="-25000" dirty="0" smtClean="0">
                <a:solidFill>
                  <a:schemeClr val="tx2"/>
                </a:solidFill>
              </a:rPr>
              <a:t>]</a:t>
            </a:r>
            <a:r>
              <a:rPr lang="en-US" sz="2400" dirty="0" smtClean="0">
                <a:solidFill>
                  <a:schemeClr val="tx2"/>
                </a:solidFill>
              </a:rPr>
              <a:t> John say-</a:t>
            </a:r>
            <a:r>
              <a:rPr lang="en-US" sz="2400" dirty="0" err="1" smtClean="0">
                <a:solidFill>
                  <a:schemeClr val="tx2"/>
                </a:solidFill>
              </a:rPr>
              <a:t>ed</a:t>
            </a:r>
            <a:r>
              <a:rPr lang="en-US" sz="2400" baseline="-25000" dirty="0" smtClean="0">
                <a:solidFill>
                  <a:schemeClr val="tx2"/>
                </a:solidFill>
              </a:rPr>
              <a:t>[</a:t>
            </a:r>
            <a:r>
              <a:rPr lang="en-US" sz="2400" baseline="-25000" dirty="0" err="1" smtClean="0">
                <a:solidFill>
                  <a:schemeClr val="tx2"/>
                </a:solidFill>
              </a:rPr>
              <a:t>uPAST</a:t>
            </a:r>
            <a:r>
              <a:rPr lang="en-US" sz="2400" baseline="-25000" dirty="0" smtClean="0">
                <a:solidFill>
                  <a:schemeClr val="tx2"/>
                </a:solidFill>
              </a:rPr>
              <a:t>] </a:t>
            </a:r>
            <a:r>
              <a:rPr lang="en-US" sz="2400" dirty="0" smtClean="0">
                <a:solidFill>
                  <a:schemeClr val="tx2"/>
                </a:solidFill>
              </a:rPr>
              <a:t> [ </a:t>
            </a:r>
            <a:r>
              <a:rPr lang="en-US" sz="2400" dirty="0">
                <a:solidFill>
                  <a:schemeClr val="tx2"/>
                </a:solidFill>
              </a:rPr>
              <a:t>that [ Mary </a:t>
            </a:r>
            <a:r>
              <a:rPr lang="en-US" sz="2400" dirty="0" smtClean="0">
                <a:solidFill>
                  <a:schemeClr val="tx2"/>
                </a:solidFill>
              </a:rPr>
              <a:t> be-</a:t>
            </a:r>
            <a:r>
              <a:rPr lang="en-US" sz="2400" dirty="0" err="1" smtClean="0">
                <a:solidFill>
                  <a:schemeClr val="tx2"/>
                </a:solidFill>
              </a:rPr>
              <a:t>ed</a:t>
            </a:r>
            <a:r>
              <a:rPr lang="en-US" sz="2400" baseline="-25000" dirty="0" smtClean="0">
                <a:solidFill>
                  <a:schemeClr val="tx2"/>
                </a:solidFill>
              </a:rPr>
              <a:t>[</a:t>
            </a:r>
            <a:r>
              <a:rPr lang="en-US" sz="2400" baseline="-25000" dirty="0" err="1" smtClean="0">
                <a:solidFill>
                  <a:schemeClr val="tx2"/>
                </a:solidFill>
              </a:rPr>
              <a:t>uPAST</a:t>
            </a:r>
            <a:r>
              <a:rPr lang="en-US" sz="2400" baseline="-25000" dirty="0" smtClean="0">
                <a:solidFill>
                  <a:schemeClr val="tx2"/>
                </a:solidFill>
              </a:rPr>
              <a:t>] </a:t>
            </a:r>
            <a:r>
              <a:rPr lang="en-US" sz="2400" dirty="0">
                <a:solidFill>
                  <a:schemeClr val="tx2"/>
                </a:solidFill>
              </a:rPr>
              <a:t>ill</a:t>
            </a:r>
            <a:r>
              <a:rPr lang="en-US" sz="2400" dirty="0" smtClean="0">
                <a:solidFill>
                  <a:schemeClr val="tx2"/>
                </a:solidFill>
              </a:rPr>
              <a:t>.]]]</a:t>
            </a:r>
          </a:p>
          <a:p>
            <a:r>
              <a:rPr lang="en-US" sz="2400" dirty="0" smtClean="0">
                <a:solidFill>
                  <a:schemeClr val="tx2"/>
                </a:solidFill>
              </a:rPr>
              <a:t>     ∃t</a:t>
            </a:r>
            <a:r>
              <a:rPr lang="en-US" sz="2400" baseline="-25000" dirty="0" smtClean="0">
                <a:solidFill>
                  <a:schemeClr val="tx2"/>
                </a:solidFill>
              </a:rPr>
              <a:t>1</a:t>
            </a:r>
            <a:r>
              <a:rPr lang="en-US" sz="2400" dirty="0" smtClean="0">
                <a:solidFill>
                  <a:schemeClr val="tx2"/>
                </a:solidFill>
              </a:rPr>
              <a:t>&lt;</a:t>
            </a:r>
            <a:r>
              <a:rPr lang="en-US" sz="2400" dirty="0" err="1" smtClean="0">
                <a:solidFill>
                  <a:schemeClr val="tx2"/>
                </a:solidFill>
              </a:rPr>
              <a:t>t</a:t>
            </a:r>
            <a:r>
              <a:rPr lang="en-US" sz="2400" baseline="-25000" dirty="0" err="1" smtClean="0">
                <a:solidFill>
                  <a:schemeClr val="tx2"/>
                </a:solidFill>
              </a:rPr>
              <a:t>u</a:t>
            </a:r>
            <a:r>
              <a:rPr lang="en-US" sz="2400" dirty="0" smtClean="0">
                <a:solidFill>
                  <a:schemeClr val="tx2"/>
                </a:solidFill>
              </a:rPr>
              <a:t> 		</a:t>
            </a:r>
            <a:r>
              <a:rPr lang="en-US" sz="2400" dirty="0">
                <a:solidFill>
                  <a:schemeClr val="tx2"/>
                </a:solidFill>
              </a:rPr>
              <a:t> ∃</a:t>
            </a:r>
            <a:r>
              <a:rPr lang="en-US" sz="2400" dirty="0" smtClean="0">
                <a:solidFill>
                  <a:schemeClr val="tx2"/>
                </a:solidFill>
              </a:rPr>
              <a:t>t</a:t>
            </a:r>
            <a:r>
              <a:rPr lang="en-US" sz="2400" baseline="-25000" dirty="0" smtClean="0">
                <a:solidFill>
                  <a:schemeClr val="tx2"/>
                </a:solidFill>
              </a:rPr>
              <a:t>2</a:t>
            </a:r>
            <a:r>
              <a:rPr lang="en-US" sz="2400" dirty="0" smtClean="0">
                <a:solidFill>
                  <a:schemeClr val="tx2"/>
                </a:solidFill>
              </a:rPr>
              <a:t>≤ t</a:t>
            </a:r>
            <a:r>
              <a:rPr lang="en-US" sz="2400" baseline="-25000" dirty="0" smtClean="0">
                <a:solidFill>
                  <a:schemeClr val="tx2"/>
                </a:solidFill>
              </a:rPr>
              <a:t>1</a:t>
            </a:r>
            <a:r>
              <a:rPr lang="en-US" sz="2400" dirty="0" smtClean="0">
                <a:solidFill>
                  <a:schemeClr val="tx2"/>
                </a:solidFill>
              </a:rPr>
              <a:t> 		       </a:t>
            </a:r>
            <a:r>
              <a:rPr lang="en-US" sz="2400" dirty="0">
                <a:solidFill>
                  <a:schemeClr val="tx2"/>
                </a:solidFill>
              </a:rPr>
              <a:t>∃</a:t>
            </a:r>
            <a:r>
              <a:rPr lang="en-US" sz="2400" dirty="0" smtClean="0">
                <a:solidFill>
                  <a:schemeClr val="tx2"/>
                </a:solidFill>
              </a:rPr>
              <a:t>t</a:t>
            </a:r>
            <a:r>
              <a:rPr lang="en-US" sz="2400" baseline="-25000" dirty="0">
                <a:solidFill>
                  <a:schemeClr val="tx2"/>
                </a:solidFill>
              </a:rPr>
              <a:t>3</a:t>
            </a:r>
            <a:r>
              <a:rPr lang="en-US" sz="2400" dirty="0" smtClean="0">
                <a:solidFill>
                  <a:schemeClr val="tx2"/>
                </a:solidFill>
              </a:rPr>
              <a:t>≤ t</a:t>
            </a:r>
            <a:r>
              <a:rPr lang="en-US" sz="2400" baseline="-25000" dirty="0">
                <a:solidFill>
                  <a:schemeClr val="tx2"/>
                </a:solidFill>
              </a:rPr>
              <a:t>2</a:t>
            </a:r>
            <a:r>
              <a:rPr lang="en-US" sz="2400" dirty="0" smtClean="0">
                <a:solidFill>
                  <a:schemeClr val="tx2"/>
                </a:solidFill>
              </a:rPr>
              <a:t> </a:t>
            </a:r>
          </a:p>
          <a:p>
            <a:endParaRPr lang="en-US" sz="2400" dirty="0">
              <a:solidFill>
                <a:schemeClr val="tx2"/>
              </a:solidFill>
            </a:endParaRPr>
          </a:p>
          <a:p>
            <a:r>
              <a:rPr lang="en-US" sz="2400" dirty="0">
                <a:solidFill>
                  <a:schemeClr val="tx2"/>
                </a:solidFill>
              </a:rPr>
              <a:t>∃</a:t>
            </a:r>
            <a:r>
              <a:rPr lang="en-US" sz="2400" dirty="0" smtClean="0">
                <a:solidFill>
                  <a:schemeClr val="tx2"/>
                </a:solidFill>
              </a:rPr>
              <a:t>t</a:t>
            </a:r>
            <a:r>
              <a:rPr lang="en-US" sz="2400" baseline="-25000" dirty="0" smtClean="0">
                <a:solidFill>
                  <a:schemeClr val="tx2"/>
                </a:solidFill>
              </a:rPr>
              <a:t>1</a:t>
            </a:r>
            <a:r>
              <a:rPr lang="en-US" sz="2400" dirty="0" smtClean="0">
                <a:solidFill>
                  <a:schemeClr val="tx2"/>
                </a:solidFill>
              </a:rPr>
              <a:t>&lt;</a:t>
            </a:r>
            <a:r>
              <a:rPr lang="en-US" sz="2400" dirty="0" err="1" smtClean="0">
                <a:solidFill>
                  <a:schemeClr val="tx2"/>
                </a:solidFill>
              </a:rPr>
              <a:t>t</a:t>
            </a:r>
            <a:r>
              <a:rPr lang="en-US" sz="2400" baseline="-25000" dirty="0" err="1" smtClean="0">
                <a:solidFill>
                  <a:schemeClr val="tx2"/>
                </a:solidFill>
              </a:rPr>
              <a:t>u</a:t>
            </a:r>
            <a:r>
              <a:rPr lang="en-US" sz="2400" dirty="0">
                <a:solidFill>
                  <a:schemeClr val="tx2"/>
                </a:solidFill>
              </a:rPr>
              <a:t> </a:t>
            </a:r>
            <a:r>
              <a:rPr lang="en-US" sz="2400" dirty="0" smtClean="0">
                <a:solidFill>
                  <a:schemeClr val="tx2"/>
                </a:solidFill>
              </a:rPr>
              <a:t>&amp; </a:t>
            </a:r>
            <a:r>
              <a:rPr lang="en-US" sz="2400" dirty="0">
                <a:solidFill>
                  <a:schemeClr val="tx2"/>
                </a:solidFill>
              </a:rPr>
              <a:t>∃t</a:t>
            </a:r>
            <a:r>
              <a:rPr lang="en-US" sz="2400" baseline="-25000" dirty="0">
                <a:solidFill>
                  <a:schemeClr val="tx2"/>
                </a:solidFill>
              </a:rPr>
              <a:t>2</a:t>
            </a:r>
            <a:r>
              <a:rPr lang="en-US" sz="2400" dirty="0">
                <a:solidFill>
                  <a:schemeClr val="tx2"/>
                </a:solidFill>
              </a:rPr>
              <a:t>≤ t</a:t>
            </a:r>
            <a:r>
              <a:rPr lang="en-US" sz="2400" baseline="-25000" dirty="0">
                <a:solidFill>
                  <a:schemeClr val="tx2"/>
                </a:solidFill>
              </a:rPr>
              <a:t>1</a:t>
            </a:r>
            <a:r>
              <a:rPr lang="en-US" sz="2400" dirty="0">
                <a:solidFill>
                  <a:schemeClr val="tx2"/>
                </a:solidFill>
              </a:rPr>
              <a:t> </a:t>
            </a:r>
            <a:r>
              <a:rPr lang="en-US" sz="2400" dirty="0" smtClean="0">
                <a:solidFill>
                  <a:schemeClr val="tx2"/>
                </a:solidFill>
              </a:rPr>
              <a:t>&amp; SAY(JOHN, t</a:t>
            </a:r>
            <a:r>
              <a:rPr lang="en-US" sz="2400" baseline="-25000" dirty="0" smtClean="0">
                <a:solidFill>
                  <a:schemeClr val="tx2"/>
                </a:solidFill>
              </a:rPr>
              <a:t>2</a:t>
            </a:r>
            <a:r>
              <a:rPr lang="en-US" sz="2400" dirty="0" smtClean="0">
                <a:solidFill>
                  <a:schemeClr val="tx2"/>
                </a:solidFill>
              </a:rPr>
              <a:t>,∃t</a:t>
            </a:r>
            <a:r>
              <a:rPr lang="en-US" sz="2400" baseline="-25000" dirty="0" smtClean="0">
                <a:solidFill>
                  <a:schemeClr val="tx2"/>
                </a:solidFill>
              </a:rPr>
              <a:t>3</a:t>
            </a:r>
            <a:r>
              <a:rPr lang="en-US" sz="2400" dirty="0" smtClean="0">
                <a:solidFill>
                  <a:schemeClr val="tx2"/>
                </a:solidFill>
              </a:rPr>
              <a:t>≤ t</a:t>
            </a:r>
            <a:r>
              <a:rPr lang="en-US" sz="2400" baseline="-25000" dirty="0">
                <a:solidFill>
                  <a:schemeClr val="tx2"/>
                </a:solidFill>
              </a:rPr>
              <a:t>2</a:t>
            </a:r>
            <a:r>
              <a:rPr lang="en-US" sz="2400" dirty="0" smtClean="0">
                <a:solidFill>
                  <a:schemeClr val="tx2"/>
                </a:solidFill>
              </a:rPr>
              <a:t> &amp; ILL(MARY, t</a:t>
            </a:r>
            <a:r>
              <a:rPr lang="en-US" sz="2400" baseline="-25000" dirty="0" smtClean="0">
                <a:solidFill>
                  <a:schemeClr val="tx2"/>
                </a:solidFill>
              </a:rPr>
              <a:t>3</a:t>
            </a:r>
            <a:r>
              <a:rPr lang="en-US" sz="2400" dirty="0" smtClean="0">
                <a:solidFill>
                  <a:schemeClr val="tx2"/>
                </a:solidFill>
              </a:rPr>
              <a:t>))</a:t>
            </a:r>
          </a:p>
          <a:p>
            <a:endParaRPr lang="en-US" sz="2400" dirty="0">
              <a:solidFill>
                <a:schemeClr val="tx2"/>
              </a:solidFill>
            </a:endParaRPr>
          </a:p>
          <a:p>
            <a:pPr marL="342900" indent="-342900">
              <a:buFont typeface="Arial" charset="0"/>
              <a:buChar char="•"/>
            </a:pPr>
            <a:r>
              <a:rPr lang="en-GB" sz="2400" dirty="0"/>
              <a:t>The dependent </a:t>
            </a:r>
            <a:r>
              <a:rPr lang="en-GB" sz="2400" dirty="0" smtClean="0"/>
              <a:t>relative non-futures are c-commanded </a:t>
            </a:r>
            <a:r>
              <a:rPr lang="en-GB" sz="2400" dirty="0"/>
              <a:t>by the semantic </a:t>
            </a:r>
            <a:r>
              <a:rPr lang="en-GB" sz="2400" dirty="0" smtClean="0"/>
              <a:t>past tense.</a:t>
            </a:r>
          </a:p>
          <a:p>
            <a:pPr marL="342900" indent="-342900">
              <a:buFont typeface="Arial" charset="0"/>
              <a:buChar char="•"/>
            </a:pPr>
            <a:r>
              <a:rPr lang="en-GB" sz="2400" dirty="0" smtClean="0"/>
              <a:t>Other perspectives of Sequence of Tense also presume a syntactic dependency relation between the higher and the lower tense morpheme, where the </a:t>
            </a:r>
            <a:r>
              <a:rPr lang="en-GB" sz="2400" dirty="0" err="1" smtClean="0"/>
              <a:t>morpho</a:t>
            </a:r>
            <a:r>
              <a:rPr lang="en-GB" sz="2400" dirty="0" smtClean="0"/>
              <a:t>-syntactic properties of the lower depend on the higher one.</a:t>
            </a:r>
            <a:endParaRPr lang="en-GB" sz="2400" dirty="0"/>
          </a:p>
        </p:txBody>
      </p:sp>
    </p:spTree>
    <p:extLst>
      <p:ext uri="{BB962C8B-B14F-4D97-AF65-F5344CB8AC3E}">
        <p14:creationId xmlns:p14="http://schemas.microsoft.com/office/powerpoint/2010/main" val="615983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23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US" sz="2400" b="1" dirty="0" smtClean="0"/>
              <a:t>Binding: </a:t>
            </a:r>
          </a:p>
          <a:p>
            <a:endParaRPr lang="en-US" sz="2400" b="1" dirty="0" smtClean="0"/>
          </a:p>
          <a:p>
            <a:pPr marL="342900" indent="-342900">
              <a:buFont typeface="Arial" charset="0"/>
              <a:buChar char="•"/>
            </a:pPr>
            <a:r>
              <a:rPr lang="en-US" sz="2400" dirty="0" smtClean="0"/>
              <a:t>Anaphors need to be c-commanded by their </a:t>
            </a:r>
            <a:r>
              <a:rPr lang="en-US" sz="2400" dirty="0" err="1" smtClean="0"/>
              <a:t>antencedent</a:t>
            </a:r>
            <a:r>
              <a:rPr lang="en-US" sz="2400" dirty="0" smtClean="0"/>
              <a:t>. If binding is taken to be an instance of Agree (</a:t>
            </a:r>
            <a:r>
              <a:rPr lang="en-US" sz="2400" dirty="0" err="1" smtClean="0"/>
              <a:t>Reuland</a:t>
            </a:r>
            <a:r>
              <a:rPr lang="en-US" sz="2400" dirty="0" smtClean="0"/>
              <a:t> 2001, 2011, </a:t>
            </a:r>
            <a:r>
              <a:rPr lang="de-DE" sz="2400" dirty="0" err="1"/>
              <a:t>Adger</a:t>
            </a:r>
            <a:r>
              <a:rPr lang="de-DE" sz="2400" dirty="0"/>
              <a:t> &amp; Ramchand </a:t>
            </a:r>
            <a:r>
              <a:rPr lang="de-DE" sz="2400" dirty="0" smtClean="0"/>
              <a:t>2005, </a:t>
            </a:r>
            <a:r>
              <a:rPr lang="en-US" sz="2400" dirty="0" err="1" smtClean="0"/>
              <a:t>Heinat</a:t>
            </a:r>
            <a:r>
              <a:rPr lang="en-US" sz="2400" dirty="0" smtClean="0"/>
              <a:t> 2008, </a:t>
            </a:r>
            <a:r>
              <a:rPr lang="de-DE" sz="2400" dirty="0"/>
              <a:t>Hicks </a:t>
            </a:r>
            <a:r>
              <a:rPr lang="de-DE" sz="2400" dirty="0" smtClean="0"/>
              <a:t>2009, </a:t>
            </a:r>
            <a:r>
              <a:rPr lang="en-US" sz="2400" dirty="0" err="1" smtClean="0"/>
              <a:t>Rooryck</a:t>
            </a:r>
            <a:r>
              <a:rPr lang="en-US" sz="2400" dirty="0" smtClean="0"/>
              <a:t> &amp; van den </a:t>
            </a:r>
            <a:r>
              <a:rPr lang="en-US" sz="2400" dirty="0" err="1" smtClean="0"/>
              <a:t>Wyngaerd</a:t>
            </a:r>
            <a:r>
              <a:rPr lang="en-US" sz="2400" dirty="0" smtClean="0"/>
              <a:t> 2011, </a:t>
            </a:r>
            <a:r>
              <a:rPr lang="de-DE" sz="2400" dirty="0" err="1" smtClean="0"/>
              <a:t>Sundaresan</a:t>
            </a:r>
            <a:r>
              <a:rPr lang="de-DE" sz="2400" dirty="0" smtClean="0"/>
              <a:t> 2012</a:t>
            </a:r>
            <a:r>
              <a:rPr lang="en-US" sz="2400" dirty="0" smtClean="0"/>
              <a:t>), it should be a an instance of Agree where the higher antecedent agrees with the lower anaphor (though see </a:t>
            </a:r>
            <a:r>
              <a:rPr lang="en-US" sz="2400" dirty="0" err="1" smtClean="0"/>
              <a:t>Rooryck</a:t>
            </a:r>
            <a:r>
              <a:rPr lang="en-US" sz="2400" dirty="0" smtClean="0"/>
              <a:t> </a:t>
            </a:r>
            <a:r>
              <a:rPr lang="en-US" sz="2400" dirty="0"/>
              <a:t>&amp; van den </a:t>
            </a:r>
            <a:r>
              <a:rPr lang="en-US" sz="2400" dirty="0" err="1"/>
              <a:t>Wyngaerd</a:t>
            </a:r>
            <a:r>
              <a:rPr lang="en-US" sz="2400" dirty="0"/>
              <a:t> </a:t>
            </a:r>
            <a:r>
              <a:rPr lang="en-US" sz="2400" dirty="0" smtClean="0"/>
              <a:t>2011 for an alternative).</a:t>
            </a:r>
          </a:p>
          <a:p>
            <a:pPr marL="342900" indent="-342900">
              <a:buFont typeface="Arial" charset="0"/>
              <a:buChar char="•"/>
            </a:pPr>
            <a:endParaRPr lang="en-US" sz="2400" dirty="0">
              <a:solidFill>
                <a:schemeClr val="tx2"/>
              </a:solidFill>
            </a:endParaRPr>
          </a:p>
          <a:p>
            <a:r>
              <a:rPr lang="en-US" sz="2400" dirty="0" smtClean="0">
                <a:solidFill>
                  <a:schemeClr val="tx2"/>
                </a:solidFill>
              </a:rPr>
              <a:t>	She</a:t>
            </a:r>
            <a:r>
              <a:rPr lang="en-US" sz="2400" baseline="-25000" dirty="0" smtClean="0">
                <a:solidFill>
                  <a:schemeClr val="tx2"/>
                </a:solidFill>
              </a:rPr>
              <a:t>i</a:t>
            </a:r>
            <a:r>
              <a:rPr lang="en-US" sz="2400" dirty="0" smtClean="0">
                <a:solidFill>
                  <a:schemeClr val="tx2"/>
                </a:solidFill>
              </a:rPr>
              <a:t> likes </a:t>
            </a:r>
            <a:r>
              <a:rPr lang="en-US" sz="2400" dirty="0" err="1" smtClean="0">
                <a:solidFill>
                  <a:schemeClr val="tx2"/>
                </a:solidFill>
              </a:rPr>
              <a:t>herself</a:t>
            </a:r>
            <a:r>
              <a:rPr lang="en-US" sz="2400" baseline="-25000" dirty="0" err="1" smtClean="0">
                <a:solidFill>
                  <a:schemeClr val="tx2"/>
                </a:solidFill>
              </a:rPr>
              <a:t>i</a:t>
            </a:r>
            <a:endParaRPr lang="en-US" sz="2400" dirty="0" smtClean="0">
              <a:solidFill>
                <a:schemeClr val="tx2"/>
              </a:solidFill>
            </a:endParaRPr>
          </a:p>
          <a:p>
            <a:endParaRPr lang="en-US" sz="2400" dirty="0">
              <a:solidFill>
                <a:schemeClr val="tx2"/>
              </a:solidFill>
            </a:endParaRPr>
          </a:p>
          <a:p>
            <a:r>
              <a:rPr lang="en-US" sz="2400" dirty="0" smtClean="0">
                <a:solidFill>
                  <a:schemeClr val="tx2"/>
                </a:solidFill>
              </a:rPr>
              <a:t>	*He heard </a:t>
            </a:r>
            <a:r>
              <a:rPr lang="en-US" sz="2400" dirty="0" err="1" smtClean="0">
                <a:solidFill>
                  <a:schemeClr val="tx2"/>
                </a:solidFill>
              </a:rPr>
              <a:t>herself</a:t>
            </a:r>
            <a:r>
              <a:rPr lang="en-US" sz="2400" baseline="-25000" dirty="0" err="1" smtClean="0">
                <a:solidFill>
                  <a:schemeClr val="tx2"/>
                </a:solidFill>
              </a:rPr>
              <a:t>i</a:t>
            </a:r>
            <a:r>
              <a:rPr lang="en-US" sz="2400" dirty="0" smtClean="0">
                <a:solidFill>
                  <a:schemeClr val="tx2"/>
                </a:solidFill>
              </a:rPr>
              <a:t> talk to </a:t>
            </a:r>
            <a:r>
              <a:rPr lang="en-US" sz="2400" dirty="0" err="1" smtClean="0">
                <a:solidFill>
                  <a:schemeClr val="tx2"/>
                </a:solidFill>
              </a:rPr>
              <a:t>Mary</a:t>
            </a:r>
            <a:r>
              <a:rPr lang="en-US" sz="2400" baseline="-25000" dirty="0" err="1" smtClean="0">
                <a:solidFill>
                  <a:schemeClr val="tx2"/>
                </a:solidFill>
              </a:rPr>
              <a:t>i</a:t>
            </a:r>
            <a:endParaRPr lang="en-US" sz="2400" dirty="0" smtClean="0">
              <a:solidFill>
                <a:schemeClr val="tx2"/>
              </a:solidFill>
            </a:endParaRPr>
          </a:p>
          <a:p>
            <a:endParaRPr lang="en-US" sz="2400" dirty="0" smtClean="0"/>
          </a:p>
        </p:txBody>
      </p:sp>
    </p:spTree>
    <p:extLst>
      <p:ext uri="{BB962C8B-B14F-4D97-AF65-F5344CB8AC3E}">
        <p14:creationId xmlns:p14="http://schemas.microsoft.com/office/powerpoint/2010/main" val="1535117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24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5632311"/>
          </a:xfrm>
          <a:prstGeom prst="rect">
            <a:avLst/>
          </a:prstGeom>
          <a:noFill/>
        </p:spPr>
        <p:txBody>
          <a:bodyPr wrap="square" rtlCol="0">
            <a:spAutoFit/>
          </a:bodyPr>
          <a:lstStyle/>
          <a:p>
            <a:r>
              <a:rPr lang="en-US" sz="2400" b="1" dirty="0" smtClean="0"/>
              <a:t>Case: </a:t>
            </a:r>
          </a:p>
          <a:p>
            <a:endParaRPr lang="en-US" sz="2400" b="1" dirty="0" smtClean="0"/>
          </a:p>
          <a:p>
            <a:pPr marL="342900" indent="-342900">
              <a:buFont typeface="Arial" charset="0"/>
              <a:buChar char="•"/>
            </a:pPr>
            <a:r>
              <a:rPr lang="en-GB" sz="2400" dirty="0" smtClean="0"/>
              <a:t>To the extent that case involves a featural relation between a DP and a head (c f. Chomsky 2002, </a:t>
            </a:r>
            <a:r>
              <a:rPr lang="en-GB" sz="2400" dirty="0" err="1" smtClean="0"/>
              <a:t>Pesetsky</a:t>
            </a:r>
            <a:r>
              <a:rPr lang="en-GB" sz="2400" dirty="0" smtClean="0"/>
              <a:t> &amp; </a:t>
            </a:r>
            <a:r>
              <a:rPr lang="en-GB" sz="2400" dirty="0" err="1" smtClean="0"/>
              <a:t>Torrego</a:t>
            </a:r>
            <a:r>
              <a:rPr lang="en-GB" sz="2400" dirty="0" smtClean="0"/>
              <a:t> 2004, 2007, pace Marantz 1991 </a:t>
            </a:r>
            <a:r>
              <a:rPr lang="en-GB" sz="2400" i="1" dirty="0" smtClean="0"/>
              <a:t>et </a:t>
            </a:r>
            <a:r>
              <a:rPr lang="en-GB" sz="2400" i="1" dirty="0" err="1" smtClean="0"/>
              <a:t>seq</a:t>
            </a:r>
            <a:r>
              <a:rPr lang="en-GB" sz="2400" dirty="0" smtClean="0"/>
              <a:t>), it is a relation where the case assigning head c-commands the case feature and not the other way round.</a:t>
            </a:r>
          </a:p>
          <a:p>
            <a:pPr marL="342900" indent="-342900">
              <a:buFont typeface="Arial" charset="0"/>
              <a:buChar char="•"/>
            </a:pPr>
            <a:endParaRPr lang="de-DE" sz="2400" dirty="0"/>
          </a:p>
          <a:p>
            <a:pPr marL="342900" indent="-342900">
              <a:buFont typeface="Arial" charset="0"/>
              <a:buChar char="•"/>
            </a:pPr>
            <a:r>
              <a:rPr lang="de-DE" sz="2400" dirty="0" smtClean="0"/>
              <a:t>As </a:t>
            </a:r>
            <a:r>
              <a:rPr lang="de-DE" sz="2400" dirty="0" err="1" smtClean="0"/>
              <a:t>Bobaljik</a:t>
            </a:r>
            <a:r>
              <a:rPr lang="de-DE" sz="2400" dirty="0" smtClean="0"/>
              <a:t> (2008) </a:t>
            </a:r>
            <a:r>
              <a:rPr lang="de-DE" sz="2400" dirty="0" err="1" smtClean="0"/>
              <a:t>has</a:t>
            </a:r>
            <a:r>
              <a:rPr lang="de-DE" sz="2400" dirty="0" smtClean="0"/>
              <a:t> </a:t>
            </a:r>
            <a:r>
              <a:rPr lang="de-DE" sz="2400" dirty="0" err="1" smtClean="0"/>
              <a:t>shown</a:t>
            </a:r>
            <a:r>
              <a:rPr lang="de-DE" sz="2400" dirty="0" smtClean="0"/>
              <a:t>, </a:t>
            </a:r>
            <a:r>
              <a:rPr lang="de-DE" sz="2400" cap="small" dirty="0">
                <a:sym typeface="Symbol" charset="2"/>
              </a:rPr>
              <a:t></a:t>
            </a:r>
            <a:r>
              <a:rPr lang="de-DE" sz="2400" dirty="0" smtClean="0">
                <a:sym typeface="Symbol" charset="2"/>
              </a:rPr>
              <a:t>-agreement </a:t>
            </a:r>
            <a:r>
              <a:rPr lang="de-DE" sz="2400" dirty="0" err="1" smtClean="0">
                <a:sym typeface="Symbol" charset="2"/>
              </a:rPr>
              <a:t>always</a:t>
            </a:r>
            <a:r>
              <a:rPr lang="de-DE" sz="2400" dirty="0" smtClean="0">
                <a:sym typeface="Symbol" charset="2"/>
              </a:rPr>
              <a:t> </a:t>
            </a:r>
            <a:r>
              <a:rPr lang="de-DE" sz="2400" dirty="0" err="1" smtClean="0">
                <a:sym typeface="Symbol" charset="2"/>
              </a:rPr>
              <a:t>targets</a:t>
            </a:r>
            <a:r>
              <a:rPr lang="de-DE" sz="2400" dirty="0" smtClean="0">
                <a:sym typeface="Symbol" charset="2"/>
              </a:rPr>
              <a:t> </a:t>
            </a:r>
            <a:r>
              <a:rPr lang="de-DE" sz="2400" dirty="0" err="1" smtClean="0">
                <a:sym typeface="Symbol" charset="2"/>
              </a:rPr>
              <a:t>the</a:t>
            </a:r>
            <a:r>
              <a:rPr lang="de-DE" sz="2400" dirty="0" smtClean="0">
                <a:sym typeface="Symbol" charset="2"/>
              </a:rPr>
              <a:t> </a:t>
            </a:r>
            <a:r>
              <a:rPr lang="de-DE" sz="2400" dirty="0" err="1" smtClean="0">
                <a:sym typeface="Symbol" charset="2"/>
              </a:rPr>
              <a:t>highest</a:t>
            </a:r>
            <a:r>
              <a:rPr lang="de-DE" sz="2400" dirty="0" smtClean="0">
                <a:sym typeface="Symbol" charset="2"/>
              </a:rPr>
              <a:t> DP </a:t>
            </a:r>
            <a:r>
              <a:rPr lang="de-DE" sz="2400" dirty="0" err="1" smtClean="0">
                <a:sym typeface="Symbol" charset="2"/>
              </a:rPr>
              <a:t>with</a:t>
            </a:r>
            <a:r>
              <a:rPr lang="de-DE" sz="2400" dirty="0" smtClean="0">
                <a:sym typeface="Symbol" charset="2"/>
              </a:rPr>
              <a:t> </a:t>
            </a:r>
            <a:r>
              <a:rPr lang="de-DE" sz="2400" dirty="0" err="1" smtClean="0">
                <a:sym typeface="Symbol" charset="2"/>
              </a:rPr>
              <a:t>structural</a:t>
            </a:r>
            <a:r>
              <a:rPr lang="de-DE" sz="2400" dirty="0" smtClean="0">
                <a:sym typeface="Symbol" charset="2"/>
              </a:rPr>
              <a:t> </a:t>
            </a:r>
            <a:r>
              <a:rPr lang="de-DE" sz="2400" dirty="0" err="1" smtClean="0">
                <a:sym typeface="Symbol" charset="2"/>
              </a:rPr>
              <a:t>case</a:t>
            </a:r>
            <a:r>
              <a:rPr lang="de-DE" sz="2400" dirty="0" smtClean="0">
                <a:sym typeface="Symbol" charset="2"/>
              </a:rPr>
              <a:t>, </a:t>
            </a:r>
            <a:r>
              <a:rPr lang="de-DE" sz="2400" dirty="0" err="1" smtClean="0">
                <a:sym typeface="Symbol" charset="2"/>
              </a:rPr>
              <a:t>suggesting</a:t>
            </a:r>
            <a:r>
              <a:rPr lang="de-DE" sz="2400" dirty="0" smtClean="0">
                <a:sym typeface="Symbol" charset="2"/>
              </a:rPr>
              <a:t> </a:t>
            </a:r>
            <a:r>
              <a:rPr lang="de-DE" sz="2400" dirty="0" err="1" smtClean="0">
                <a:sym typeface="Symbol" charset="2"/>
              </a:rPr>
              <a:t>that</a:t>
            </a:r>
            <a:r>
              <a:rPr lang="de-DE" sz="2400" dirty="0" smtClean="0">
                <a:sym typeface="Symbol" charset="2"/>
              </a:rPr>
              <a:t> </a:t>
            </a:r>
            <a:r>
              <a:rPr lang="de-DE" sz="2400" dirty="0" err="1" smtClean="0">
                <a:sym typeface="Symbol" charset="2"/>
              </a:rPr>
              <a:t>case</a:t>
            </a:r>
            <a:r>
              <a:rPr lang="de-DE" sz="2400" dirty="0" smtClean="0">
                <a:sym typeface="Symbol" charset="2"/>
              </a:rPr>
              <a:t> </a:t>
            </a:r>
            <a:r>
              <a:rPr lang="de-DE" sz="2400" dirty="0" err="1" smtClean="0">
                <a:sym typeface="Symbol" charset="2"/>
              </a:rPr>
              <a:t>licensing</a:t>
            </a:r>
            <a:r>
              <a:rPr lang="de-DE" sz="2400" dirty="0" smtClean="0">
                <a:sym typeface="Symbol" charset="2"/>
              </a:rPr>
              <a:t> </a:t>
            </a:r>
            <a:r>
              <a:rPr lang="de-DE" sz="2400" dirty="0" err="1" smtClean="0">
                <a:sym typeface="Symbol" charset="2"/>
              </a:rPr>
              <a:t>precedes</a:t>
            </a:r>
            <a:r>
              <a:rPr lang="de-DE" sz="2400" dirty="0" smtClean="0">
                <a:sym typeface="Symbol" charset="2"/>
              </a:rPr>
              <a:t> </a:t>
            </a:r>
            <a:r>
              <a:rPr lang="de-DE" sz="2400" cap="small" dirty="0">
                <a:sym typeface="Symbol" charset="2"/>
              </a:rPr>
              <a:t></a:t>
            </a:r>
            <a:r>
              <a:rPr lang="de-DE" sz="2400" dirty="0">
                <a:sym typeface="Symbol" charset="2"/>
              </a:rPr>
              <a:t>-</a:t>
            </a:r>
            <a:r>
              <a:rPr lang="de-DE" sz="2400" dirty="0" smtClean="0">
                <a:sym typeface="Symbol" charset="2"/>
              </a:rPr>
              <a:t>agreement. Case </a:t>
            </a:r>
            <a:r>
              <a:rPr lang="de-DE" sz="2400" dirty="0" err="1" smtClean="0">
                <a:sym typeface="Symbol" charset="2"/>
              </a:rPr>
              <a:t>licensing</a:t>
            </a:r>
            <a:r>
              <a:rPr lang="de-DE" sz="2400" dirty="0" smtClean="0">
                <a:sym typeface="Symbol" charset="2"/>
              </a:rPr>
              <a:t> </a:t>
            </a:r>
            <a:r>
              <a:rPr lang="de-DE" sz="2400" dirty="0" err="1" smtClean="0">
                <a:sym typeface="Symbol" charset="2"/>
              </a:rPr>
              <a:t>can</a:t>
            </a:r>
            <a:r>
              <a:rPr lang="de-DE" sz="2400" dirty="0" smtClean="0">
                <a:sym typeface="Symbol" charset="2"/>
              </a:rPr>
              <a:t> </a:t>
            </a:r>
            <a:r>
              <a:rPr lang="de-DE" sz="2400" dirty="0" err="1" smtClean="0">
                <a:sym typeface="Symbol" charset="2"/>
              </a:rPr>
              <a:t>thus</a:t>
            </a:r>
            <a:r>
              <a:rPr lang="de-DE" sz="2400" dirty="0" smtClean="0">
                <a:sym typeface="Symbol" charset="2"/>
              </a:rPr>
              <a:t> not </a:t>
            </a:r>
            <a:r>
              <a:rPr lang="de-DE" sz="2400" dirty="0" err="1" smtClean="0">
                <a:sym typeface="Symbol" charset="2"/>
              </a:rPr>
              <a:t>be</a:t>
            </a:r>
            <a:r>
              <a:rPr lang="de-DE" sz="2400" dirty="0" smtClean="0">
                <a:sym typeface="Symbol" charset="2"/>
              </a:rPr>
              <a:t> </a:t>
            </a:r>
            <a:r>
              <a:rPr lang="de-DE" sz="2400" dirty="0" err="1" smtClean="0">
                <a:sym typeface="Symbol" charset="2"/>
              </a:rPr>
              <a:t>the</a:t>
            </a:r>
            <a:r>
              <a:rPr lang="de-DE" sz="2400" dirty="0" smtClean="0">
                <a:sym typeface="Symbol" charset="2"/>
              </a:rPr>
              <a:t> </a:t>
            </a:r>
            <a:r>
              <a:rPr lang="de-DE" sz="2400" dirty="0" err="1" smtClean="0">
                <a:sym typeface="Symbol" charset="2"/>
              </a:rPr>
              <a:t>result</a:t>
            </a:r>
            <a:r>
              <a:rPr lang="de-DE" sz="2400" dirty="0" smtClean="0">
                <a:sym typeface="Symbol" charset="2"/>
              </a:rPr>
              <a:t> </a:t>
            </a:r>
            <a:r>
              <a:rPr lang="de-DE" sz="2400" dirty="0" err="1" smtClean="0">
                <a:sym typeface="Symbol" charset="2"/>
              </a:rPr>
              <a:t>of</a:t>
            </a:r>
            <a:r>
              <a:rPr lang="de-DE" sz="2400" dirty="0" smtClean="0">
                <a:sym typeface="Symbol" charset="2"/>
              </a:rPr>
              <a:t> </a:t>
            </a:r>
            <a:r>
              <a:rPr lang="de-DE" sz="2400" cap="small" dirty="0">
                <a:sym typeface="Symbol" charset="2"/>
              </a:rPr>
              <a:t></a:t>
            </a:r>
            <a:r>
              <a:rPr lang="de-DE" sz="2400" dirty="0" smtClean="0">
                <a:sym typeface="Symbol" charset="2"/>
              </a:rPr>
              <a:t>-</a:t>
            </a:r>
            <a:r>
              <a:rPr lang="de-DE" sz="2400" dirty="0" err="1" smtClean="0">
                <a:sym typeface="Symbol" charset="2"/>
              </a:rPr>
              <a:t>Agree</a:t>
            </a:r>
            <a:r>
              <a:rPr lang="de-DE" sz="2400" dirty="0" smtClean="0">
                <a:sym typeface="Symbol" charset="2"/>
              </a:rPr>
              <a:t>.</a:t>
            </a:r>
          </a:p>
          <a:p>
            <a:pPr marL="342900" indent="-342900">
              <a:buFont typeface="Arial" charset="0"/>
              <a:buChar char="•"/>
            </a:pPr>
            <a:endParaRPr lang="de-DE" sz="2400" dirty="0">
              <a:sym typeface="Symbol" charset="2"/>
            </a:endParaRPr>
          </a:p>
          <a:p>
            <a:pPr marL="342900" indent="-342900">
              <a:buFont typeface="Arial" charset="0"/>
              <a:buChar char="•"/>
            </a:pPr>
            <a:r>
              <a:rPr lang="de-DE" sz="2400" dirty="0" err="1" smtClean="0">
                <a:sym typeface="Symbol" charset="2"/>
              </a:rPr>
              <a:t>If</a:t>
            </a:r>
            <a:r>
              <a:rPr lang="de-DE" sz="2400" dirty="0" smtClean="0">
                <a:sym typeface="Symbol" charset="2"/>
              </a:rPr>
              <a:t> </a:t>
            </a:r>
            <a:r>
              <a:rPr lang="de-DE" sz="2400" cap="small" dirty="0">
                <a:sym typeface="Symbol" charset="2"/>
              </a:rPr>
              <a:t></a:t>
            </a:r>
            <a:r>
              <a:rPr lang="de-DE" sz="2400" dirty="0">
                <a:sym typeface="Symbol" charset="2"/>
              </a:rPr>
              <a:t>-agreement </a:t>
            </a:r>
            <a:r>
              <a:rPr lang="de-DE" sz="2400" dirty="0" err="1" smtClean="0">
                <a:sym typeface="Symbol" charset="2"/>
              </a:rPr>
              <a:t>is</a:t>
            </a:r>
            <a:r>
              <a:rPr lang="de-DE" sz="2400" dirty="0" smtClean="0">
                <a:sym typeface="Symbol" charset="2"/>
              </a:rPr>
              <a:t> a </a:t>
            </a:r>
            <a:r>
              <a:rPr lang="de-DE" sz="2400" dirty="0" err="1" smtClean="0">
                <a:sym typeface="Symbol" charset="2"/>
              </a:rPr>
              <a:t>syntactic</a:t>
            </a:r>
            <a:r>
              <a:rPr lang="de-DE" sz="2400" dirty="0" smtClean="0">
                <a:sym typeface="Symbol" charset="2"/>
              </a:rPr>
              <a:t> </a:t>
            </a:r>
            <a:r>
              <a:rPr lang="de-DE" sz="2400" dirty="0" err="1" smtClean="0">
                <a:sym typeface="Symbol" charset="2"/>
              </a:rPr>
              <a:t>dependency</a:t>
            </a:r>
            <a:r>
              <a:rPr lang="de-DE" sz="2400" dirty="0" smtClean="0">
                <a:sym typeface="Symbol" charset="2"/>
              </a:rPr>
              <a:t>, </a:t>
            </a:r>
            <a:r>
              <a:rPr lang="de-DE" sz="2400" dirty="0" err="1">
                <a:sym typeface="Symbol" charset="2"/>
              </a:rPr>
              <a:t>case</a:t>
            </a:r>
            <a:r>
              <a:rPr lang="de-DE" sz="2400" dirty="0">
                <a:sym typeface="Symbol" charset="2"/>
              </a:rPr>
              <a:t> </a:t>
            </a:r>
            <a:r>
              <a:rPr lang="de-DE" sz="2400" dirty="0" err="1">
                <a:sym typeface="Symbol" charset="2"/>
              </a:rPr>
              <a:t>licensing</a:t>
            </a:r>
            <a:r>
              <a:rPr lang="de-DE" sz="2400" dirty="0">
                <a:sym typeface="Symbol" charset="2"/>
              </a:rPr>
              <a:t> </a:t>
            </a:r>
            <a:r>
              <a:rPr lang="de-DE" sz="2400" dirty="0" smtClean="0">
                <a:sym typeface="Symbol" charset="2"/>
              </a:rPr>
              <a:t>must </a:t>
            </a:r>
            <a:r>
              <a:rPr lang="de-DE" sz="2400" dirty="0" err="1" smtClean="0">
                <a:sym typeface="Symbol" charset="2"/>
              </a:rPr>
              <a:t>be</a:t>
            </a:r>
            <a:r>
              <a:rPr lang="de-DE" sz="2400" dirty="0" smtClean="0">
                <a:sym typeface="Symbol" charset="2"/>
              </a:rPr>
              <a:t> </a:t>
            </a:r>
            <a:r>
              <a:rPr lang="de-DE" sz="2400" dirty="0" err="1" smtClean="0">
                <a:sym typeface="Symbol" charset="2"/>
              </a:rPr>
              <a:t>one</a:t>
            </a:r>
            <a:r>
              <a:rPr lang="de-DE" sz="2400" dirty="0" smtClean="0">
                <a:sym typeface="Symbol" charset="2"/>
              </a:rPr>
              <a:t> </a:t>
            </a:r>
            <a:r>
              <a:rPr lang="de-DE" sz="2400" dirty="0" err="1" smtClean="0">
                <a:sym typeface="Symbol" charset="2"/>
              </a:rPr>
              <a:t>as</a:t>
            </a:r>
            <a:r>
              <a:rPr lang="de-DE" sz="2400" dirty="0" smtClean="0">
                <a:sym typeface="Symbol" charset="2"/>
              </a:rPr>
              <a:t> </a:t>
            </a:r>
            <a:r>
              <a:rPr lang="de-DE" sz="2400" dirty="0" err="1" smtClean="0">
                <a:sym typeface="Symbol" charset="2"/>
              </a:rPr>
              <a:t>well</a:t>
            </a:r>
            <a:r>
              <a:rPr lang="de-DE" sz="2400" dirty="0" smtClean="0">
                <a:sym typeface="Symbol" charset="2"/>
              </a:rPr>
              <a:t>.</a:t>
            </a:r>
            <a:endParaRPr lang="en-US" sz="2400" dirty="0" smtClean="0"/>
          </a:p>
        </p:txBody>
      </p:sp>
    </p:spTree>
    <p:extLst>
      <p:ext uri="{BB962C8B-B14F-4D97-AF65-F5344CB8AC3E}">
        <p14:creationId xmlns:p14="http://schemas.microsoft.com/office/powerpoint/2010/main" val="10278786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25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6370975"/>
          </a:xfrm>
          <a:prstGeom prst="rect">
            <a:avLst/>
          </a:prstGeom>
          <a:noFill/>
        </p:spPr>
        <p:txBody>
          <a:bodyPr wrap="square" rtlCol="0">
            <a:spAutoFit/>
          </a:bodyPr>
          <a:lstStyle/>
          <a:p>
            <a:r>
              <a:rPr lang="en-US" sz="2400" b="1" dirty="0" smtClean="0"/>
              <a:t>Movement: </a:t>
            </a:r>
          </a:p>
          <a:p>
            <a:endParaRPr lang="en-US" sz="2400" b="1" dirty="0" smtClean="0"/>
          </a:p>
          <a:p>
            <a:pPr marL="342900" indent="-342900">
              <a:buFont typeface="Arial" charset="0"/>
              <a:buChar char="•"/>
            </a:pPr>
            <a:r>
              <a:rPr lang="de-DE" sz="2400" dirty="0" err="1" smtClean="0"/>
              <a:t>If</a:t>
            </a:r>
            <a:r>
              <a:rPr lang="de-DE" sz="2400" dirty="0" smtClean="0"/>
              <a:t> an </a:t>
            </a:r>
            <a:r>
              <a:rPr lang="de-DE" sz="2400" dirty="0" err="1" smtClean="0"/>
              <a:t>Agree</a:t>
            </a:r>
            <a:r>
              <a:rPr lang="de-DE" sz="2400" dirty="0" smtClean="0"/>
              <a:t> </a:t>
            </a:r>
            <a:r>
              <a:rPr lang="de-DE" sz="2400" dirty="0" err="1" smtClean="0"/>
              <a:t>relation</a:t>
            </a:r>
            <a:r>
              <a:rPr lang="de-DE" sz="2400" dirty="0" smtClean="0"/>
              <a:t> </a:t>
            </a:r>
            <a:r>
              <a:rPr lang="de-DE" sz="2400" dirty="0" err="1" smtClean="0"/>
              <a:t>can</a:t>
            </a:r>
            <a:r>
              <a:rPr lang="de-DE" sz="2400" dirty="0" smtClean="0"/>
              <a:t> </a:t>
            </a:r>
            <a:r>
              <a:rPr lang="de-DE" sz="2400" dirty="0" err="1" smtClean="0"/>
              <a:t>be</a:t>
            </a:r>
            <a:r>
              <a:rPr lang="de-DE" sz="2400" dirty="0" smtClean="0"/>
              <a:t> </a:t>
            </a:r>
            <a:r>
              <a:rPr lang="de-DE" sz="2400" dirty="0" err="1" smtClean="0"/>
              <a:t>established</a:t>
            </a:r>
            <a:r>
              <a:rPr lang="de-DE" sz="2400" dirty="0" smtClean="0"/>
              <a:t> on a </a:t>
            </a:r>
            <a:r>
              <a:rPr lang="de-DE" sz="2400" dirty="0" err="1" smtClean="0"/>
              <a:t>distance</a:t>
            </a:r>
            <a:r>
              <a:rPr lang="de-DE" sz="2400" dirty="0" smtClean="0"/>
              <a:t> (</a:t>
            </a:r>
            <a:r>
              <a:rPr lang="de-DE" sz="2400" dirty="0" err="1" smtClean="0"/>
              <a:t>with</a:t>
            </a:r>
            <a:r>
              <a:rPr lang="de-DE" sz="2400" dirty="0" smtClean="0"/>
              <a:t> </a:t>
            </a:r>
            <a:r>
              <a:rPr lang="de-DE" sz="2400" dirty="0" err="1" smtClean="0"/>
              <a:t>the</a:t>
            </a:r>
            <a:r>
              <a:rPr lang="de-DE" sz="2400" dirty="0" smtClean="0"/>
              <a:t> </a:t>
            </a:r>
            <a:r>
              <a:rPr lang="de-DE" sz="2400" dirty="0" err="1" smtClean="0"/>
              <a:t>goal</a:t>
            </a:r>
            <a:r>
              <a:rPr lang="de-DE" sz="2400" dirty="0" smtClean="0"/>
              <a:t> </a:t>
            </a:r>
            <a:r>
              <a:rPr lang="de-DE" sz="2400" dirty="0" err="1" smtClean="0"/>
              <a:t>being</a:t>
            </a:r>
            <a:r>
              <a:rPr lang="de-DE" sz="2400" dirty="0" smtClean="0"/>
              <a:t> </a:t>
            </a:r>
            <a:r>
              <a:rPr lang="de-DE" sz="2400" dirty="0" err="1" smtClean="0"/>
              <a:t>lower</a:t>
            </a:r>
            <a:r>
              <a:rPr lang="de-DE" sz="2400" dirty="0" smtClean="0"/>
              <a:t> </a:t>
            </a:r>
            <a:r>
              <a:rPr lang="de-DE" sz="2400" dirty="0" err="1" smtClean="0"/>
              <a:t>than</a:t>
            </a:r>
            <a:r>
              <a:rPr lang="de-DE" sz="2400" dirty="0" smtClean="0"/>
              <a:t> </a:t>
            </a:r>
            <a:r>
              <a:rPr lang="de-DE" sz="2400" dirty="0" err="1" smtClean="0"/>
              <a:t>the</a:t>
            </a:r>
            <a:r>
              <a:rPr lang="de-DE" sz="2400" dirty="0" smtClean="0"/>
              <a:t> probe), an additional EPP-feature </a:t>
            </a:r>
            <a:r>
              <a:rPr lang="de-DE" sz="2400" dirty="0" err="1" smtClean="0"/>
              <a:t>is</a:t>
            </a:r>
            <a:r>
              <a:rPr lang="de-DE" sz="2400" dirty="0" smtClean="0"/>
              <a:t> </a:t>
            </a:r>
            <a:r>
              <a:rPr lang="de-DE" sz="2400" dirty="0" err="1" smtClean="0"/>
              <a:t>needed</a:t>
            </a:r>
            <a:r>
              <a:rPr lang="de-DE" sz="2400" dirty="0" smtClean="0"/>
              <a:t> </a:t>
            </a:r>
            <a:r>
              <a:rPr lang="de-DE" sz="2400" dirty="0" err="1" smtClean="0"/>
              <a:t>to</a:t>
            </a:r>
            <a:r>
              <a:rPr lang="de-DE" sz="2400" dirty="0" smtClean="0"/>
              <a:t> </a:t>
            </a:r>
            <a:r>
              <a:rPr lang="de-DE" sz="2400" dirty="0" err="1" smtClean="0"/>
              <a:t>trigger</a:t>
            </a:r>
            <a:r>
              <a:rPr lang="de-DE" sz="2400" dirty="0" smtClean="0"/>
              <a:t> </a:t>
            </a:r>
            <a:r>
              <a:rPr lang="de-DE" sz="2400" dirty="0" err="1" smtClean="0"/>
              <a:t>movement</a:t>
            </a:r>
            <a:r>
              <a:rPr lang="de-DE" sz="2400" dirty="0" smtClean="0"/>
              <a:t>.</a:t>
            </a:r>
          </a:p>
          <a:p>
            <a:pPr marL="342900" indent="-342900">
              <a:buFont typeface="Arial" charset="0"/>
              <a:buChar char="•"/>
            </a:pPr>
            <a:endParaRPr lang="de-DE" sz="2400" dirty="0"/>
          </a:p>
          <a:p>
            <a:pPr marL="342900" indent="-342900">
              <a:buFont typeface="Arial" charset="0"/>
              <a:buChar char="•"/>
            </a:pPr>
            <a:r>
              <a:rPr lang="de-DE" sz="2400" dirty="0" smtClean="0"/>
              <a:t>Such EPP-features, </a:t>
            </a:r>
            <a:r>
              <a:rPr lang="de-DE" sz="2400" dirty="0" err="1" smtClean="0"/>
              <a:t>however</a:t>
            </a:r>
            <a:r>
              <a:rPr lang="de-DE" sz="2400" dirty="0" smtClean="0"/>
              <a:t>, lack </a:t>
            </a:r>
            <a:r>
              <a:rPr lang="de-DE" sz="2400" dirty="0" err="1" smtClean="0"/>
              <a:t>independent</a:t>
            </a:r>
            <a:r>
              <a:rPr lang="de-DE" sz="2400" dirty="0" smtClean="0"/>
              <a:t> </a:t>
            </a:r>
            <a:r>
              <a:rPr lang="de-DE" sz="2400" dirty="0" err="1" smtClean="0"/>
              <a:t>motivation</a:t>
            </a:r>
            <a:r>
              <a:rPr lang="de-DE" sz="2400" dirty="0" smtClean="0"/>
              <a:t>.</a:t>
            </a:r>
          </a:p>
          <a:p>
            <a:pPr marL="342900" indent="-342900">
              <a:buFont typeface="Arial" charset="0"/>
              <a:buChar char="•"/>
            </a:pPr>
            <a:endParaRPr lang="de-DE" sz="2400" dirty="0" smtClean="0">
              <a:sym typeface="Symbol"/>
            </a:endParaRPr>
          </a:p>
          <a:p>
            <a:r>
              <a:rPr lang="de-DE" sz="2400" dirty="0" smtClean="0">
                <a:solidFill>
                  <a:srgbClr val="0000FF"/>
                </a:solidFill>
                <a:sym typeface="Symbol"/>
              </a:rPr>
              <a:t>	</a:t>
            </a:r>
          </a:p>
          <a:p>
            <a:r>
              <a:rPr lang="de-DE" sz="2400" dirty="0" smtClean="0">
                <a:solidFill>
                  <a:schemeClr val="tx2"/>
                </a:solidFill>
                <a:sym typeface="Symbol"/>
              </a:rPr>
              <a:t>	</a:t>
            </a:r>
            <a:r>
              <a:rPr lang="de-DE" sz="2400" dirty="0">
                <a:solidFill>
                  <a:schemeClr val="tx2"/>
                </a:solidFill>
                <a:sym typeface="Symbol"/>
              </a:rPr>
              <a:t></a:t>
            </a:r>
            <a:r>
              <a:rPr lang="de-DE" sz="2400" baseline="-25000" dirty="0">
                <a:solidFill>
                  <a:schemeClr val="tx2"/>
                </a:solidFill>
                <a:sym typeface="Symbol"/>
              </a:rPr>
              <a:t>TP</a:t>
            </a:r>
            <a:r>
              <a:rPr lang="de-DE" sz="2400" dirty="0">
                <a:solidFill>
                  <a:schemeClr val="tx2"/>
                </a:solidFill>
                <a:sym typeface="Symbol"/>
              </a:rPr>
              <a:t> </a:t>
            </a:r>
            <a:r>
              <a:rPr lang="de-DE" sz="2400" dirty="0" err="1" smtClean="0">
                <a:solidFill>
                  <a:schemeClr val="tx2"/>
                </a:solidFill>
                <a:sym typeface="Symbol"/>
              </a:rPr>
              <a:t>T</a:t>
            </a:r>
            <a:r>
              <a:rPr lang="de-DE" sz="2400" baseline="-25000" dirty="0" err="1">
                <a:solidFill>
                  <a:schemeClr val="tx2"/>
                </a:solidFill>
                <a:sym typeface="Symbol"/>
              </a:rPr>
              <a:t>uφ</a:t>
            </a:r>
            <a:r>
              <a:rPr lang="de-DE" sz="2400" baseline="-25000" dirty="0" smtClean="0">
                <a:solidFill>
                  <a:schemeClr val="tx2"/>
                </a:solidFill>
                <a:sym typeface="Symbol"/>
              </a:rPr>
              <a:t></a:t>
            </a:r>
            <a:r>
              <a:rPr lang="de-DE" sz="2400" baseline="-25000" dirty="0">
                <a:solidFill>
                  <a:schemeClr val="tx2"/>
                </a:solidFill>
                <a:sym typeface="Symbol"/>
              </a:rPr>
              <a:t>EPP </a:t>
            </a:r>
            <a:r>
              <a:rPr lang="de-DE" sz="2400" dirty="0">
                <a:solidFill>
                  <a:schemeClr val="tx2"/>
                </a:solidFill>
                <a:sym typeface="Symbol"/>
              </a:rPr>
              <a:t></a:t>
            </a:r>
            <a:r>
              <a:rPr lang="de-DE" sz="2400" baseline="-25000" dirty="0" err="1">
                <a:solidFill>
                  <a:schemeClr val="tx2"/>
                </a:solidFill>
                <a:sym typeface="Symbol"/>
              </a:rPr>
              <a:t>vP</a:t>
            </a:r>
            <a:r>
              <a:rPr lang="de-DE" sz="2400" dirty="0">
                <a:solidFill>
                  <a:schemeClr val="tx2"/>
                </a:solidFill>
                <a:sym typeface="Symbol"/>
              </a:rPr>
              <a:t> </a:t>
            </a:r>
            <a:r>
              <a:rPr lang="de-DE" sz="2400" dirty="0" err="1" smtClean="0">
                <a:solidFill>
                  <a:schemeClr val="tx2"/>
                </a:solidFill>
                <a:sym typeface="Symbol"/>
              </a:rPr>
              <a:t>DP</a:t>
            </a:r>
            <a:r>
              <a:rPr lang="de-DE" sz="2400" baseline="-25000" dirty="0" err="1">
                <a:solidFill>
                  <a:schemeClr val="tx2"/>
                </a:solidFill>
                <a:sym typeface="Symbol"/>
              </a:rPr>
              <a:t>iφ</a:t>
            </a:r>
            <a:r>
              <a:rPr lang="de-DE" sz="2400" baseline="-25000" dirty="0">
                <a:solidFill>
                  <a:schemeClr val="tx2"/>
                </a:solidFill>
                <a:sym typeface="Symbol"/>
              </a:rPr>
              <a:t></a:t>
            </a:r>
            <a:r>
              <a:rPr lang="en-GB" sz="2400" baseline="-25000" dirty="0">
                <a:solidFill>
                  <a:schemeClr val="tx2"/>
                </a:solidFill>
                <a:sym typeface="Symbol"/>
              </a:rPr>
              <a:t>NOM</a:t>
            </a:r>
            <a:r>
              <a:rPr lang="en-GB" sz="2400" baseline="-25000" dirty="0" smtClean="0">
                <a:solidFill>
                  <a:schemeClr val="tx2"/>
                </a:solidFill>
                <a:sym typeface="Symbol"/>
              </a:rPr>
              <a:t></a:t>
            </a:r>
            <a:r>
              <a:rPr lang="de-DE" sz="2400" dirty="0" smtClean="0">
                <a:solidFill>
                  <a:schemeClr val="tx2"/>
                </a:solidFill>
                <a:sym typeface="Symbol"/>
              </a:rPr>
              <a:t> </a:t>
            </a:r>
            <a:r>
              <a:rPr lang="de-DE" sz="2400" dirty="0">
                <a:solidFill>
                  <a:schemeClr val="tx2"/>
                </a:solidFill>
                <a:sym typeface="Symbol"/>
              </a:rPr>
              <a:t>...</a:t>
            </a:r>
            <a:endParaRPr lang="en-GB" sz="2400" b="1" dirty="0">
              <a:solidFill>
                <a:schemeClr val="tx2"/>
              </a:solidFill>
            </a:endParaRPr>
          </a:p>
          <a:p>
            <a:endParaRPr lang="de-DE" sz="2400" dirty="0" smtClean="0">
              <a:solidFill>
                <a:schemeClr val="tx2"/>
              </a:solidFill>
              <a:sym typeface="Symbol"/>
            </a:endParaRPr>
          </a:p>
          <a:p>
            <a:endParaRPr lang="de-DE" sz="2400" dirty="0" smtClean="0">
              <a:solidFill>
                <a:schemeClr val="tx2"/>
              </a:solidFill>
              <a:sym typeface="Symbol"/>
            </a:endParaRPr>
          </a:p>
          <a:p>
            <a:r>
              <a:rPr lang="de-DE" sz="2400" dirty="0">
                <a:solidFill>
                  <a:schemeClr val="tx2"/>
                </a:solidFill>
                <a:sym typeface="Symbol"/>
              </a:rPr>
              <a:t>	</a:t>
            </a:r>
            <a:r>
              <a:rPr lang="de-DE" sz="2400" dirty="0" smtClean="0">
                <a:solidFill>
                  <a:schemeClr val="tx2"/>
                </a:solidFill>
                <a:sym typeface="Symbol"/>
              </a:rPr>
              <a:t></a:t>
            </a:r>
            <a:r>
              <a:rPr lang="de-DE" sz="2400" baseline="-25000" dirty="0">
                <a:solidFill>
                  <a:schemeClr val="tx2"/>
                </a:solidFill>
                <a:sym typeface="Symbol"/>
              </a:rPr>
              <a:t>TP</a:t>
            </a:r>
            <a:r>
              <a:rPr lang="de-DE" sz="2400" dirty="0">
                <a:solidFill>
                  <a:schemeClr val="tx2"/>
                </a:solidFill>
                <a:sym typeface="Symbol"/>
              </a:rPr>
              <a:t> </a:t>
            </a:r>
            <a:r>
              <a:rPr lang="de-DE" sz="2400" dirty="0" err="1">
                <a:solidFill>
                  <a:schemeClr val="tx2"/>
                </a:solidFill>
                <a:sym typeface="Symbol"/>
              </a:rPr>
              <a:t>DP</a:t>
            </a:r>
            <a:r>
              <a:rPr lang="de-DE" sz="2400" baseline="-25000" dirty="0" err="1">
                <a:solidFill>
                  <a:schemeClr val="tx2"/>
                </a:solidFill>
                <a:sym typeface="Symbol"/>
              </a:rPr>
              <a:t>iφ</a:t>
            </a:r>
            <a:r>
              <a:rPr lang="de-DE" sz="2400" baseline="-25000" dirty="0">
                <a:solidFill>
                  <a:schemeClr val="tx2"/>
                </a:solidFill>
                <a:sym typeface="Symbol"/>
              </a:rPr>
              <a:t></a:t>
            </a:r>
            <a:r>
              <a:rPr lang="en-GB" sz="2400" baseline="-25000" dirty="0">
                <a:solidFill>
                  <a:schemeClr val="tx2"/>
                </a:solidFill>
                <a:sym typeface="Symbol"/>
              </a:rPr>
              <a:t>NOM</a:t>
            </a:r>
            <a:r>
              <a:rPr lang="en-GB" sz="2400" dirty="0">
                <a:solidFill>
                  <a:schemeClr val="tx2"/>
                </a:solidFill>
                <a:sym typeface="Symbol"/>
              </a:rPr>
              <a:t> </a:t>
            </a:r>
            <a:r>
              <a:rPr lang="de-DE" sz="2400" dirty="0" err="1">
                <a:solidFill>
                  <a:schemeClr val="tx2"/>
                </a:solidFill>
                <a:sym typeface="Symbol"/>
              </a:rPr>
              <a:t>T</a:t>
            </a:r>
            <a:r>
              <a:rPr lang="de-DE" sz="2400" baseline="-25000" dirty="0" err="1">
                <a:solidFill>
                  <a:schemeClr val="tx2"/>
                </a:solidFill>
                <a:sym typeface="Symbol"/>
              </a:rPr>
              <a:t>uφ</a:t>
            </a:r>
            <a:r>
              <a:rPr lang="de-DE" sz="2400" baseline="-25000" dirty="0" smtClean="0">
                <a:solidFill>
                  <a:schemeClr val="tx2"/>
                </a:solidFill>
                <a:sym typeface="Symbol"/>
              </a:rPr>
              <a:t></a:t>
            </a:r>
            <a:r>
              <a:rPr lang="de-DE" sz="2400" baseline="-25000" dirty="0">
                <a:solidFill>
                  <a:schemeClr val="tx2"/>
                </a:solidFill>
                <a:sym typeface="Symbol"/>
              </a:rPr>
              <a:t>EPP </a:t>
            </a:r>
            <a:r>
              <a:rPr lang="de-DE" sz="2400" dirty="0">
                <a:solidFill>
                  <a:schemeClr val="tx2"/>
                </a:solidFill>
                <a:sym typeface="Symbol"/>
              </a:rPr>
              <a:t></a:t>
            </a:r>
            <a:r>
              <a:rPr lang="de-DE" sz="2400" baseline="-25000" dirty="0" err="1">
                <a:solidFill>
                  <a:schemeClr val="tx2"/>
                </a:solidFill>
                <a:sym typeface="Symbol"/>
              </a:rPr>
              <a:t>vP</a:t>
            </a:r>
            <a:r>
              <a:rPr lang="de-DE" sz="2400" dirty="0">
                <a:solidFill>
                  <a:schemeClr val="tx2"/>
                </a:solidFill>
                <a:sym typeface="Symbol"/>
              </a:rPr>
              <a:t> &lt;</a:t>
            </a:r>
            <a:r>
              <a:rPr lang="de-DE" sz="2400" dirty="0" err="1">
                <a:solidFill>
                  <a:schemeClr val="tx2"/>
                </a:solidFill>
                <a:sym typeface="Symbol"/>
              </a:rPr>
              <a:t>DP</a:t>
            </a:r>
            <a:r>
              <a:rPr lang="de-DE" sz="2400" baseline="-25000" dirty="0" err="1">
                <a:solidFill>
                  <a:schemeClr val="tx2"/>
                </a:solidFill>
                <a:sym typeface="Symbol"/>
              </a:rPr>
              <a:t>iφ</a:t>
            </a:r>
            <a:r>
              <a:rPr lang="de-DE" sz="2400" baseline="-25000" dirty="0">
                <a:solidFill>
                  <a:schemeClr val="tx2"/>
                </a:solidFill>
                <a:sym typeface="Symbol"/>
              </a:rPr>
              <a:t></a:t>
            </a:r>
            <a:r>
              <a:rPr lang="en-GB" sz="2400" baseline="-25000" dirty="0">
                <a:solidFill>
                  <a:schemeClr val="tx2"/>
                </a:solidFill>
                <a:sym typeface="Symbol"/>
              </a:rPr>
              <a:t>NOM</a:t>
            </a:r>
            <a:r>
              <a:rPr lang="en-GB" sz="2400" dirty="0">
                <a:solidFill>
                  <a:schemeClr val="tx2"/>
                </a:solidFill>
                <a:sym typeface="Symbol"/>
              </a:rPr>
              <a:t> </a:t>
            </a:r>
            <a:r>
              <a:rPr lang="de-DE" sz="2400" dirty="0">
                <a:solidFill>
                  <a:schemeClr val="tx2"/>
                </a:solidFill>
                <a:sym typeface="Symbol"/>
              </a:rPr>
              <a:t>&gt; ...</a:t>
            </a:r>
            <a:endParaRPr lang="en-GB" sz="2400" b="1" dirty="0">
              <a:solidFill>
                <a:schemeClr val="tx2"/>
              </a:solidFill>
            </a:endParaRPr>
          </a:p>
          <a:p>
            <a:pPr marL="342900" indent="-342900">
              <a:buFont typeface="Arial" charset="0"/>
              <a:buChar char="•"/>
            </a:pPr>
            <a:endParaRPr lang="de-DE" sz="2400" dirty="0" smtClean="0"/>
          </a:p>
          <a:p>
            <a:pPr marL="342900" indent="-342900">
              <a:buFont typeface="Arial" charset="0"/>
              <a:buChar char="•"/>
            </a:pPr>
            <a:endParaRPr lang="de-DE" sz="2400" dirty="0"/>
          </a:p>
          <a:p>
            <a:pPr marL="342900" indent="-342900">
              <a:buFont typeface="Arial" charset="0"/>
              <a:buChar char="•"/>
            </a:pPr>
            <a:endParaRPr lang="en-US" sz="2400" dirty="0" smtClean="0"/>
          </a:p>
          <a:p>
            <a:endParaRPr lang="en-US" sz="2400" dirty="0" smtClean="0"/>
          </a:p>
        </p:txBody>
      </p:sp>
    </p:spTree>
    <p:extLst>
      <p:ext uri="{BB962C8B-B14F-4D97-AF65-F5344CB8AC3E}">
        <p14:creationId xmlns:p14="http://schemas.microsoft.com/office/powerpoint/2010/main" val="618650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26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GB" sz="2400" b="1" dirty="0" smtClean="0"/>
              <a:t>Selection: </a:t>
            </a:r>
          </a:p>
          <a:p>
            <a:endParaRPr lang="en-GB" sz="2400" b="1" dirty="0" smtClean="0"/>
          </a:p>
          <a:p>
            <a:pPr marL="342900" indent="-342900">
              <a:buFont typeface="Arial" charset="0"/>
              <a:buChar char="•"/>
            </a:pPr>
            <a:r>
              <a:rPr lang="en-GB" sz="2400" dirty="0" smtClean="0"/>
              <a:t>If syntactic dependencies can apply on a distance (c-command within a syntactic domain), why should selection apply locally?</a:t>
            </a:r>
          </a:p>
          <a:p>
            <a:pPr marL="342900" indent="-342900">
              <a:buFont typeface="Arial" charset="0"/>
              <a:buChar char="•"/>
            </a:pPr>
            <a:endParaRPr lang="en-GB" sz="2400" dirty="0" smtClean="0"/>
          </a:p>
          <a:p>
            <a:pPr marL="342900" indent="-342900">
              <a:buFont typeface="Arial" charset="0"/>
              <a:buChar char="•"/>
            </a:pPr>
            <a:r>
              <a:rPr lang="en-GB" sz="2400" dirty="0" smtClean="0"/>
              <a:t>Whereas selectional requirements for the specifier could be the result of movement and thus involve movement, this is not the case for the selection of complements: a preposition needs a DP in its complement; a </a:t>
            </a:r>
            <a:r>
              <a:rPr lang="en-GB" sz="2400" dirty="0" err="1" smtClean="0"/>
              <a:t>complementizer</a:t>
            </a:r>
            <a:r>
              <a:rPr lang="en-GB" sz="2400" dirty="0" smtClean="0"/>
              <a:t> a TP.</a:t>
            </a:r>
          </a:p>
          <a:p>
            <a:pPr marL="342900" indent="-342900">
              <a:buFont typeface="Arial" charset="0"/>
              <a:buChar char="•"/>
            </a:pPr>
            <a:endParaRPr lang="en-GB" sz="2400" dirty="0" smtClean="0"/>
          </a:p>
          <a:p>
            <a:pPr marL="342900" indent="-342900">
              <a:buFont typeface="Arial" charset="0"/>
              <a:buChar char="•"/>
            </a:pPr>
            <a:r>
              <a:rPr lang="en-GB" sz="2400" dirty="0" smtClean="0"/>
              <a:t>This would be hard to understand if selectional features reduce to uninterpretable features.</a:t>
            </a:r>
          </a:p>
        </p:txBody>
      </p:sp>
    </p:spTree>
    <p:extLst>
      <p:ext uri="{BB962C8B-B14F-4D97-AF65-F5344CB8AC3E}">
        <p14:creationId xmlns:p14="http://schemas.microsoft.com/office/powerpoint/2010/main" val="640447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27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3785652"/>
          </a:xfrm>
          <a:prstGeom prst="rect">
            <a:avLst/>
          </a:prstGeom>
          <a:noFill/>
        </p:spPr>
        <p:txBody>
          <a:bodyPr wrap="square" rtlCol="0">
            <a:spAutoFit/>
          </a:bodyPr>
          <a:lstStyle/>
          <a:p>
            <a:r>
              <a:rPr lang="en-US" sz="2400" b="1" dirty="0" smtClean="0"/>
              <a:t>Selection: </a:t>
            </a:r>
          </a:p>
          <a:p>
            <a:endParaRPr lang="en-US" sz="2400" dirty="0" smtClean="0">
              <a:solidFill>
                <a:schemeClr val="tx2"/>
              </a:solidFill>
            </a:endParaRPr>
          </a:p>
          <a:p>
            <a:r>
              <a:rPr lang="de-DE" sz="2400" dirty="0" smtClean="0">
                <a:solidFill>
                  <a:schemeClr val="tx2"/>
                </a:solidFill>
                <a:sym typeface="Symbol"/>
              </a:rPr>
              <a:t>	</a:t>
            </a:r>
            <a:r>
              <a:rPr lang="de-DE" sz="2400" baseline="-25000" dirty="0" smtClean="0">
                <a:solidFill>
                  <a:schemeClr val="tx2"/>
                </a:solidFill>
                <a:sym typeface="Symbol"/>
              </a:rPr>
              <a:t>PP</a:t>
            </a:r>
            <a:r>
              <a:rPr lang="de-DE" sz="2400" dirty="0" smtClean="0">
                <a:solidFill>
                  <a:schemeClr val="tx2"/>
                </a:solidFill>
                <a:sym typeface="Symbol"/>
              </a:rPr>
              <a:t> </a:t>
            </a:r>
            <a:r>
              <a:rPr lang="en-US" sz="2400" dirty="0" smtClean="0">
                <a:solidFill>
                  <a:schemeClr val="tx2"/>
                </a:solidFill>
              </a:rPr>
              <a:t>With</a:t>
            </a:r>
            <a:r>
              <a:rPr lang="de-DE" sz="2400" dirty="0" smtClean="0">
                <a:solidFill>
                  <a:schemeClr val="tx2"/>
                </a:solidFill>
                <a:sym typeface="Symbol"/>
              </a:rPr>
              <a:t> (*...) </a:t>
            </a:r>
            <a:r>
              <a:rPr lang="de-DE" sz="2400" baseline="-25000" dirty="0" smtClean="0">
                <a:solidFill>
                  <a:schemeClr val="tx2"/>
                </a:solidFill>
                <a:sym typeface="Symbol"/>
              </a:rPr>
              <a:t>DP</a:t>
            </a:r>
            <a:r>
              <a:rPr lang="de-DE" sz="2400" dirty="0" smtClean="0">
                <a:solidFill>
                  <a:schemeClr val="tx2"/>
                </a:solidFill>
                <a:sym typeface="Symbol"/>
              </a:rPr>
              <a:t> </a:t>
            </a:r>
            <a:r>
              <a:rPr lang="en-US" sz="2400" dirty="0" smtClean="0">
                <a:solidFill>
                  <a:schemeClr val="tx2"/>
                </a:solidFill>
              </a:rPr>
              <a:t>Mary</a:t>
            </a:r>
            <a:r>
              <a:rPr lang="de-DE" sz="2400" dirty="0" smtClean="0">
                <a:solidFill>
                  <a:schemeClr val="tx2"/>
                </a:solidFill>
                <a:sym typeface="Symbol"/>
              </a:rPr>
              <a:t></a:t>
            </a:r>
            <a:endParaRPr lang="en-US" sz="2400" dirty="0" smtClean="0">
              <a:solidFill>
                <a:schemeClr val="tx2"/>
              </a:solidFill>
            </a:endParaRPr>
          </a:p>
          <a:p>
            <a:endParaRPr lang="en-US" sz="2400" dirty="0">
              <a:solidFill>
                <a:schemeClr val="tx2"/>
              </a:solidFill>
            </a:endParaRPr>
          </a:p>
          <a:p>
            <a:endParaRPr lang="en-US" sz="2400" dirty="0" smtClean="0">
              <a:solidFill>
                <a:schemeClr val="tx2"/>
              </a:solidFill>
            </a:endParaRPr>
          </a:p>
          <a:p>
            <a:r>
              <a:rPr lang="en-US" sz="2400" dirty="0" smtClean="0">
                <a:solidFill>
                  <a:schemeClr val="tx2"/>
                </a:solidFill>
              </a:rPr>
              <a:t>	</a:t>
            </a:r>
            <a:r>
              <a:rPr lang="de-DE" sz="2400" dirty="0">
                <a:solidFill>
                  <a:schemeClr val="tx2"/>
                </a:solidFill>
                <a:sym typeface="Symbol"/>
              </a:rPr>
              <a:t> </a:t>
            </a:r>
            <a:r>
              <a:rPr lang="de-DE" sz="2400" dirty="0" smtClean="0">
                <a:solidFill>
                  <a:schemeClr val="tx2"/>
                </a:solidFill>
                <a:sym typeface="Symbol"/>
              </a:rPr>
              <a:t></a:t>
            </a:r>
            <a:r>
              <a:rPr lang="de-DE" sz="2400" baseline="-25000" dirty="0" smtClean="0">
                <a:solidFill>
                  <a:schemeClr val="tx2"/>
                </a:solidFill>
                <a:sym typeface="Symbol"/>
              </a:rPr>
              <a:t>CP</a:t>
            </a:r>
            <a:r>
              <a:rPr lang="de-DE" sz="2400" dirty="0" smtClean="0">
                <a:solidFill>
                  <a:schemeClr val="tx2"/>
                </a:solidFill>
                <a:sym typeface="Symbol"/>
              </a:rPr>
              <a:t> </a:t>
            </a:r>
            <a:r>
              <a:rPr lang="en-US" sz="2400" dirty="0" smtClean="0">
                <a:solidFill>
                  <a:schemeClr val="tx2"/>
                </a:solidFill>
              </a:rPr>
              <a:t>That</a:t>
            </a:r>
            <a:r>
              <a:rPr lang="de-DE" sz="2400" dirty="0" smtClean="0">
                <a:solidFill>
                  <a:schemeClr val="tx2"/>
                </a:solidFill>
                <a:sym typeface="Symbol"/>
              </a:rPr>
              <a:t> (*...) </a:t>
            </a:r>
            <a:r>
              <a:rPr lang="de-DE" sz="2400" baseline="-25000" dirty="0" smtClean="0">
                <a:solidFill>
                  <a:schemeClr val="tx2"/>
                </a:solidFill>
                <a:sym typeface="Symbol"/>
              </a:rPr>
              <a:t>TP</a:t>
            </a:r>
            <a:r>
              <a:rPr lang="de-DE" sz="2400" dirty="0" smtClean="0">
                <a:solidFill>
                  <a:schemeClr val="tx2"/>
                </a:solidFill>
                <a:sym typeface="Symbol"/>
              </a:rPr>
              <a:t> </a:t>
            </a:r>
            <a:r>
              <a:rPr lang="en-US" sz="2400" dirty="0" smtClean="0">
                <a:solidFill>
                  <a:schemeClr val="tx2"/>
                </a:solidFill>
              </a:rPr>
              <a:t>John loves Peter</a:t>
            </a:r>
            <a:r>
              <a:rPr lang="de-DE" sz="2400" dirty="0" smtClean="0">
                <a:solidFill>
                  <a:schemeClr val="tx2"/>
                </a:solidFill>
                <a:sym typeface="Symbol"/>
              </a:rPr>
              <a:t></a:t>
            </a:r>
          </a:p>
          <a:p>
            <a:endParaRPr lang="de-DE" sz="2400" dirty="0" smtClean="0">
              <a:solidFill>
                <a:schemeClr val="tx2"/>
              </a:solidFill>
              <a:sym typeface="Symbol"/>
            </a:endParaRPr>
          </a:p>
          <a:p>
            <a:endParaRPr lang="de-DE" sz="2400" dirty="0">
              <a:solidFill>
                <a:schemeClr val="tx2"/>
              </a:solidFill>
              <a:sym typeface="Symbol"/>
            </a:endParaRPr>
          </a:p>
          <a:p>
            <a:pPr marL="342900" indent="-342900">
              <a:buFont typeface="Arial" charset="0"/>
              <a:buChar char="•"/>
            </a:pPr>
            <a:r>
              <a:rPr lang="de-DE" sz="2400" dirty="0" err="1" smtClean="0">
                <a:sym typeface="Symbol"/>
              </a:rPr>
              <a:t>Why</a:t>
            </a:r>
            <a:r>
              <a:rPr lang="de-DE" sz="2400" dirty="0" smtClean="0">
                <a:sym typeface="Symbol"/>
              </a:rPr>
              <a:t> </a:t>
            </a:r>
            <a:r>
              <a:rPr lang="de-DE" sz="2400" dirty="0" err="1" smtClean="0">
                <a:sym typeface="Symbol"/>
              </a:rPr>
              <a:t>can‘t</a:t>
            </a:r>
            <a:r>
              <a:rPr lang="de-DE" sz="2400" dirty="0" smtClean="0">
                <a:sym typeface="Symbol"/>
              </a:rPr>
              <a:t> </a:t>
            </a:r>
            <a:r>
              <a:rPr lang="de-DE" sz="2400" dirty="0" err="1" smtClean="0">
                <a:sym typeface="Symbol"/>
              </a:rPr>
              <a:t>this</a:t>
            </a:r>
            <a:r>
              <a:rPr lang="de-DE" sz="2400" dirty="0" smtClean="0">
                <a:sym typeface="Symbol"/>
              </a:rPr>
              <a:t> selectional </a:t>
            </a:r>
            <a:r>
              <a:rPr lang="de-DE" sz="2400" dirty="0" err="1" smtClean="0">
                <a:sym typeface="Symbol"/>
              </a:rPr>
              <a:t>relation</a:t>
            </a:r>
            <a:r>
              <a:rPr lang="de-DE" sz="2400" dirty="0" smtClean="0">
                <a:sym typeface="Symbol"/>
              </a:rPr>
              <a:t> </a:t>
            </a:r>
            <a:r>
              <a:rPr lang="de-DE" sz="2400" dirty="0" err="1" smtClean="0">
                <a:sym typeface="Symbol"/>
              </a:rPr>
              <a:t>apply</a:t>
            </a:r>
            <a:r>
              <a:rPr lang="de-DE" sz="2400" dirty="0" smtClean="0">
                <a:sym typeface="Symbol"/>
              </a:rPr>
              <a:t> on a </a:t>
            </a:r>
            <a:r>
              <a:rPr lang="de-DE" sz="2400" dirty="0" err="1" smtClean="0">
                <a:sym typeface="Symbol"/>
              </a:rPr>
              <a:t>distance</a:t>
            </a:r>
            <a:r>
              <a:rPr lang="de-DE" sz="2400" dirty="0" smtClean="0">
                <a:sym typeface="Symbol"/>
              </a:rPr>
              <a:t> </a:t>
            </a:r>
            <a:r>
              <a:rPr lang="de-DE" sz="2400" dirty="0" err="1" smtClean="0">
                <a:sym typeface="Symbol"/>
              </a:rPr>
              <a:t>as</a:t>
            </a:r>
            <a:r>
              <a:rPr lang="de-DE" sz="2400" dirty="0" smtClean="0">
                <a:sym typeface="Symbol"/>
              </a:rPr>
              <a:t> </a:t>
            </a:r>
            <a:r>
              <a:rPr lang="de-DE" sz="2400" dirty="0" err="1" smtClean="0">
                <a:sym typeface="Symbol"/>
              </a:rPr>
              <a:t>well</a:t>
            </a:r>
            <a:r>
              <a:rPr lang="de-DE" sz="2400" dirty="0" smtClean="0">
                <a:sym typeface="Symbol"/>
              </a:rPr>
              <a:t>?</a:t>
            </a:r>
            <a:endParaRPr lang="en-US" sz="2400" dirty="0"/>
          </a:p>
          <a:p>
            <a:endParaRPr lang="en-US" sz="2400" b="1" dirty="0"/>
          </a:p>
        </p:txBody>
      </p:sp>
    </p:spTree>
    <p:extLst>
      <p:ext uri="{BB962C8B-B14F-4D97-AF65-F5344CB8AC3E}">
        <p14:creationId xmlns:p14="http://schemas.microsoft.com/office/powerpoint/2010/main" val="2726028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28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III. </a:t>
            </a:r>
            <a:r>
              <a:rPr lang="de-DE" sz="3600" b="1" dirty="0" err="1">
                <a:solidFill>
                  <a:srgbClr val="192C43"/>
                </a:solidFill>
              </a:rPr>
              <a:t>Unifying</a:t>
            </a:r>
            <a:r>
              <a:rPr lang="de-DE" sz="3600" b="1" dirty="0">
                <a:solidFill>
                  <a:srgbClr val="192C43"/>
                </a:solidFill>
              </a:rPr>
              <a:t> </a:t>
            </a:r>
            <a:r>
              <a:rPr lang="de-DE" sz="3600" b="1" dirty="0" err="1">
                <a:solidFill>
                  <a:srgbClr val="192C43"/>
                </a:solidFill>
              </a:rPr>
              <a:t>syntactic</a:t>
            </a:r>
            <a:r>
              <a:rPr lang="de-DE" sz="3600" b="1" dirty="0">
                <a:solidFill>
                  <a:srgbClr val="192C43"/>
                </a:solidFill>
              </a:rPr>
              <a:t> </a:t>
            </a:r>
            <a:r>
              <a:rPr lang="de-DE" sz="3600" b="1" dirty="0" err="1">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US" sz="2400" b="1" dirty="0" smtClean="0"/>
              <a:t>Summing up: </a:t>
            </a:r>
          </a:p>
          <a:p>
            <a:endParaRPr lang="en-US" sz="2400" dirty="0" smtClean="0">
              <a:solidFill>
                <a:schemeClr val="tx2"/>
              </a:solidFill>
            </a:endParaRPr>
          </a:p>
          <a:p>
            <a:pPr marL="342900" indent="-342900">
              <a:buFont typeface="Arial" charset="0"/>
              <a:buChar char="•"/>
            </a:pPr>
            <a:r>
              <a:rPr lang="en-US" sz="2400" dirty="0" err="1" smtClean="0"/>
              <a:t>Chomskyan</a:t>
            </a:r>
            <a:r>
              <a:rPr lang="en-US" sz="2400" dirty="0" smtClean="0"/>
              <a:t> Downward Agree has a series of advantages (most notably concerning LDA and the unification of semantic redundancy (a.k.a. one-to-many relations in </a:t>
            </a:r>
            <a:r>
              <a:rPr lang="en-US" sz="2400" dirty="0" err="1" smtClean="0"/>
              <a:t>morpho</a:t>
            </a:r>
            <a:r>
              <a:rPr lang="en-US" sz="2400" dirty="0" smtClean="0"/>
              <a:t>-syntax) and the triggering of syntactic operations.</a:t>
            </a:r>
          </a:p>
          <a:p>
            <a:endParaRPr lang="en-US" sz="2400" dirty="0">
              <a:solidFill>
                <a:schemeClr val="tx2"/>
              </a:solidFill>
            </a:endParaRPr>
          </a:p>
          <a:p>
            <a:pPr marL="342900" indent="-342900">
              <a:buFont typeface="Arial" charset="0"/>
              <a:buChar char="•"/>
            </a:pPr>
            <a:r>
              <a:rPr lang="en-US" sz="2400" dirty="0" err="1"/>
              <a:t>Chomskyan</a:t>
            </a:r>
            <a:r>
              <a:rPr lang="en-US" sz="2400" dirty="0"/>
              <a:t> Downward Agree </a:t>
            </a:r>
            <a:r>
              <a:rPr lang="en-US" sz="2400" dirty="0" smtClean="0"/>
              <a:t>faces serious challenges in other domains, crucially Negative Concord, Sequence of Tense, Binding, Case, the triggering of movement and the locality of selection.</a:t>
            </a:r>
            <a:endParaRPr lang="en-US" sz="2400" dirty="0"/>
          </a:p>
          <a:p>
            <a:pPr marL="342900" indent="-342900">
              <a:buFont typeface="Arial" charset="0"/>
              <a:buChar char="•"/>
            </a:pPr>
            <a:endParaRPr lang="en-US" sz="2400" dirty="0"/>
          </a:p>
        </p:txBody>
      </p:sp>
    </p:spTree>
    <p:extLst>
      <p:ext uri="{BB962C8B-B14F-4D97-AF65-F5344CB8AC3E}">
        <p14:creationId xmlns:p14="http://schemas.microsoft.com/office/powerpoint/2010/main" val="199494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1077218"/>
          </a:xfrm>
          <a:prstGeom prst="rect">
            <a:avLst/>
          </a:prstGeom>
          <a:noFill/>
        </p:spPr>
        <p:txBody>
          <a:bodyPr wrap="square" rtlCol="0">
            <a:spAutoFit/>
          </a:bodyPr>
          <a:lstStyle/>
          <a:p>
            <a:pPr algn="r"/>
            <a:r>
              <a:rPr lang="de-DE" sz="3200" b="1" dirty="0" err="1" smtClean="0">
                <a:solidFill>
                  <a:srgbClr val="192C43"/>
                </a:solidFill>
              </a:rPr>
              <a:t>Disentangling</a:t>
            </a:r>
            <a:r>
              <a:rPr lang="de-DE" sz="3200" b="1" dirty="0" smtClean="0">
                <a:solidFill>
                  <a:srgbClr val="192C43"/>
                </a:solidFill>
              </a:rPr>
              <a:t> </a:t>
            </a:r>
            <a:r>
              <a:rPr lang="de-DE" sz="3200" b="1" dirty="0" err="1" smtClean="0">
                <a:solidFill>
                  <a:srgbClr val="192C43"/>
                </a:solidFill>
              </a:rPr>
              <a:t>checking</a:t>
            </a:r>
            <a:endParaRPr lang="de-DE" sz="3200" b="1" dirty="0" smtClean="0">
              <a:solidFill>
                <a:srgbClr val="192C43"/>
              </a:solidFill>
            </a:endParaRPr>
          </a:p>
          <a:p>
            <a:pPr algn="r"/>
            <a:r>
              <a:rPr lang="de-DE" sz="3200" b="1" dirty="0" err="1" smtClean="0">
                <a:solidFill>
                  <a:srgbClr val="192C43"/>
                </a:solidFill>
              </a:rPr>
              <a:t>and</a:t>
            </a:r>
            <a:r>
              <a:rPr lang="de-DE" sz="3200" b="1" dirty="0" smtClean="0">
                <a:solidFill>
                  <a:srgbClr val="192C43"/>
                </a:solidFill>
              </a:rPr>
              <a:t> </a:t>
            </a:r>
            <a:r>
              <a:rPr lang="de-DE" sz="3200" b="1" smtClean="0">
                <a:solidFill>
                  <a:srgbClr val="192C43"/>
                </a:solidFill>
              </a:rPr>
              <a:t>valuation</a:t>
            </a:r>
            <a:endParaRPr lang="de-DE" sz="3200" b="1"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3474288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5"/>
          </a:xfrm>
          <a:prstGeom prst="rect">
            <a:avLst/>
          </a:prstGeom>
          <a:noFill/>
        </p:spPr>
        <p:txBody>
          <a:bodyPr wrap="square" rtlCol="0">
            <a:spAutoFit/>
          </a:bodyPr>
          <a:lstStyle/>
          <a:p>
            <a:pPr algn="r"/>
            <a:r>
              <a:rPr lang="en-GB" sz="3200" b="1" dirty="0" smtClean="0"/>
              <a:t>One-to-many relations in </a:t>
            </a:r>
            <a:r>
              <a:rPr lang="en-GB" sz="3200" b="1" dirty="0" err="1" smtClean="0"/>
              <a:t>morpho</a:t>
            </a:r>
            <a:r>
              <a:rPr lang="en-GB" sz="3200" b="1" dirty="0" smtClean="0"/>
              <a:t>-syntax</a:t>
            </a:r>
            <a:endParaRPr lang="de-DE" sz="3200" b="1"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18103972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30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t>Current stand:</a:t>
            </a:r>
          </a:p>
          <a:p>
            <a:endParaRPr lang="en-GB" sz="2400" b="1" dirty="0" smtClean="0">
              <a:sym typeface="Symbol"/>
            </a:endParaRPr>
          </a:p>
          <a:p>
            <a:pPr marL="342900" indent="-342900">
              <a:buFont typeface="Arial" charset="0"/>
              <a:buChar char="•"/>
            </a:pPr>
            <a:r>
              <a:rPr lang="en-GB" sz="2400" dirty="0" smtClean="0">
                <a:sym typeface="Symbol"/>
              </a:rPr>
              <a:t>Certain</a:t>
            </a:r>
            <a:r>
              <a:rPr lang="en-GB" sz="2400" b="1" dirty="0" smtClean="0">
                <a:sym typeface="Symbol"/>
              </a:rPr>
              <a:t> </a:t>
            </a:r>
            <a:r>
              <a:rPr lang="en-GB" sz="2400" dirty="0" smtClean="0">
                <a:sym typeface="Symbol"/>
              </a:rPr>
              <a:t>cases of long-distance agreement / </a:t>
            </a:r>
            <a:r>
              <a:rPr lang="de-DE" sz="2400" cap="small" dirty="0">
                <a:sym typeface="Symbol" charset="2"/>
              </a:rPr>
              <a:t></a:t>
            </a:r>
            <a:r>
              <a:rPr lang="de-DE" sz="2400" dirty="0">
                <a:sym typeface="Symbol" charset="2"/>
              </a:rPr>
              <a:t>-agreement </a:t>
            </a:r>
            <a:r>
              <a:rPr lang="en-GB" sz="2400" dirty="0" smtClean="0">
                <a:sym typeface="Symbol"/>
              </a:rPr>
              <a:t>involve clear cases where the goal never c-commands the goal.</a:t>
            </a:r>
          </a:p>
          <a:p>
            <a:pPr marL="342900" indent="-342900">
              <a:buFont typeface="Wingdings" charset="2"/>
              <a:buChar char="§"/>
            </a:pPr>
            <a:endParaRPr lang="en-GB" sz="2400" dirty="0">
              <a:sym typeface="Symbol"/>
            </a:endParaRPr>
          </a:p>
          <a:p>
            <a:pPr marL="342900" indent="-342900">
              <a:buFont typeface="Arial" charset="0"/>
              <a:buChar char="•"/>
            </a:pPr>
            <a:r>
              <a:rPr lang="en-GB" sz="2400" dirty="0" smtClean="0">
                <a:sym typeface="Symbol"/>
              </a:rPr>
              <a:t>Other</a:t>
            </a:r>
            <a:r>
              <a:rPr lang="en-GB" sz="2400" b="1" dirty="0" smtClean="0">
                <a:sym typeface="Symbol"/>
              </a:rPr>
              <a:t> </a:t>
            </a:r>
            <a:r>
              <a:rPr lang="en-GB" sz="2400" dirty="0" smtClean="0">
                <a:sym typeface="Symbol"/>
              </a:rPr>
              <a:t>syntactic dependencies (Negative Concord, Sequence of Tense, Binding, Case) seem to involve ‘upward’ checking. </a:t>
            </a:r>
          </a:p>
          <a:p>
            <a:pPr marL="342900" indent="-342900">
              <a:buFont typeface="Arial" charset="0"/>
              <a:buChar char="•"/>
            </a:pPr>
            <a:endParaRPr lang="en-GB" sz="2400" dirty="0">
              <a:sym typeface="Symbol"/>
            </a:endParaRPr>
          </a:p>
          <a:p>
            <a:pPr marL="342900" indent="-342900">
              <a:buFont typeface="Arial" charset="0"/>
              <a:buChar char="•"/>
            </a:pPr>
            <a:r>
              <a:rPr lang="en-GB" sz="2400" dirty="0" smtClean="0">
                <a:sym typeface="Symbol"/>
              </a:rPr>
              <a:t>Also in instances of selection and movement, the dependent element is c-commanded by its licenser, albeit it in a strictly local fashion (spec-head or head complement).</a:t>
            </a:r>
            <a:endParaRPr lang="en-GB" sz="2400" dirty="0">
              <a:sym typeface="Symbol"/>
            </a:endParaRPr>
          </a:p>
          <a:p>
            <a:pPr marL="342900" indent="-342900">
              <a:buFont typeface="Wingdings" charset="2"/>
              <a:buChar char="§"/>
            </a:pPr>
            <a:endParaRPr lang="en-GB" sz="2400" dirty="0">
              <a:sym typeface="Symbol"/>
            </a:endParaRPr>
          </a:p>
        </p:txBody>
      </p:sp>
    </p:spTree>
    <p:extLst>
      <p:ext uri="{BB962C8B-B14F-4D97-AF65-F5344CB8AC3E}">
        <p14:creationId xmlns:p14="http://schemas.microsoft.com/office/powerpoint/2010/main" val="6475088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31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4154984"/>
          </a:xfrm>
          <a:prstGeom prst="rect">
            <a:avLst/>
          </a:prstGeom>
          <a:noFill/>
        </p:spPr>
        <p:txBody>
          <a:bodyPr wrap="square" rtlCol="0">
            <a:spAutoFit/>
          </a:bodyPr>
          <a:lstStyle/>
          <a:p>
            <a:r>
              <a:rPr lang="en-GB" sz="2400" b="1" dirty="0" smtClean="0">
                <a:sym typeface="Symbol"/>
              </a:rPr>
              <a:t>At the same time does LDA / </a:t>
            </a:r>
            <a:r>
              <a:rPr lang="de-DE" sz="2400" b="1" cap="small" dirty="0">
                <a:sym typeface="Symbol" charset="2"/>
              </a:rPr>
              <a:t></a:t>
            </a:r>
            <a:r>
              <a:rPr lang="de-DE" sz="2400" b="1" dirty="0">
                <a:sym typeface="Symbol" charset="2"/>
              </a:rPr>
              <a:t>-</a:t>
            </a:r>
            <a:r>
              <a:rPr lang="de-DE" sz="2400" b="1" dirty="0" smtClean="0">
                <a:sym typeface="Symbol" charset="2"/>
              </a:rPr>
              <a:t>agreement </a:t>
            </a:r>
            <a:r>
              <a:rPr lang="de-DE" sz="2400" b="1" dirty="0" err="1" smtClean="0">
                <a:sym typeface="Symbol" charset="2"/>
              </a:rPr>
              <a:t>behave</a:t>
            </a:r>
            <a:r>
              <a:rPr lang="de-DE" sz="2400" b="1" dirty="0" smtClean="0">
                <a:sym typeface="Symbol" charset="2"/>
              </a:rPr>
              <a:t> </a:t>
            </a:r>
            <a:r>
              <a:rPr lang="de-DE" sz="2400" b="1" dirty="0" err="1" smtClean="0">
                <a:sym typeface="Symbol" charset="2"/>
              </a:rPr>
              <a:t>differently</a:t>
            </a:r>
            <a:r>
              <a:rPr lang="de-DE" sz="2400" b="1" dirty="0" smtClean="0">
                <a:sym typeface="Symbol" charset="2"/>
              </a:rPr>
              <a:t> </a:t>
            </a:r>
            <a:r>
              <a:rPr lang="de-DE" sz="2400" b="1" dirty="0" err="1" smtClean="0">
                <a:sym typeface="Symbol" charset="2"/>
              </a:rPr>
              <a:t>from</a:t>
            </a:r>
            <a:r>
              <a:rPr lang="de-DE" sz="2400" b="1" dirty="0" smtClean="0">
                <a:sym typeface="Symbol" charset="2"/>
              </a:rPr>
              <a:t> </a:t>
            </a:r>
            <a:r>
              <a:rPr lang="de-DE" sz="2400" b="1" dirty="0" err="1" smtClean="0">
                <a:sym typeface="Symbol" charset="2"/>
              </a:rPr>
              <a:t>other</a:t>
            </a:r>
            <a:r>
              <a:rPr lang="de-DE" sz="2400" b="1" dirty="0" smtClean="0">
                <a:sym typeface="Symbol" charset="2"/>
              </a:rPr>
              <a:t> </a:t>
            </a:r>
            <a:r>
              <a:rPr lang="de-DE" sz="2400" b="1" dirty="0" err="1" smtClean="0">
                <a:sym typeface="Symbol" charset="2"/>
              </a:rPr>
              <a:t>types</a:t>
            </a:r>
            <a:r>
              <a:rPr lang="de-DE" sz="2400" b="1" dirty="0" smtClean="0">
                <a:sym typeface="Symbol" charset="2"/>
              </a:rPr>
              <a:t> </a:t>
            </a:r>
            <a:r>
              <a:rPr lang="de-DE" sz="2400" b="1" dirty="0" err="1" smtClean="0">
                <a:sym typeface="Symbol" charset="2"/>
              </a:rPr>
              <a:t>of</a:t>
            </a:r>
            <a:r>
              <a:rPr lang="de-DE" sz="2400" b="1" dirty="0" smtClean="0">
                <a:sym typeface="Symbol" charset="2"/>
              </a:rPr>
              <a:t> </a:t>
            </a:r>
            <a:r>
              <a:rPr lang="de-DE" sz="2400" b="1" dirty="0" err="1" smtClean="0">
                <a:sym typeface="Symbol" charset="2"/>
              </a:rPr>
              <a:t>syntactic</a:t>
            </a:r>
            <a:r>
              <a:rPr lang="de-DE" sz="2400" b="1" dirty="0" smtClean="0">
                <a:sym typeface="Symbol" charset="2"/>
              </a:rPr>
              <a:t> </a:t>
            </a:r>
            <a:r>
              <a:rPr lang="de-DE" sz="2400" b="1" dirty="0" err="1" smtClean="0">
                <a:sym typeface="Symbol" charset="2"/>
              </a:rPr>
              <a:t>dependencies</a:t>
            </a:r>
            <a:r>
              <a:rPr lang="de-DE" sz="2400" b="1" dirty="0" smtClean="0">
                <a:sym typeface="Symbol" charset="2"/>
              </a:rPr>
              <a:t>:</a:t>
            </a:r>
          </a:p>
          <a:p>
            <a:pPr marL="342900" indent="-342900">
              <a:buFont typeface="Wingdings" charset="2"/>
              <a:buChar char="§"/>
            </a:pPr>
            <a:endParaRPr lang="de-DE" sz="2400" dirty="0">
              <a:sym typeface="Symbol" charset="2"/>
            </a:endParaRPr>
          </a:p>
          <a:p>
            <a:pPr marL="342900" indent="-342900">
              <a:buFont typeface="Arial" charset="0"/>
              <a:buChar char="•"/>
            </a:pPr>
            <a:r>
              <a:rPr lang="en-GB" sz="2400" dirty="0"/>
              <a:t>LDA </a:t>
            </a:r>
            <a:r>
              <a:rPr lang="en-GB" sz="2400" dirty="0">
                <a:sym typeface="Symbol"/>
              </a:rPr>
              <a:t>/ </a:t>
            </a:r>
            <a:r>
              <a:rPr lang="de-DE" sz="2400" cap="small" dirty="0">
                <a:sym typeface="Symbol" charset="2"/>
              </a:rPr>
              <a:t></a:t>
            </a:r>
            <a:r>
              <a:rPr lang="de-DE" sz="2400" dirty="0">
                <a:sym typeface="Symbol" charset="2"/>
              </a:rPr>
              <a:t>-agreement </a:t>
            </a:r>
            <a:r>
              <a:rPr lang="en-GB" sz="2400" dirty="0" smtClean="0"/>
              <a:t>is </a:t>
            </a:r>
            <a:r>
              <a:rPr lang="en-GB" sz="2400" dirty="0"/>
              <a:t>often defective (e.g., number agreement only, cf. Baker 2008).</a:t>
            </a:r>
          </a:p>
          <a:p>
            <a:pPr marL="342900" indent="-342900">
              <a:buFont typeface="Wingdings" charset="2"/>
              <a:buChar char="§"/>
            </a:pPr>
            <a:endParaRPr lang="en-GB" sz="2400" dirty="0"/>
          </a:p>
          <a:p>
            <a:pPr marL="342900" indent="-342900">
              <a:buFont typeface="Arial" charset="0"/>
              <a:buChar char="•"/>
            </a:pPr>
            <a:r>
              <a:rPr lang="en-GB" sz="2400" dirty="0" smtClean="0"/>
              <a:t>LDA </a:t>
            </a:r>
            <a:r>
              <a:rPr lang="en-GB" sz="2400" dirty="0">
                <a:sym typeface="Symbol"/>
              </a:rPr>
              <a:t>/ </a:t>
            </a:r>
            <a:r>
              <a:rPr lang="de-DE" sz="2400" cap="small" dirty="0">
                <a:sym typeface="Symbol" charset="2"/>
              </a:rPr>
              <a:t></a:t>
            </a:r>
            <a:r>
              <a:rPr lang="de-DE" sz="2400" dirty="0">
                <a:sym typeface="Symbol" charset="2"/>
              </a:rPr>
              <a:t>-agreement</a:t>
            </a:r>
            <a:r>
              <a:rPr lang="en-GB" sz="2400" dirty="0" smtClean="0"/>
              <a:t> </a:t>
            </a:r>
            <a:r>
              <a:rPr lang="en-GB" sz="2400" dirty="0"/>
              <a:t>must be dependent on other grammatical relations (case assignment, information-structural properties</a:t>
            </a:r>
            <a:r>
              <a:rPr lang="en-GB" sz="2400" dirty="0" smtClean="0"/>
              <a:t>).</a:t>
            </a:r>
          </a:p>
          <a:p>
            <a:pPr marL="342900" indent="-342900">
              <a:buFont typeface="Arial" charset="0"/>
              <a:buChar char="•"/>
            </a:pPr>
            <a:endParaRPr lang="en-GB" sz="2400" dirty="0"/>
          </a:p>
          <a:p>
            <a:pPr marL="342900" indent="-342900">
              <a:buFont typeface="Arial" charset="0"/>
              <a:buChar char="•"/>
            </a:pPr>
            <a:r>
              <a:rPr lang="en-GB" sz="2400" dirty="0"/>
              <a:t>LDA </a:t>
            </a:r>
            <a:r>
              <a:rPr lang="en-GB" sz="2400" dirty="0">
                <a:sym typeface="Symbol"/>
              </a:rPr>
              <a:t>/ </a:t>
            </a:r>
            <a:r>
              <a:rPr lang="de-DE" sz="2400" cap="small" dirty="0">
                <a:sym typeface="Symbol" charset="2"/>
              </a:rPr>
              <a:t></a:t>
            </a:r>
            <a:r>
              <a:rPr lang="de-DE" sz="2400" dirty="0">
                <a:sym typeface="Symbol" charset="2"/>
              </a:rPr>
              <a:t>-agreement </a:t>
            </a:r>
            <a:r>
              <a:rPr lang="de-DE" sz="2400" dirty="0" err="1" smtClean="0">
                <a:sym typeface="Symbol" charset="2"/>
              </a:rPr>
              <a:t>is</a:t>
            </a:r>
            <a:r>
              <a:rPr lang="de-DE" sz="2400" dirty="0" smtClean="0">
                <a:sym typeface="Symbol" charset="2"/>
              </a:rPr>
              <a:t> </a:t>
            </a:r>
            <a:r>
              <a:rPr lang="de-DE" sz="2400" dirty="0" err="1" smtClean="0">
                <a:sym typeface="Symbol" charset="2"/>
              </a:rPr>
              <a:t>fallible</a:t>
            </a:r>
            <a:r>
              <a:rPr lang="de-DE" sz="2400" dirty="0" smtClean="0">
                <a:sym typeface="Symbol" charset="2"/>
              </a:rPr>
              <a:t>: lack </a:t>
            </a:r>
            <a:r>
              <a:rPr lang="de-DE" sz="2400" dirty="0" err="1" smtClean="0">
                <a:sym typeface="Symbol" charset="2"/>
              </a:rPr>
              <a:t>of</a:t>
            </a:r>
            <a:r>
              <a:rPr lang="de-DE" sz="2400" dirty="0">
                <a:sym typeface="Symbol" charset="2"/>
              </a:rPr>
              <a:t> </a:t>
            </a:r>
            <a:r>
              <a:rPr lang="de-DE" sz="2400" dirty="0" smtClean="0">
                <a:sym typeface="Symbol" charset="2"/>
              </a:rPr>
              <a:t>(</a:t>
            </a:r>
            <a:r>
              <a:rPr lang="de-DE" sz="2400" dirty="0" err="1" smtClean="0">
                <a:sym typeface="Symbol" charset="2"/>
              </a:rPr>
              <a:t>full</a:t>
            </a:r>
            <a:r>
              <a:rPr lang="de-DE" sz="2400" dirty="0" smtClean="0">
                <a:sym typeface="Symbol" charset="2"/>
              </a:rPr>
              <a:t>) </a:t>
            </a:r>
            <a:r>
              <a:rPr lang="de-DE" sz="2400" dirty="0" err="1" smtClean="0">
                <a:sym typeface="Symbol" charset="2"/>
              </a:rPr>
              <a:t>agreement</a:t>
            </a:r>
            <a:r>
              <a:rPr lang="de-DE" sz="2400" dirty="0" smtClean="0">
                <a:sym typeface="Symbol" charset="2"/>
              </a:rPr>
              <a:t> </a:t>
            </a:r>
            <a:r>
              <a:rPr lang="de-DE" sz="2400" dirty="0" err="1" smtClean="0">
                <a:sym typeface="Symbol" charset="2"/>
              </a:rPr>
              <a:t>does</a:t>
            </a:r>
            <a:r>
              <a:rPr lang="de-DE" sz="2400" dirty="0" smtClean="0">
                <a:sym typeface="Symbol" charset="2"/>
              </a:rPr>
              <a:t> not </a:t>
            </a:r>
            <a:r>
              <a:rPr lang="de-DE" sz="2400" dirty="0" err="1" smtClean="0">
                <a:sym typeface="Symbol" charset="2"/>
              </a:rPr>
              <a:t>always</a:t>
            </a:r>
            <a:r>
              <a:rPr lang="de-DE" sz="2400" dirty="0" smtClean="0">
                <a:sym typeface="Symbol" charset="2"/>
              </a:rPr>
              <a:t> </a:t>
            </a:r>
            <a:r>
              <a:rPr lang="de-DE" sz="2400" dirty="0" err="1" smtClean="0">
                <a:sym typeface="Symbol" charset="2"/>
              </a:rPr>
              <a:t>result</a:t>
            </a:r>
            <a:r>
              <a:rPr lang="de-DE" sz="2400" dirty="0" smtClean="0">
                <a:sym typeface="Symbol" charset="2"/>
              </a:rPr>
              <a:t> in </a:t>
            </a:r>
            <a:r>
              <a:rPr lang="de-DE" sz="2400" dirty="0" err="1" smtClean="0">
                <a:sym typeface="Symbol" charset="2"/>
              </a:rPr>
              <a:t>full</a:t>
            </a:r>
            <a:r>
              <a:rPr lang="de-DE" sz="2400" dirty="0" smtClean="0">
                <a:sym typeface="Symbol" charset="2"/>
              </a:rPr>
              <a:t> </a:t>
            </a:r>
            <a:r>
              <a:rPr lang="de-DE" sz="2400" dirty="0" err="1" smtClean="0">
                <a:sym typeface="Symbol" charset="2"/>
              </a:rPr>
              <a:t>ungrammaticality</a:t>
            </a:r>
            <a:r>
              <a:rPr lang="de-DE" sz="2400" dirty="0" smtClean="0">
                <a:sym typeface="Symbol" charset="2"/>
              </a:rPr>
              <a:t> (Preminger 2014)</a:t>
            </a:r>
            <a:endParaRPr lang="en-GB" sz="2400" dirty="0"/>
          </a:p>
        </p:txBody>
      </p:sp>
    </p:spTree>
    <p:extLst>
      <p:ext uri="{BB962C8B-B14F-4D97-AF65-F5344CB8AC3E}">
        <p14:creationId xmlns:p14="http://schemas.microsoft.com/office/powerpoint/2010/main" val="371988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32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192C43"/>
                </a:solidFill>
              </a:rPr>
              <a:t>IV. </a:t>
            </a:r>
            <a:r>
              <a:rPr lang="de-DE" sz="3600" b="1" dirty="0" err="1" smtClean="0">
                <a:solidFill>
                  <a:srgbClr val="192C43"/>
                </a:solidFill>
              </a:rPr>
              <a:t>Checking</a:t>
            </a:r>
            <a:r>
              <a:rPr lang="de-DE" sz="3600" b="1" dirty="0" smtClean="0">
                <a:solidFill>
                  <a:srgbClr val="192C43"/>
                </a:solidFill>
              </a:rPr>
              <a:t> vs. </a:t>
            </a:r>
            <a:r>
              <a:rPr lang="de-DE" sz="3600" b="1" dirty="0" err="1" smtClean="0">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t>Bjorkman &amp; Zeijlstra (2017): a particular modification of Upward Agree (</a:t>
            </a:r>
            <a:r>
              <a:rPr lang="en-GB" sz="2400" b="1" dirty="0" err="1" smtClean="0"/>
              <a:t>Wurmbrand</a:t>
            </a:r>
            <a:r>
              <a:rPr lang="en-GB" sz="2400" b="1" dirty="0" smtClean="0"/>
              <a:t> 2012, Zeijlstra 2012) is able to capture the differences between the various types of syntactic dependencies:</a:t>
            </a:r>
          </a:p>
          <a:p>
            <a:endParaRPr lang="en-GB" sz="2400" b="1" dirty="0"/>
          </a:p>
          <a:p>
            <a:pPr marL="342900" lvl="0" indent="-342900" fontAlgn="base">
              <a:buFont typeface="Wingdings" charset="2"/>
              <a:buChar char="§"/>
            </a:pPr>
            <a:r>
              <a:rPr lang="en-US" sz="2400" dirty="0" smtClean="0">
                <a:sym typeface="Symbol"/>
              </a:rPr>
              <a:t> a</a:t>
            </a:r>
            <a:r>
              <a:rPr lang="en-US" sz="2400" dirty="0" smtClean="0"/>
              <a:t>grees </a:t>
            </a:r>
            <a:r>
              <a:rPr lang="en-US" sz="2400" dirty="0"/>
              <a:t>with </a:t>
            </a:r>
            <a:r>
              <a:rPr lang="en-US" sz="2400" dirty="0">
                <a:sym typeface="Symbol"/>
              </a:rPr>
              <a:t></a:t>
            </a:r>
            <a:r>
              <a:rPr lang="en-US" sz="2400" dirty="0"/>
              <a:t> </a:t>
            </a:r>
            <a:r>
              <a:rPr lang="en-US" sz="2400" dirty="0" err="1" smtClean="0"/>
              <a:t>iff</a:t>
            </a:r>
            <a:r>
              <a:rPr lang="en-US" sz="2400" dirty="0"/>
              <a:t> </a:t>
            </a:r>
            <a:r>
              <a:rPr lang="en-US" sz="2400" dirty="0" smtClean="0">
                <a:sym typeface="Symbol"/>
              </a:rPr>
              <a:t></a:t>
            </a:r>
            <a:r>
              <a:rPr lang="en-US" sz="2400" dirty="0" smtClean="0"/>
              <a:t> </a:t>
            </a:r>
            <a:r>
              <a:rPr lang="en-US" sz="2400" dirty="0"/>
              <a:t>carries at least one uninterpretable feature and </a:t>
            </a:r>
            <a:r>
              <a:rPr lang="en-US" sz="2400" dirty="0">
                <a:sym typeface="Symbol"/>
              </a:rPr>
              <a:t></a:t>
            </a:r>
            <a:r>
              <a:rPr lang="en-US" sz="2400" dirty="0"/>
              <a:t> carries </a:t>
            </a:r>
            <a:r>
              <a:rPr lang="en-US" sz="2400" dirty="0" smtClean="0"/>
              <a:t>a </a:t>
            </a:r>
            <a:r>
              <a:rPr lang="en-US" sz="2400" dirty="0"/>
              <a:t>matching interpretable feature</a:t>
            </a:r>
            <a:r>
              <a:rPr lang="en-US" sz="2400" dirty="0" smtClean="0"/>
              <a:t>;</a:t>
            </a:r>
            <a:r>
              <a:rPr lang="de-DE" sz="2400" dirty="0"/>
              <a:t> </a:t>
            </a:r>
            <a:r>
              <a:rPr lang="en-US" sz="2400" b="1" dirty="0" smtClean="0">
                <a:sym typeface="Symbol"/>
              </a:rPr>
              <a:t></a:t>
            </a:r>
            <a:r>
              <a:rPr lang="en-US" sz="2400" b="1" dirty="0" smtClean="0"/>
              <a:t> </a:t>
            </a:r>
            <a:r>
              <a:rPr lang="en-US" sz="2400" b="1" dirty="0"/>
              <a:t>c-commands </a:t>
            </a:r>
            <a:r>
              <a:rPr lang="en-US" sz="2400" b="1" dirty="0">
                <a:sym typeface="Symbol"/>
              </a:rPr>
              <a:t></a:t>
            </a:r>
            <a:r>
              <a:rPr lang="en-US" sz="2400" dirty="0" smtClean="0"/>
              <a:t>;</a:t>
            </a:r>
            <a:r>
              <a:rPr lang="de-DE" sz="2400" dirty="0"/>
              <a:t> </a:t>
            </a:r>
            <a:r>
              <a:rPr lang="en-US" sz="2400" dirty="0" smtClean="0">
                <a:sym typeface="Symbol"/>
              </a:rPr>
              <a:t></a:t>
            </a:r>
            <a:r>
              <a:rPr lang="en-US" sz="2400" dirty="0" smtClean="0"/>
              <a:t> </a:t>
            </a:r>
            <a:r>
              <a:rPr lang="en-US" sz="2400" dirty="0"/>
              <a:t>is the closest goal to </a:t>
            </a:r>
            <a:r>
              <a:rPr lang="en-US" sz="2400" dirty="0" smtClean="0">
                <a:sym typeface="Symbol"/>
              </a:rPr>
              <a:t>.</a:t>
            </a:r>
          </a:p>
          <a:p>
            <a:pPr marL="342900" lvl="0" indent="-342900" fontAlgn="base">
              <a:buFont typeface="Wingdings" charset="2"/>
              <a:buChar char="§"/>
            </a:pPr>
            <a:endParaRPr lang="en-US" sz="2400" dirty="0">
              <a:sym typeface="Symbol"/>
            </a:endParaRPr>
          </a:p>
          <a:p>
            <a:pPr marL="342900" lvl="0" indent="-342900" fontAlgn="base">
              <a:buFont typeface="Wingdings" charset="2"/>
              <a:buChar char="§"/>
            </a:pPr>
            <a:r>
              <a:rPr lang="en-US" sz="2400" b="1" dirty="0" smtClean="0">
                <a:sym typeface="Symbol"/>
              </a:rPr>
              <a:t>Accessibility</a:t>
            </a:r>
            <a:r>
              <a:rPr lang="en-US" sz="2400" dirty="0" smtClean="0">
                <a:sym typeface="Symbol"/>
              </a:rPr>
              <a:t>: A probe can trigger a syntactic relation with a lower goal </a:t>
            </a:r>
            <a:r>
              <a:rPr lang="en-US" sz="2400" dirty="0" err="1" smtClean="0">
                <a:sym typeface="Symbol"/>
              </a:rPr>
              <a:t>iff</a:t>
            </a:r>
            <a:r>
              <a:rPr lang="en-US" sz="2400" dirty="0" smtClean="0">
                <a:sym typeface="Symbol"/>
              </a:rPr>
              <a:t> this lower goal already stands in an UA relation with the probe.</a:t>
            </a:r>
            <a:endParaRPr lang="de-DE" sz="2400" dirty="0"/>
          </a:p>
          <a:p>
            <a:pPr lvl="0" fontAlgn="base"/>
            <a:r>
              <a:rPr lang="en-US" sz="2400" dirty="0"/>
              <a:t>	</a:t>
            </a:r>
            <a:endParaRPr lang="en-US" sz="2400" dirty="0">
              <a:solidFill>
                <a:srgbClr val="0000FF"/>
              </a:solidFill>
            </a:endParaRPr>
          </a:p>
        </p:txBody>
      </p:sp>
    </p:spTree>
    <p:extLst>
      <p:ext uri="{BB962C8B-B14F-4D97-AF65-F5344CB8AC3E}">
        <p14:creationId xmlns:p14="http://schemas.microsoft.com/office/powerpoint/2010/main" val="5485069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33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pPr lvl="0" fontAlgn="base"/>
            <a:r>
              <a:rPr lang="en-US" sz="2400" b="1" dirty="0" smtClean="0">
                <a:sym typeface="Symbol"/>
              </a:rPr>
              <a:t>A crucial ingredient is furthermore that checking and valuation are operationally distinct</a:t>
            </a:r>
            <a:r>
              <a:rPr lang="en-US" sz="2400" dirty="0" smtClean="0">
                <a:sym typeface="Symbol"/>
              </a:rPr>
              <a:t>.</a:t>
            </a:r>
          </a:p>
          <a:p>
            <a:pPr marL="342900" lvl="0" indent="-342900" fontAlgn="base">
              <a:buFont typeface="Wingdings" charset="2"/>
              <a:buChar char="§"/>
            </a:pPr>
            <a:endParaRPr lang="en-US" sz="2400" dirty="0">
              <a:sym typeface="Symbol"/>
            </a:endParaRPr>
          </a:p>
          <a:p>
            <a:pPr marL="342900" lvl="0" indent="-342900" fontAlgn="base">
              <a:buFont typeface="Arial" charset="0"/>
              <a:buChar char="•"/>
            </a:pPr>
            <a:r>
              <a:rPr lang="en-US" sz="2400" dirty="0" smtClean="0">
                <a:sym typeface="Symbol"/>
              </a:rPr>
              <a:t>Every feature must be checked under UA.</a:t>
            </a:r>
          </a:p>
          <a:p>
            <a:pPr marL="342900" lvl="0" indent="-342900" fontAlgn="base">
              <a:buFont typeface="Wingdings" charset="2"/>
              <a:buChar char="§"/>
            </a:pPr>
            <a:endParaRPr lang="en-US" sz="2400" dirty="0">
              <a:sym typeface="Symbol"/>
            </a:endParaRPr>
          </a:p>
          <a:p>
            <a:pPr marL="342900" lvl="0" indent="-342900" fontAlgn="base">
              <a:buFont typeface="Arial" charset="0"/>
              <a:buChar char="•"/>
            </a:pPr>
            <a:r>
              <a:rPr lang="en-US" sz="2400" dirty="0" smtClean="0">
                <a:sym typeface="Symbol"/>
              </a:rPr>
              <a:t>If the checker can value the probe, it will do so.</a:t>
            </a:r>
          </a:p>
          <a:p>
            <a:pPr marL="342900" lvl="0" indent="-342900" fontAlgn="base">
              <a:buFont typeface="Wingdings" charset="2"/>
              <a:buChar char="§"/>
            </a:pPr>
            <a:endParaRPr lang="en-US" sz="2400" dirty="0">
              <a:sym typeface="Symbol"/>
            </a:endParaRPr>
          </a:p>
          <a:p>
            <a:pPr marL="342900" lvl="0" indent="-342900" fontAlgn="base">
              <a:buFont typeface="Arial" charset="0"/>
              <a:buChar char="•"/>
            </a:pPr>
            <a:r>
              <a:rPr lang="en-US" sz="2400" dirty="0" smtClean="0">
                <a:sym typeface="Symbol"/>
              </a:rPr>
              <a:t>If the checker cannot (fully) value the goal, an additional accessible goal can complete this valuation.</a:t>
            </a:r>
          </a:p>
          <a:p>
            <a:pPr marL="342900" lvl="0" indent="-342900" fontAlgn="base">
              <a:buFont typeface="Arial" charset="0"/>
              <a:buChar char="•"/>
            </a:pPr>
            <a:endParaRPr lang="en-US" sz="2400" dirty="0">
              <a:sym typeface="Symbol"/>
            </a:endParaRPr>
          </a:p>
          <a:p>
            <a:pPr lvl="0" fontAlgn="base"/>
            <a:r>
              <a:rPr lang="en-US" sz="2400" dirty="0" smtClean="0">
                <a:sym typeface="Symbol"/>
              </a:rPr>
              <a:t>This enables us to derive the relevant cases of LDA </a:t>
            </a:r>
            <a:r>
              <a:rPr lang="de-DE" sz="2400" cap="small" dirty="0">
                <a:sym typeface="Symbol" charset="2"/>
              </a:rPr>
              <a:t></a:t>
            </a:r>
            <a:r>
              <a:rPr lang="de-DE" sz="2400" dirty="0">
                <a:sym typeface="Symbol" charset="2"/>
              </a:rPr>
              <a:t>-</a:t>
            </a:r>
            <a:r>
              <a:rPr lang="de-DE" sz="2400" dirty="0" smtClean="0">
                <a:sym typeface="Symbol" charset="2"/>
              </a:rPr>
              <a:t>agreement, </a:t>
            </a:r>
            <a:r>
              <a:rPr lang="de-DE" sz="2400" dirty="0" err="1" smtClean="0">
                <a:sym typeface="Symbol" charset="2"/>
              </a:rPr>
              <a:t>while</a:t>
            </a:r>
            <a:r>
              <a:rPr lang="de-DE" sz="2400" dirty="0" smtClean="0">
                <a:sym typeface="Symbol" charset="2"/>
              </a:rPr>
              <a:t> still </a:t>
            </a:r>
            <a:r>
              <a:rPr lang="de-DE" sz="2400" dirty="0" err="1" smtClean="0">
                <a:sym typeface="Symbol" charset="2"/>
              </a:rPr>
              <a:t>being</a:t>
            </a:r>
            <a:r>
              <a:rPr lang="de-DE" sz="2400" dirty="0" smtClean="0">
                <a:sym typeface="Symbol" charset="2"/>
              </a:rPr>
              <a:t> </a:t>
            </a:r>
            <a:r>
              <a:rPr lang="de-DE" sz="2400" dirty="0" err="1" smtClean="0">
                <a:sym typeface="Symbol" charset="2"/>
              </a:rPr>
              <a:t>able</a:t>
            </a:r>
            <a:r>
              <a:rPr lang="de-DE" sz="2400" dirty="0" smtClean="0">
                <a:sym typeface="Symbol" charset="2"/>
              </a:rPr>
              <a:t> </a:t>
            </a:r>
            <a:r>
              <a:rPr lang="de-DE" sz="2400" dirty="0" err="1" smtClean="0">
                <a:sym typeface="Symbol" charset="2"/>
              </a:rPr>
              <a:t>to</a:t>
            </a:r>
            <a:r>
              <a:rPr lang="de-DE" sz="2400" dirty="0" smtClean="0">
                <a:sym typeface="Symbol" charset="2"/>
              </a:rPr>
              <a:t> deal </a:t>
            </a:r>
            <a:r>
              <a:rPr lang="de-DE" sz="2400" dirty="0" err="1" smtClean="0">
                <a:sym typeface="Symbol" charset="2"/>
              </a:rPr>
              <a:t>with</a:t>
            </a:r>
            <a:r>
              <a:rPr lang="de-DE" sz="2400" dirty="0" smtClean="0">
                <a:sym typeface="Symbol" charset="2"/>
              </a:rPr>
              <a:t> </a:t>
            </a:r>
            <a:r>
              <a:rPr lang="de-DE" sz="2400" dirty="0" err="1" smtClean="0">
                <a:sym typeface="Symbol" charset="2"/>
              </a:rPr>
              <a:t>core</a:t>
            </a:r>
            <a:r>
              <a:rPr lang="de-DE" sz="2400" dirty="0" smtClean="0">
                <a:sym typeface="Symbol" charset="2"/>
              </a:rPr>
              <a:t> </a:t>
            </a:r>
            <a:r>
              <a:rPr lang="de-DE" sz="2400" dirty="0" err="1" smtClean="0">
                <a:sym typeface="Symbol" charset="2"/>
              </a:rPr>
              <a:t>cases</a:t>
            </a:r>
            <a:r>
              <a:rPr lang="de-DE" sz="2400" dirty="0" smtClean="0">
                <a:sym typeface="Symbol" charset="2"/>
              </a:rPr>
              <a:t> </a:t>
            </a:r>
            <a:r>
              <a:rPr lang="de-DE" sz="2400" dirty="0" err="1" smtClean="0">
                <a:sym typeface="Symbol" charset="2"/>
              </a:rPr>
              <a:t>of</a:t>
            </a:r>
            <a:r>
              <a:rPr lang="de-DE" sz="2400" dirty="0" smtClean="0">
                <a:sym typeface="Symbol" charset="2"/>
              </a:rPr>
              <a:t> </a:t>
            </a:r>
            <a:r>
              <a:rPr lang="de-DE" sz="2400" dirty="0" err="1" smtClean="0">
                <a:sym typeface="Symbol" charset="2"/>
              </a:rPr>
              <a:t>Upward</a:t>
            </a:r>
            <a:r>
              <a:rPr lang="de-DE" sz="2400" dirty="0" smtClean="0">
                <a:sym typeface="Symbol" charset="2"/>
              </a:rPr>
              <a:t> </a:t>
            </a:r>
            <a:r>
              <a:rPr lang="de-DE" sz="2400" dirty="0" err="1" smtClean="0">
                <a:sym typeface="Symbol" charset="2"/>
              </a:rPr>
              <a:t>Agree</a:t>
            </a:r>
            <a:r>
              <a:rPr lang="de-DE" sz="2400" dirty="0" smtClean="0">
                <a:sym typeface="Symbol" charset="2"/>
              </a:rPr>
              <a:t> (Negative Concord, </a:t>
            </a:r>
            <a:r>
              <a:rPr lang="de-DE" sz="2400" dirty="0" err="1" smtClean="0">
                <a:sym typeface="Symbol" charset="2"/>
              </a:rPr>
              <a:t>Sequence</a:t>
            </a:r>
            <a:r>
              <a:rPr lang="de-DE" sz="2400" dirty="0" smtClean="0">
                <a:sym typeface="Symbol" charset="2"/>
              </a:rPr>
              <a:t> </a:t>
            </a:r>
            <a:r>
              <a:rPr lang="de-DE" sz="2400" dirty="0" err="1" smtClean="0">
                <a:sym typeface="Symbol" charset="2"/>
              </a:rPr>
              <a:t>of</a:t>
            </a:r>
            <a:r>
              <a:rPr lang="de-DE" sz="2400" dirty="0" smtClean="0">
                <a:sym typeface="Symbol" charset="2"/>
              </a:rPr>
              <a:t> </a:t>
            </a:r>
            <a:r>
              <a:rPr lang="de-DE" sz="2400" dirty="0" err="1" smtClean="0">
                <a:sym typeface="Symbol" charset="2"/>
              </a:rPr>
              <a:t>Tense</a:t>
            </a:r>
            <a:r>
              <a:rPr lang="de-DE" sz="2400" dirty="0" smtClean="0">
                <a:sym typeface="Symbol" charset="2"/>
              </a:rPr>
              <a:t>, Binding, etc.).</a:t>
            </a:r>
            <a:endParaRPr lang="de-DE" sz="2400" dirty="0"/>
          </a:p>
          <a:p>
            <a:pPr lvl="0" fontAlgn="base"/>
            <a:r>
              <a:rPr lang="en-US" sz="2400" dirty="0"/>
              <a:t>	</a:t>
            </a:r>
            <a:endParaRPr lang="en-US" sz="2400" dirty="0">
              <a:solidFill>
                <a:srgbClr val="0000FF"/>
              </a:solidFill>
            </a:endParaRPr>
          </a:p>
        </p:txBody>
      </p:sp>
    </p:spTree>
    <p:extLst>
      <p:ext uri="{BB962C8B-B14F-4D97-AF65-F5344CB8AC3E}">
        <p14:creationId xmlns:p14="http://schemas.microsoft.com/office/powerpoint/2010/main" val="677306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34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t>Spec-Head agreement:</a:t>
            </a:r>
          </a:p>
          <a:p>
            <a:endParaRPr lang="en-GB" sz="2400" b="1" dirty="0"/>
          </a:p>
          <a:p>
            <a:r>
              <a:rPr lang="en-GB" sz="2400" b="1" dirty="0" smtClean="0">
                <a:solidFill>
                  <a:schemeClr val="tx2"/>
                </a:solidFill>
              </a:rPr>
              <a:t>	</a:t>
            </a:r>
            <a:r>
              <a:rPr lang="en-GB" sz="2400" dirty="0" smtClean="0">
                <a:solidFill>
                  <a:schemeClr val="tx2"/>
                </a:solidFill>
              </a:rPr>
              <a:t>We sleep</a:t>
            </a:r>
          </a:p>
          <a:p>
            <a:pPr lvl="0" fontAlgn="base"/>
            <a:endParaRPr lang="en-US" sz="2400" dirty="0" smtClean="0">
              <a:solidFill>
                <a:schemeClr val="tx2"/>
              </a:solidFill>
            </a:endParaRPr>
          </a:p>
          <a:p>
            <a:pPr lvl="0" fontAlgn="base"/>
            <a:r>
              <a:rPr lang="en-US" sz="2400" dirty="0">
                <a:solidFill>
                  <a:schemeClr val="tx2"/>
                </a:solidFill>
              </a:rPr>
              <a:t>	</a:t>
            </a:r>
            <a:r>
              <a:rPr lang="en-US" sz="2400" dirty="0" smtClean="0">
                <a:solidFill>
                  <a:schemeClr val="tx2"/>
                </a:solidFill>
              </a:rPr>
              <a:t>[T</a:t>
            </a:r>
            <a:r>
              <a:rPr lang="en-US" sz="2400" baseline="-25000" dirty="0" smtClean="0">
                <a:solidFill>
                  <a:schemeClr val="tx2"/>
                </a:solidFill>
              </a:rPr>
              <a:t>[</a:t>
            </a:r>
            <a:r>
              <a:rPr lang="en-US" sz="2400" baseline="-25000" dirty="0" err="1" smtClean="0">
                <a:solidFill>
                  <a:schemeClr val="tx2"/>
                </a:solidFill>
              </a:rPr>
              <a:t>uφ</a:t>
            </a:r>
            <a:r>
              <a:rPr lang="en-US" sz="2400" baseline="-25000" dirty="0" smtClean="0">
                <a:solidFill>
                  <a:schemeClr val="tx2"/>
                </a:solidFill>
              </a:rPr>
              <a:t>:_,_][</a:t>
            </a:r>
            <a:r>
              <a:rPr lang="en-US" sz="2400" baseline="-25000" dirty="0" err="1" smtClean="0">
                <a:solidFill>
                  <a:schemeClr val="tx2"/>
                </a:solidFill>
              </a:rPr>
              <a:t>iFin</a:t>
            </a:r>
            <a:r>
              <a:rPr lang="en-US" sz="2400" baseline="-25000" dirty="0" smtClean="0">
                <a:solidFill>
                  <a:schemeClr val="tx2"/>
                </a:solidFill>
              </a:rPr>
              <a:t>] </a:t>
            </a:r>
            <a:r>
              <a:rPr lang="en-US" sz="2400" dirty="0" smtClean="0">
                <a:solidFill>
                  <a:schemeClr val="tx2"/>
                </a:solidFill>
              </a:rPr>
              <a:t>[</a:t>
            </a:r>
            <a:r>
              <a:rPr lang="en-US" sz="2400" baseline="-25000" dirty="0" err="1" smtClean="0">
                <a:solidFill>
                  <a:schemeClr val="tx2"/>
                </a:solidFill>
              </a:rPr>
              <a:t>vP</a:t>
            </a:r>
            <a:r>
              <a:rPr lang="en-US" sz="2400" dirty="0" smtClean="0">
                <a:solidFill>
                  <a:schemeClr val="tx2"/>
                </a:solidFill>
              </a:rPr>
              <a:t> DP</a:t>
            </a:r>
            <a:r>
              <a:rPr lang="en-US" sz="2400" baseline="-25000" dirty="0" smtClean="0">
                <a:solidFill>
                  <a:schemeClr val="tx2"/>
                </a:solidFill>
              </a:rPr>
              <a:t>[</a:t>
            </a:r>
            <a:r>
              <a:rPr lang="en-US" sz="2400" baseline="-25000" dirty="0" err="1" smtClean="0">
                <a:solidFill>
                  <a:schemeClr val="tx2"/>
                </a:solidFill>
              </a:rPr>
              <a:t>iφ</a:t>
            </a:r>
            <a:r>
              <a:rPr lang="en-US" sz="2400" baseline="-25000" dirty="0" smtClean="0">
                <a:solidFill>
                  <a:schemeClr val="tx2"/>
                </a:solidFill>
              </a:rPr>
              <a:t>: 1,PL][</a:t>
            </a:r>
            <a:r>
              <a:rPr lang="en-US" sz="2400" baseline="-25000" dirty="0" err="1" smtClean="0">
                <a:solidFill>
                  <a:schemeClr val="tx2"/>
                </a:solidFill>
              </a:rPr>
              <a:t>uFin</a:t>
            </a:r>
            <a:r>
              <a:rPr lang="en-US" sz="2400" baseline="-25000" dirty="0">
                <a:solidFill>
                  <a:schemeClr val="tx2"/>
                </a:solidFill>
              </a:rPr>
              <a:t>] </a:t>
            </a:r>
            <a:r>
              <a:rPr lang="en-US" sz="2400" dirty="0" smtClean="0">
                <a:solidFill>
                  <a:schemeClr val="tx2"/>
                </a:solidFill>
              </a:rPr>
              <a:t>]]</a:t>
            </a:r>
            <a:endParaRPr lang="de-DE" sz="2400" dirty="0">
              <a:solidFill>
                <a:schemeClr val="tx2"/>
              </a:solidFill>
            </a:endParaRPr>
          </a:p>
          <a:p>
            <a:pPr lvl="0" fontAlgn="base"/>
            <a:r>
              <a:rPr lang="en-US" sz="2400" dirty="0">
                <a:solidFill>
                  <a:schemeClr val="tx2"/>
                </a:solidFill>
              </a:rPr>
              <a:t>	</a:t>
            </a:r>
            <a:endParaRPr lang="en-US" sz="2400" dirty="0" smtClean="0">
              <a:solidFill>
                <a:schemeClr val="tx2"/>
              </a:solidFill>
            </a:endParaRPr>
          </a:p>
          <a:p>
            <a:pPr lvl="0"/>
            <a:r>
              <a:rPr lang="en-US" sz="2400" dirty="0" smtClean="0">
                <a:solidFill>
                  <a:schemeClr val="tx2"/>
                </a:solidFill>
              </a:rPr>
              <a:t>	</a:t>
            </a:r>
            <a:r>
              <a:rPr lang="en-US" sz="2400" dirty="0">
                <a:solidFill>
                  <a:schemeClr val="tx2"/>
                </a:solidFill>
              </a:rPr>
              <a:t>[T</a:t>
            </a:r>
            <a:r>
              <a:rPr lang="en-US" sz="2400" baseline="-25000" dirty="0">
                <a:solidFill>
                  <a:schemeClr val="tx2"/>
                </a:solidFill>
              </a:rPr>
              <a:t>[</a:t>
            </a:r>
            <a:r>
              <a:rPr lang="en-US" sz="2400" baseline="-25000" dirty="0" err="1" smtClean="0">
                <a:solidFill>
                  <a:schemeClr val="tx2"/>
                </a:solidFill>
              </a:rPr>
              <a:t>uφ</a:t>
            </a:r>
            <a:r>
              <a:rPr lang="en-US" sz="2400" baseline="-25000" dirty="0" smtClean="0">
                <a:solidFill>
                  <a:schemeClr val="tx2"/>
                </a:solidFill>
              </a:rPr>
              <a:t>:_,_]</a:t>
            </a:r>
            <a:r>
              <a:rPr lang="en-US" sz="2400" baseline="-25000" dirty="0">
                <a:solidFill>
                  <a:schemeClr val="tx2"/>
                </a:solidFill>
              </a:rPr>
              <a:t>[</a:t>
            </a:r>
            <a:r>
              <a:rPr lang="en-US" sz="2400" baseline="-25000" dirty="0" err="1">
                <a:solidFill>
                  <a:schemeClr val="tx2"/>
                </a:solidFill>
              </a:rPr>
              <a:t>iFin</a:t>
            </a:r>
            <a:r>
              <a:rPr lang="en-US" sz="2400" baseline="-25000" dirty="0">
                <a:solidFill>
                  <a:schemeClr val="tx2"/>
                </a:solidFill>
              </a:rPr>
              <a:t>] </a:t>
            </a:r>
            <a:r>
              <a:rPr lang="en-US" sz="2400" dirty="0">
                <a:solidFill>
                  <a:schemeClr val="tx2"/>
                </a:solidFill>
              </a:rPr>
              <a:t>[</a:t>
            </a:r>
            <a:r>
              <a:rPr lang="en-US" sz="2400" baseline="-25000" dirty="0" err="1">
                <a:solidFill>
                  <a:schemeClr val="tx2"/>
                </a:solidFill>
              </a:rPr>
              <a:t>vP</a:t>
            </a:r>
            <a:r>
              <a:rPr lang="en-US" sz="2400" dirty="0">
                <a:solidFill>
                  <a:schemeClr val="tx2"/>
                </a:solidFill>
              </a:rPr>
              <a:t> DP</a:t>
            </a:r>
            <a:r>
              <a:rPr lang="en-US" sz="2400" baseline="-25000" dirty="0">
                <a:solidFill>
                  <a:schemeClr val="tx2"/>
                </a:solidFill>
              </a:rPr>
              <a:t>[</a:t>
            </a:r>
            <a:r>
              <a:rPr lang="en-US" sz="2400" baseline="-25000" dirty="0" err="1" smtClean="0">
                <a:solidFill>
                  <a:schemeClr val="tx2"/>
                </a:solidFill>
              </a:rPr>
              <a:t>iφ</a:t>
            </a:r>
            <a:r>
              <a:rPr lang="en-US" sz="2400" baseline="-25000" dirty="0" smtClean="0">
                <a:solidFill>
                  <a:schemeClr val="tx2"/>
                </a:solidFill>
              </a:rPr>
              <a:t>: 1,PL]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a:solidFill>
                  <a:schemeClr val="tx2"/>
                </a:solidFill>
              </a:rPr>
              <a:t>]</a:t>
            </a:r>
            <a:r>
              <a:rPr lang="en-US" sz="2400" dirty="0" smtClean="0">
                <a:solidFill>
                  <a:schemeClr val="tx2"/>
                </a:solidFill>
              </a:rPr>
              <a:t>]</a:t>
            </a:r>
          </a:p>
          <a:p>
            <a:endParaRPr lang="en-US" sz="2400" dirty="0" smtClean="0">
              <a:solidFill>
                <a:schemeClr val="tx2"/>
              </a:solidFill>
            </a:endParaRPr>
          </a:p>
          <a:p>
            <a:r>
              <a:rPr lang="en-US" sz="2400" dirty="0" smtClean="0">
                <a:solidFill>
                  <a:schemeClr val="tx2"/>
                </a:solidFill>
              </a:rPr>
              <a:t>	[DP</a:t>
            </a:r>
            <a:r>
              <a:rPr lang="en-US" sz="2400" baseline="-25000" dirty="0" smtClean="0">
                <a:solidFill>
                  <a:schemeClr val="tx2"/>
                </a:solidFill>
              </a:rPr>
              <a:t>[</a:t>
            </a:r>
            <a:r>
              <a:rPr lang="en-US" sz="2400" baseline="-25000" dirty="0" err="1">
                <a:solidFill>
                  <a:schemeClr val="tx2"/>
                </a:solidFill>
              </a:rPr>
              <a:t>iφ</a:t>
            </a:r>
            <a:r>
              <a:rPr lang="en-US" sz="2400" baseline="-25000" dirty="0">
                <a:solidFill>
                  <a:schemeClr val="tx2"/>
                </a:solidFill>
              </a:rPr>
              <a:t>: 1,</a:t>
            </a:r>
            <a:r>
              <a:rPr lang="en-US" sz="2400" baseline="-25000" dirty="0" smtClean="0">
                <a:solidFill>
                  <a:schemeClr val="tx2"/>
                </a:solidFill>
              </a:rPr>
              <a:t>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smtClean="0">
                <a:solidFill>
                  <a:schemeClr val="tx2"/>
                </a:solidFill>
              </a:rPr>
              <a:t>T</a:t>
            </a:r>
            <a:r>
              <a:rPr lang="en-US" sz="2400" baseline="-25000" dirty="0">
                <a:solidFill>
                  <a:schemeClr val="tx2"/>
                </a:solidFill>
              </a:rPr>
              <a:t>[</a:t>
            </a:r>
            <a:r>
              <a:rPr lang="en-US" sz="2400" strike="sngStrike" baseline="-25000" dirty="0" err="1" smtClean="0">
                <a:solidFill>
                  <a:schemeClr val="tx2"/>
                </a:solidFill>
              </a:rPr>
              <a:t>uφ</a:t>
            </a:r>
            <a:r>
              <a:rPr lang="en-US" sz="2400" baseline="-25000" dirty="0" smtClean="0">
                <a:solidFill>
                  <a:schemeClr val="tx2"/>
                </a:solidFill>
              </a:rPr>
              <a:t>: _,_]</a:t>
            </a:r>
            <a:r>
              <a:rPr lang="en-US" sz="2400" baseline="-25000" dirty="0">
                <a:solidFill>
                  <a:schemeClr val="tx2"/>
                </a:solidFill>
              </a:rPr>
              <a:t>[</a:t>
            </a:r>
            <a:r>
              <a:rPr lang="en-US" sz="2400" baseline="-25000" dirty="0" err="1">
                <a:solidFill>
                  <a:schemeClr val="tx2"/>
                </a:solidFill>
              </a:rPr>
              <a:t>iFin</a:t>
            </a:r>
            <a:r>
              <a:rPr lang="en-US" sz="2400" baseline="-25000" dirty="0">
                <a:solidFill>
                  <a:schemeClr val="tx2"/>
                </a:solidFill>
              </a:rPr>
              <a:t>] </a:t>
            </a:r>
            <a:r>
              <a:rPr lang="en-US" sz="2400" dirty="0">
                <a:solidFill>
                  <a:schemeClr val="tx2"/>
                </a:solidFill>
              </a:rPr>
              <a:t>[</a:t>
            </a:r>
            <a:r>
              <a:rPr lang="en-US" sz="2400" baseline="-25000" dirty="0" err="1">
                <a:solidFill>
                  <a:schemeClr val="tx2"/>
                </a:solidFill>
              </a:rPr>
              <a:t>vP</a:t>
            </a:r>
            <a:r>
              <a:rPr lang="en-US" sz="2400" dirty="0">
                <a:solidFill>
                  <a:schemeClr val="tx2"/>
                </a:solidFill>
              </a:rPr>
              <a:t> &lt;DP&gt;</a:t>
            </a:r>
            <a:r>
              <a:rPr lang="en-US" sz="2400" baseline="-25000" dirty="0">
                <a:solidFill>
                  <a:schemeClr val="tx2"/>
                </a:solidFill>
              </a:rPr>
              <a:t>[</a:t>
            </a:r>
            <a:r>
              <a:rPr lang="en-US" sz="2400" baseline="-25000" dirty="0" err="1">
                <a:solidFill>
                  <a:schemeClr val="tx2"/>
                </a:solidFill>
              </a:rPr>
              <a:t>iφ</a:t>
            </a:r>
            <a:r>
              <a:rPr lang="en-US" sz="2400" baseline="-25000" dirty="0">
                <a:solidFill>
                  <a:schemeClr val="tx2"/>
                </a:solidFill>
              </a:rPr>
              <a:t>: 1,</a:t>
            </a:r>
            <a:r>
              <a:rPr lang="en-US" sz="2400" baseline="-25000" dirty="0" smtClean="0">
                <a:solidFill>
                  <a:schemeClr val="tx2"/>
                </a:solidFill>
              </a:rPr>
              <a:t>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a:solidFill>
                  <a:schemeClr val="tx2"/>
                </a:solidFill>
              </a:rPr>
              <a:t>]]</a:t>
            </a:r>
            <a:endParaRPr lang="de-DE" sz="2400" dirty="0">
              <a:solidFill>
                <a:schemeClr val="tx2"/>
              </a:solidFill>
            </a:endParaRPr>
          </a:p>
          <a:p>
            <a:endParaRPr lang="en-US" sz="2400" dirty="0" smtClean="0">
              <a:solidFill>
                <a:schemeClr val="tx2"/>
              </a:solidFill>
            </a:endParaRPr>
          </a:p>
          <a:p>
            <a:r>
              <a:rPr lang="en-US" sz="2400" dirty="0" smtClean="0">
                <a:solidFill>
                  <a:schemeClr val="tx2"/>
                </a:solidFill>
              </a:rPr>
              <a:t>	[</a:t>
            </a:r>
            <a:r>
              <a:rPr lang="en-US" sz="2400" dirty="0">
                <a:solidFill>
                  <a:schemeClr val="tx2"/>
                </a:solidFill>
              </a:rPr>
              <a:t>DP</a:t>
            </a:r>
            <a:r>
              <a:rPr lang="en-US" sz="2400" baseline="-25000" dirty="0">
                <a:solidFill>
                  <a:schemeClr val="tx2"/>
                </a:solidFill>
              </a:rPr>
              <a:t>[</a:t>
            </a:r>
            <a:r>
              <a:rPr lang="en-US" sz="2400" baseline="-25000" dirty="0" err="1">
                <a:solidFill>
                  <a:schemeClr val="tx2"/>
                </a:solidFill>
              </a:rPr>
              <a:t>iφ</a:t>
            </a:r>
            <a:r>
              <a:rPr lang="en-US" sz="2400" baseline="-25000" dirty="0">
                <a:solidFill>
                  <a:schemeClr val="tx2"/>
                </a:solidFill>
              </a:rPr>
              <a:t>: 1,</a:t>
            </a:r>
            <a:r>
              <a:rPr lang="en-US" sz="2400" baseline="-25000" dirty="0" smtClean="0">
                <a:solidFill>
                  <a:schemeClr val="tx2"/>
                </a:solidFill>
              </a:rPr>
              <a:t>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a:solidFill>
                  <a:schemeClr val="tx2"/>
                </a:solidFill>
              </a:rPr>
              <a:t>T</a:t>
            </a:r>
            <a:r>
              <a:rPr lang="en-US" sz="2400" baseline="-25000" dirty="0">
                <a:solidFill>
                  <a:schemeClr val="tx2"/>
                </a:solidFill>
              </a:rPr>
              <a:t>[</a:t>
            </a:r>
            <a:r>
              <a:rPr lang="en-US" sz="2400" strike="sngStrike" baseline="-25000" dirty="0" err="1">
                <a:solidFill>
                  <a:schemeClr val="tx2"/>
                </a:solidFill>
              </a:rPr>
              <a:t>uφ</a:t>
            </a:r>
            <a:r>
              <a:rPr lang="en-US" sz="2400" baseline="-25000" dirty="0">
                <a:solidFill>
                  <a:schemeClr val="tx2"/>
                </a:solidFill>
              </a:rPr>
              <a:t>: </a:t>
            </a:r>
            <a:r>
              <a:rPr lang="en-US" sz="2400" baseline="-25000" dirty="0" smtClean="0">
                <a:solidFill>
                  <a:schemeClr val="tx2"/>
                </a:solidFill>
              </a:rPr>
              <a:t>1,PL]</a:t>
            </a:r>
            <a:r>
              <a:rPr lang="en-US" sz="2400" baseline="-25000" dirty="0">
                <a:solidFill>
                  <a:schemeClr val="tx2"/>
                </a:solidFill>
              </a:rPr>
              <a:t>[</a:t>
            </a:r>
            <a:r>
              <a:rPr lang="en-US" sz="2400" baseline="-25000" dirty="0" err="1">
                <a:solidFill>
                  <a:schemeClr val="tx2"/>
                </a:solidFill>
              </a:rPr>
              <a:t>iFin</a:t>
            </a:r>
            <a:r>
              <a:rPr lang="en-US" sz="2400" baseline="-25000" dirty="0">
                <a:solidFill>
                  <a:schemeClr val="tx2"/>
                </a:solidFill>
              </a:rPr>
              <a:t>] </a:t>
            </a:r>
            <a:r>
              <a:rPr lang="en-US" sz="2400" dirty="0">
                <a:solidFill>
                  <a:schemeClr val="tx2"/>
                </a:solidFill>
              </a:rPr>
              <a:t>[</a:t>
            </a:r>
            <a:r>
              <a:rPr lang="en-US" sz="2400" baseline="-25000" dirty="0" err="1">
                <a:solidFill>
                  <a:schemeClr val="tx2"/>
                </a:solidFill>
              </a:rPr>
              <a:t>vP</a:t>
            </a:r>
            <a:r>
              <a:rPr lang="en-US" sz="2400" dirty="0">
                <a:solidFill>
                  <a:schemeClr val="tx2"/>
                </a:solidFill>
              </a:rPr>
              <a:t> &lt;DP&gt;</a:t>
            </a:r>
            <a:r>
              <a:rPr lang="en-US" sz="2400" baseline="-25000" dirty="0">
                <a:solidFill>
                  <a:schemeClr val="tx2"/>
                </a:solidFill>
              </a:rPr>
              <a:t>[</a:t>
            </a:r>
            <a:r>
              <a:rPr lang="en-US" sz="2400" baseline="-25000" dirty="0" err="1">
                <a:solidFill>
                  <a:schemeClr val="tx2"/>
                </a:solidFill>
              </a:rPr>
              <a:t>iφ</a:t>
            </a:r>
            <a:r>
              <a:rPr lang="en-US" sz="2400" baseline="-25000" dirty="0">
                <a:solidFill>
                  <a:schemeClr val="tx2"/>
                </a:solidFill>
              </a:rPr>
              <a:t>: 1,</a:t>
            </a:r>
            <a:r>
              <a:rPr lang="en-US" sz="2400" baseline="-25000" dirty="0" smtClean="0">
                <a:solidFill>
                  <a:schemeClr val="tx2"/>
                </a:solidFill>
              </a:rPr>
              <a:t>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a:solidFill>
                  <a:schemeClr val="tx2"/>
                </a:solidFill>
              </a:rPr>
              <a:t>]</a:t>
            </a:r>
            <a:r>
              <a:rPr lang="en-US" sz="2400" dirty="0" smtClean="0">
                <a:solidFill>
                  <a:schemeClr val="tx2"/>
                </a:solidFill>
              </a:rPr>
              <a:t>]</a:t>
            </a:r>
          </a:p>
          <a:p>
            <a:endParaRPr lang="en-US" sz="2400" dirty="0">
              <a:solidFill>
                <a:srgbClr val="0000FF"/>
              </a:solidFill>
            </a:endParaRPr>
          </a:p>
          <a:p>
            <a:pPr marL="342900" indent="-342900">
              <a:buFont typeface="Wingdings" charset="2"/>
              <a:buChar char="§"/>
            </a:pPr>
            <a:r>
              <a:rPr lang="en-US" sz="2400" dirty="0" smtClean="0"/>
              <a:t>A probe triggers movement of an accessible goal and after movement checking and valuation take place simultaneously</a:t>
            </a:r>
            <a:r>
              <a:rPr lang="en-US" sz="2400" dirty="0" smtClean="0">
                <a:solidFill>
                  <a:srgbClr val="000000"/>
                </a:solidFill>
              </a:rPr>
              <a:t>.</a:t>
            </a:r>
            <a:endParaRPr lang="de-DE" sz="2400" dirty="0"/>
          </a:p>
        </p:txBody>
      </p:sp>
    </p:spTree>
    <p:extLst>
      <p:ext uri="{BB962C8B-B14F-4D97-AF65-F5344CB8AC3E}">
        <p14:creationId xmlns:p14="http://schemas.microsoft.com/office/powerpoint/2010/main" val="15169368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35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5632311"/>
          </a:xfrm>
          <a:prstGeom prst="rect">
            <a:avLst/>
          </a:prstGeom>
          <a:noFill/>
        </p:spPr>
        <p:txBody>
          <a:bodyPr wrap="square" rtlCol="0">
            <a:spAutoFit/>
          </a:bodyPr>
          <a:lstStyle/>
          <a:p>
            <a:r>
              <a:rPr lang="en-GB" sz="2400" b="1" dirty="0" smtClean="0"/>
              <a:t>English </a:t>
            </a:r>
            <a:r>
              <a:rPr lang="en-GB" sz="2400" b="1" i="1" dirty="0" smtClean="0"/>
              <a:t>there</a:t>
            </a:r>
            <a:r>
              <a:rPr lang="en-GB" sz="2400" b="1" dirty="0"/>
              <a:t>-</a:t>
            </a:r>
            <a:r>
              <a:rPr lang="en-GB" sz="2400" b="1" dirty="0" smtClean="0"/>
              <a:t>constructions:</a:t>
            </a:r>
          </a:p>
          <a:p>
            <a:pPr lvl="0" fontAlgn="base"/>
            <a:endParaRPr lang="en-US" sz="2400" dirty="0" smtClean="0"/>
          </a:p>
          <a:p>
            <a:pPr lvl="0" fontAlgn="base"/>
            <a:r>
              <a:rPr lang="en-US" sz="2400" dirty="0"/>
              <a:t>	</a:t>
            </a:r>
            <a:r>
              <a:rPr lang="en-US" sz="2400" dirty="0" smtClean="0">
                <a:solidFill>
                  <a:schemeClr val="tx2"/>
                </a:solidFill>
              </a:rPr>
              <a:t>There are glasses on the table</a:t>
            </a:r>
          </a:p>
          <a:p>
            <a:pPr lvl="0" fontAlgn="base"/>
            <a:endParaRPr lang="en-US" sz="2400" dirty="0">
              <a:solidFill>
                <a:schemeClr val="tx2"/>
              </a:solidFill>
            </a:endParaRPr>
          </a:p>
          <a:p>
            <a:pPr lvl="0" fontAlgn="base"/>
            <a:r>
              <a:rPr lang="en-US" sz="2400" dirty="0" smtClean="0">
                <a:solidFill>
                  <a:schemeClr val="tx2"/>
                </a:solidFill>
              </a:rPr>
              <a:t>	[T</a:t>
            </a:r>
            <a:r>
              <a:rPr lang="en-US" sz="2400" baseline="-25000" dirty="0" smtClean="0">
                <a:solidFill>
                  <a:schemeClr val="tx2"/>
                </a:solidFill>
              </a:rPr>
              <a:t>[</a:t>
            </a:r>
            <a:r>
              <a:rPr lang="en-US" sz="2400" baseline="-25000" dirty="0" err="1" smtClean="0">
                <a:solidFill>
                  <a:schemeClr val="tx2"/>
                </a:solidFill>
              </a:rPr>
              <a:t>uφ</a:t>
            </a:r>
            <a:r>
              <a:rPr lang="en-US" sz="2400" baseline="-25000" dirty="0" smtClean="0">
                <a:solidFill>
                  <a:schemeClr val="tx2"/>
                </a:solidFill>
              </a:rPr>
              <a:t>:_,_][</a:t>
            </a:r>
            <a:r>
              <a:rPr lang="en-US" sz="2400" baseline="-25000" dirty="0" err="1" smtClean="0">
                <a:solidFill>
                  <a:schemeClr val="tx2"/>
                </a:solidFill>
              </a:rPr>
              <a:t>iFin</a:t>
            </a:r>
            <a:r>
              <a:rPr lang="en-US" sz="2400" baseline="-25000" dirty="0" smtClean="0">
                <a:solidFill>
                  <a:schemeClr val="tx2"/>
                </a:solidFill>
              </a:rPr>
              <a:t>] </a:t>
            </a:r>
            <a:r>
              <a:rPr lang="en-US" sz="2400" dirty="0" smtClean="0">
                <a:solidFill>
                  <a:schemeClr val="tx2"/>
                </a:solidFill>
              </a:rPr>
              <a:t>[</a:t>
            </a:r>
            <a:r>
              <a:rPr lang="en-US" sz="2400" baseline="-25000" dirty="0" err="1" smtClean="0">
                <a:solidFill>
                  <a:schemeClr val="tx2"/>
                </a:solidFill>
              </a:rPr>
              <a:t>vP</a:t>
            </a:r>
            <a:r>
              <a:rPr lang="en-US" sz="2400" dirty="0" smtClean="0">
                <a:solidFill>
                  <a:schemeClr val="tx2"/>
                </a:solidFill>
              </a:rPr>
              <a:t> DP</a:t>
            </a:r>
            <a:r>
              <a:rPr lang="en-US" sz="2400" baseline="-25000" dirty="0" smtClean="0">
                <a:solidFill>
                  <a:schemeClr val="tx2"/>
                </a:solidFill>
              </a:rPr>
              <a:t>[</a:t>
            </a:r>
            <a:r>
              <a:rPr lang="en-US" sz="2400" baseline="-25000" dirty="0" err="1" smtClean="0">
                <a:solidFill>
                  <a:schemeClr val="tx2"/>
                </a:solidFill>
              </a:rPr>
              <a:t>iφ</a:t>
            </a:r>
            <a:r>
              <a:rPr lang="en-US" sz="2400" baseline="-25000" dirty="0" smtClean="0">
                <a:solidFill>
                  <a:schemeClr val="tx2"/>
                </a:solidFill>
              </a:rPr>
              <a:t>: 3,PL][</a:t>
            </a:r>
            <a:r>
              <a:rPr lang="en-US" sz="2400" baseline="-25000" dirty="0" err="1" smtClean="0">
                <a:solidFill>
                  <a:schemeClr val="tx2"/>
                </a:solidFill>
              </a:rPr>
              <a:t>uFin</a:t>
            </a:r>
            <a:r>
              <a:rPr lang="en-US" sz="2400" baseline="-25000" dirty="0">
                <a:solidFill>
                  <a:schemeClr val="tx2"/>
                </a:solidFill>
              </a:rPr>
              <a:t>] </a:t>
            </a:r>
            <a:r>
              <a:rPr lang="en-US" sz="2400" dirty="0" smtClean="0">
                <a:solidFill>
                  <a:schemeClr val="tx2"/>
                </a:solidFill>
              </a:rPr>
              <a:t>]]</a:t>
            </a:r>
            <a:endParaRPr lang="de-DE" sz="2400" dirty="0">
              <a:solidFill>
                <a:schemeClr val="tx2"/>
              </a:solidFill>
            </a:endParaRPr>
          </a:p>
          <a:p>
            <a:pPr lvl="0" fontAlgn="base"/>
            <a:r>
              <a:rPr lang="en-US" sz="2400" dirty="0">
                <a:solidFill>
                  <a:schemeClr val="tx2"/>
                </a:solidFill>
              </a:rPr>
              <a:t>	</a:t>
            </a:r>
            <a:endParaRPr lang="en-US" sz="2400" dirty="0" smtClean="0">
              <a:solidFill>
                <a:schemeClr val="tx2"/>
              </a:solidFill>
            </a:endParaRPr>
          </a:p>
          <a:p>
            <a:pPr lvl="0"/>
            <a:r>
              <a:rPr lang="en-US" sz="2400" dirty="0" smtClean="0">
                <a:solidFill>
                  <a:schemeClr val="tx2"/>
                </a:solidFill>
              </a:rPr>
              <a:t>	</a:t>
            </a:r>
            <a:r>
              <a:rPr lang="en-US" sz="2400" dirty="0">
                <a:solidFill>
                  <a:schemeClr val="tx2"/>
                </a:solidFill>
              </a:rPr>
              <a:t>[T</a:t>
            </a:r>
            <a:r>
              <a:rPr lang="en-US" sz="2400" baseline="-25000" dirty="0">
                <a:solidFill>
                  <a:schemeClr val="tx2"/>
                </a:solidFill>
              </a:rPr>
              <a:t>[</a:t>
            </a:r>
            <a:r>
              <a:rPr lang="en-US" sz="2400" baseline="-25000" dirty="0" err="1" smtClean="0">
                <a:solidFill>
                  <a:schemeClr val="tx2"/>
                </a:solidFill>
              </a:rPr>
              <a:t>uφ</a:t>
            </a:r>
            <a:r>
              <a:rPr lang="en-US" sz="2400" baseline="-25000" dirty="0" smtClean="0">
                <a:solidFill>
                  <a:schemeClr val="tx2"/>
                </a:solidFill>
              </a:rPr>
              <a:t>:_,_]</a:t>
            </a:r>
            <a:r>
              <a:rPr lang="en-US" sz="2400" baseline="-25000" dirty="0">
                <a:solidFill>
                  <a:schemeClr val="tx2"/>
                </a:solidFill>
              </a:rPr>
              <a:t>[</a:t>
            </a:r>
            <a:r>
              <a:rPr lang="en-US" sz="2400" baseline="-25000" dirty="0" err="1">
                <a:solidFill>
                  <a:schemeClr val="tx2"/>
                </a:solidFill>
              </a:rPr>
              <a:t>iFin</a:t>
            </a:r>
            <a:r>
              <a:rPr lang="en-US" sz="2400" baseline="-25000" dirty="0">
                <a:solidFill>
                  <a:schemeClr val="tx2"/>
                </a:solidFill>
              </a:rPr>
              <a:t>] </a:t>
            </a:r>
            <a:r>
              <a:rPr lang="en-US" sz="2400" dirty="0">
                <a:solidFill>
                  <a:schemeClr val="tx2"/>
                </a:solidFill>
              </a:rPr>
              <a:t>[</a:t>
            </a:r>
            <a:r>
              <a:rPr lang="en-US" sz="2400" baseline="-25000" dirty="0" err="1">
                <a:solidFill>
                  <a:schemeClr val="tx2"/>
                </a:solidFill>
              </a:rPr>
              <a:t>vP</a:t>
            </a:r>
            <a:r>
              <a:rPr lang="en-US" sz="2400" dirty="0">
                <a:solidFill>
                  <a:schemeClr val="tx2"/>
                </a:solidFill>
              </a:rPr>
              <a:t> DP</a:t>
            </a:r>
            <a:r>
              <a:rPr lang="en-US" sz="2400" baseline="-25000" dirty="0">
                <a:solidFill>
                  <a:schemeClr val="tx2"/>
                </a:solidFill>
              </a:rPr>
              <a:t>[</a:t>
            </a:r>
            <a:r>
              <a:rPr lang="en-US" sz="2400" baseline="-25000" dirty="0" err="1" smtClean="0">
                <a:solidFill>
                  <a:schemeClr val="tx2"/>
                </a:solidFill>
              </a:rPr>
              <a:t>iφ</a:t>
            </a:r>
            <a:r>
              <a:rPr lang="en-US" sz="2400" baseline="-25000" dirty="0" smtClean="0">
                <a:solidFill>
                  <a:schemeClr val="tx2"/>
                </a:solidFill>
              </a:rPr>
              <a:t>: 3,PL]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a:solidFill>
                  <a:schemeClr val="tx2"/>
                </a:solidFill>
              </a:rPr>
              <a:t>]</a:t>
            </a:r>
            <a:r>
              <a:rPr lang="en-US" sz="2400" dirty="0" smtClean="0">
                <a:solidFill>
                  <a:schemeClr val="tx2"/>
                </a:solidFill>
              </a:rPr>
              <a:t>]</a:t>
            </a:r>
          </a:p>
          <a:p>
            <a:pPr lvl="0"/>
            <a:endParaRPr lang="en-US" sz="2400" dirty="0">
              <a:solidFill>
                <a:schemeClr val="tx2"/>
              </a:solidFill>
            </a:endParaRPr>
          </a:p>
          <a:p>
            <a:r>
              <a:rPr lang="en-US" sz="2400" dirty="0" smtClean="0">
                <a:solidFill>
                  <a:schemeClr val="tx2"/>
                </a:solidFill>
              </a:rPr>
              <a:t>	[There</a:t>
            </a:r>
            <a:r>
              <a:rPr lang="en-US" sz="2400" baseline="-25000" dirty="0">
                <a:solidFill>
                  <a:schemeClr val="tx2"/>
                </a:solidFill>
              </a:rPr>
              <a:t>[</a:t>
            </a:r>
            <a:r>
              <a:rPr lang="en-US" sz="2400" baseline="-25000" dirty="0" err="1" smtClean="0">
                <a:solidFill>
                  <a:schemeClr val="tx2"/>
                </a:solidFill>
              </a:rPr>
              <a:t>iφ</a:t>
            </a:r>
            <a:r>
              <a:rPr lang="en-US" sz="2400" baseline="-25000" dirty="0" smtClean="0">
                <a:solidFill>
                  <a:schemeClr val="tx2"/>
                </a:solidFill>
              </a:rPr>
              <a:t>]</a:t>
            </a:r>
            <a:r>
              <a:rPr lang="en-US" sz="2400" dirty="0" smtClean="0">
                <a:solidFill>
                  <a:schemeClr val="tx2"/>
                </a:solidFill>
              </a:rPr>
              <a:t> T</a:t>
            </a:r>
            <a:r>
              <a:rPr lang="en-US" sz="2400" baseline="-25000" dirty="0">
                <a:solidFill>
                  <a:schemeClr val="tx2"/>
                </a:solidFill>
              </a:rPr>
              <a:t>[</a:t>
            </a:r>
            <a:r>
              <a:rPr lang="en-US" sz="2400" baseline="-25000" dirty="0" err="1" smtClean="0">
                <a:solidFill>
                  <a:schemeClr val="tx2"/>
                </a:solidFill>
              </a:rPr>
              <a:t>uφ</a:t>
            </a:r>
            <a:r>
              <a:rPr lang="en-US" sz="2400" baseline="-25000" dirty="0" smtClean="0">
                <a:solidFill>
                  <a:schemeClr val="tx2"/>
                </a:solidFill>
              </a:rPr>
              <a:t>:_,_]</a:t>
            </a:r>
            <a:r>
              <a:rPr lang="en-US" sz="2400" baseline="-25000" dirty="0">
                <a:solidFill>
                  <a:schemeClr val="tx2"/>
                </a:solidFill>
              </a:rPr>
              <a:t>[</a:t>
            </a:r>
            <a:r>
              <a:rPr lang="en-US" sz="2400" baseline="-25000" dirty="0" err="1">
                <a:solidFill>
                  <a:schemeClr val="tx2"/>
                </a:solidFill>
              </a:rPr>
              <a:t>iFin</a:t>
            </a:r>
            <a:r>
              <a:rPr lang="en-US" sz="2400" baseline="-25000" dirty="0">
                <a:solidFill>
                  <a:schemeClr val="tx2"/>
                </a:solidFill>
              </a:rPr>
              <a:t>] </a:t>
            </a:r>
            <a:r>
              <a:rPr lang="en-US" sz="2400" dirty="0">
                <a:solidFill>
                  <a:schemeClr val="tx2"/>
                </a:solidFill>
              </a:rPr>
              <a:t>[</a:t>
            </a:r>
            <a:r>
              <a:rPr lang="en-US" sz="2400" baseline="-25000" dirty="0" err="1">
                <a:solidFill>
                  <a:schemeClr val="tx2"/>
                </a:solidFill>
              </a:rPr>
              <a:t>vP</a:t>
            </a:r>
            <a:r>
              <a:rPr lang="en-US" sz="2400" dirty="0">
                <a:solidFill>
                  <a:schemeClr val="tx2"/>
                </a:solidFill>
              </a:rPr>
              <a:t> </a:t>
            </a:r>
            <a:r>
              <a:rPr lang="en-US" sz="2400" dirty="0" smtClean="0">
                <a:solidFill>
                  <a:schemeClr val="tx2"/>
                </a:solidFill>
              </a:rPr>
              <a:t>DP</a:t>
            </a:r>
            <a:r>
              <a:rPr lang="en-US" sz="2400" baseline="-25000" dirty="0" smtClean="0">
                <a:solidFill>
                  <a:schemeClr val="tx2"/>
                </a:solidFill>
              </a:rPr>
              <a:t>[</a:t>
            </a:r>
            <a:r>
              <a:rPr lang="en-US" sz="2400" baseline="-25000" dirty="0" err="1" smtClean="0">
                <a:solidFill>
                  <a:schemeClr val="tx2"/>
                </a:solidFill>
              </a:rPr>
              <a:t>iφ</a:t>
            </a:r>
            <a:r>
              <a:rPr lang="en-US" sz="2400" baseline="-25000" dirty="0" smtClean="0">
                <a:solidFill>
                  <a:schemeClr val="tx2"/>
                </a:solidFill>
              </a:rPr>
              <a:t>: 3,PL]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a:solidFill>
                  <a:schemeClr val="tx2"/>
                </a:solidFill>
              </a:rPr>
              <a:t>]]</a:t>
            </a:r>
            <a:endParaRPr lang="de-DE" sz="2400" dirty="0">
              <a:solidFill>
                <a:schemeClr val="tx2"/>
              </a:solidFill>
            </a:endParaRPr>
          </a:p>
          <a:p>
            <a:endParaRPr lang="en-US" sz="2400" dirty="0" smtClean="0">
              <a:solidFill>
                <a:schemeClr val="tx2"/>
              </a:solidFill>
            </a:endParaRPr>
          </a:p>
          <a:p>
            <a:r>
              <a:rPr lang="en-US" sz="2400" dirty="0" smtClean="0">
                <a:solidFill>
                  <a:schemeClr val="tx2"/>
                </a:solidFill>
              </a:rPr>
              <a:t>	[</a:t>
            </a:r>
            <a:r>
              <a:rPr lang="en-US" sz="2400" dirty="0">
                <a:solidFill>
                  <a:schemeClr val="tx2"/>
                </a:solidFill>
              </a:rPr>
              <a:t>There</a:t>
            </a:r>
            <a:r>
              <a:rPr lang="en-US" sz="2400" baseline="-25000" dirty="0">
                <a:solidFill>
                  <a:schemeClr val="tx2"/>
                </a:solidFill>
              </a:rPr>
              <a:t>[</a:t>
            </a:r>
            <a:r>
              <a:rPr lang="en-US" sz="2400" baseline="-25000" dirty="0" err="1">
                <a:solidFill>
                  <a:schemeClr val="tx2"/>
                </a:solidFill>
              </a:rPr>
              <a:t>iφ</a:t>
            </a:r>
            <a:r>
              <a:rPr lang="en-US" sz="2400" baseline="-25000" dirty="0" smtClean="0">
                <a:solidFill>
                  <a:schemeClr val="tx2"/>
                </a:solidFill>
              </a:rPr>
              <a:t>] </a:t>
            </a:r>
            <a:r>
              <a:rPr lang="en-US" sz="2400" dirty="0" smtClean="0">
                <a:solidFill>
                  <a:schemeClr val="tx2"/>
                </a:solidFill>
              </a:rPr>
              <a:t>T</a:t>
            </a:r>
            <a:r>
              <a:rPr lang="en-US" sz="2400" baseline="-25000" dirty="0">
                <a:solidFill>
                  <a:schemeClr val="tx2"/>
                </a:solidFill>
              </a:rPr>
              <a:t>[</a:t>
            </a:r>
            <a:r>
              <a:rPr lang="en-US" sz="2400" strike="sngStrike" baseline="-25000" dirty="0" err="1">
                <a:solidFill>
                  <a:schemeClr val="tx2"/>
                </a:solidFill>
              </a:rPr>
              <a:t>uφ</a:t>
            </a:r>
            <a:r>
              <a:rPr lang="en-US" sz="2400" baseline="-25000" dirty="0">
                <a:solidFill>
                  <a:schemeClr val="tx2"/>
                </a:solidFill>
              </a:rPr>
              <a:t>: 3</a:t>
            </a:r>
            <a:r>
              <a:rPr lang="en-US" sz="2400" baseline="-25000" dirty="0" smtClean="0">
                <a:solidFill>
                  <a:schemeClr val="tx2"/>
                </a:solidFill>
              </a:rPr>
              <a:t>,PL]</a:t>
            </a:r>
            <a:r>
              <a:rPr lang="en-US" sz="2400" baseline="-25000" dirty="0">
                <a:solidFill>
                  <a:schemeClr val="tx2"/>
                </a:solidFill>
              </a:rPr>
              <a:t>[</a:t>
            </a:r>
            <a:r>
              <a:rPr lang="en-US" sz="2400" baseline="-25000" dirty="0" err="1">
                <a:solidFill>
                  <a:schemeClr val="tx2"/>
                </a:solidFill>
              </a:rPr>
              <a:t>iFin</a:t>
            </a:r>
            <a:r>
              <a:rPr lang="en-US" sz="2400" baseline="-25000" dirty="0">
                <a:solidFill>
                  <a:schemeClr val="tx2"/>
                </a:solidFill>
              </a:rPr>
              <a:t>] </a:t>
            </a:r>
            <a:r>
              <a:rPr lang="en-US" sz="2400" dirty="0">
                <a:solidFill>
                  <a:schemeClr val="tx2"/>
                </a:solidFill>
              </a:rPr>
              <a:t>[</a:t>
            </a:r>
            <a:r>
              <a:rPr lang="en-US" sz="2400" baseline="-25000" dirty="0" err="1">
                <a:solidFill>
                  <a:schemeClr val="tx2"/>
                </a:solidFill>
              </a:rPr>
              <a:t>vP</a:t>
            </a:r>
            <a:r>
              <a:rPr lang="en-US" sz="2400" dirty="0">
                <a:solidFill>
                  <a:schemeClr val="tx2"/>
                </a:solidFill>
              </a:rPr>
              <a:t> </a:t>
            </a:r>
            <a:r>
              <a:rPr lang="en-US" sz="2400" dirty="0" smtClean="0">
                <a:solidFill>
                  <a:schemeClr val="tx2"/>
                </a:solidFill>
              </a:rPr>
              <a:t>DP</a:t>
            </a:r>
            <a:r>
              <a:rPr lang="en-US" sz="2400" baseline="-25000" dirty="0" smtClean="0">
                <a:solidFill>
                  <a:schemeClr val="tx2"/>
                </a:solidFill>
              </a:rPr>
              <a:t>[</a:t>
            </a:r>
            <a:r>
              <a:rPr lang="en-US" sz="2400" baseline="-25000" dirty="0" err="1">
                <a:solidFill>
                  <a:schemeClr val="tx2"/>
                </a:solidFill>
              </a:rPr>
              <a:t>iφ</a:t>
            </a:r>
            <a:r>
              <a:rPr lang="en-US" sz="2400" baseline="-25000" dirty="0">
                <a:solidFill>
                  <a:schemeClr val="tx2"/>
                </a:solidFill>
              </a:rPr>
              <a:t>: </a:t>
            </a:r>
            <a:r>
              <a:rPr lang="en-US" sz="2400" baseline="-25000" dirty="0" smtClean="0">
                <a:solidFill>
                  <a:schemeClr val="tx2"/>
                </a:solidFill>
              </a:rPr>
              <a:t>3,PL]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a:solidFill>
                  <a:schemeClr val="tx2"/>
                </a:solidFill>
              </a:rPr>
              <a:t>]</a:t>
            </a:r>
            <a:r>
              <a:rPr lang="en-US" sz="2400" dirty="0" smtClean="0">
                <a:solidFill>
                  <a:schemeClr val="tx2"/>
                </a:solidFill>
              </a:rPr>
              <a:t>]</a:t>
            </a:r>
          </a:p>
          <a:p>
            <a:endParaRPr lang="en-US" sz="2400" dirty="0">
              <a:solidFill>
                <a:srgbClr val="0000FF"/>
              </a:solidFill>
            </a:endParaRPr>
          </a:p>
          <a:p>
            <a:pPr marL="342900" indent="-342900">
              <a:buFont typeface="Wingdings" charset="2"/>
              <a:buChar char="§"/>
            </a:pPr>
            <a:r>
              <a:rPr lang="en-US" sz="2400" i="1" dirty="0" smtClean="0"/>
              <a:t>There</a:t>
            </a:r>
            <a:r>
              <a:rPr lang="en-US" sz="2400" dirty="0" smtClean="0"/>
              <a:t> </a:t>
            </a:r>
            <a:r>
              <a:rPr lang="en-US" sz="2400" dirty="0"/>
              <a:t>is merged into </a:t>
            </a:r>
            <a:r>
              <a:rPr lang="en-US" sz="2400" dirty="0" smtClean="0"/>
              <a:t>the structure after case-feature checking. Since </a:t>
            </a:r>
            <a:r>
              <a:rPr lang="en-US" sz="2400" i="1" dirty="0" smtClean="0"/>
              <a:t>there</a:t>
            </a:r>
            <a:r>
              <a:rPr lang="en-US" sz="2400" dirty="0" smtClean="0"/>
              <a:t> is fully </a:t>
            </a:r>
            <a:r>
              <a:rPr lang="en-US" sz="2400" dirty="0" err="1" smtClean="0"/>
              <a:t>φ</a:t>
            </a:r>
            <a:r>
              <a:rPr lang="en-US" sz="2400" dirty="0" smtClean="0"/>
              <a:t>-incomplete, </a:t>
            </a:r>
            <a:r>
              <a:rPr lang="en-US" sz="2400" i="1" dirty="0" smtClean="0"/>
              <a:t>there</a:t>
            </a:r>
            <a:r>
              <a:rPr lang="en-US" sz="2400" dirty="0" smtClean="0"/>
              <a:t> checks, but does not value the probe. The accessible goal completes valuation.</a:t>
            </a:r>
            <a:endParaRPr lang="de-DE" sz="2400" dirty="0"/>
          </a:p>
        </p:txBody>
      </p:sp>
    </p:spTree>
    <p:extLst>
      <p:ext uri="{BB962C8B-B14F-4D97-AF65-F5344CB8AC3E}">
        <p14:creationId xmlns:p14="http://schemas.microsoft.com/office/powerpoint/2010/main" val="221913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36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t>Icelandic </a:t>
            </a:r>
            <a:r>
              <a:rPr lang="en-GB" sz="2400" b="1" dirty="0"/>
              <a:t>quirky case constructions:</a:t>
            </a:r>
          </a:p>
          <a:p>
            <a:pPr marL="342900" indent="-342900">
              <a:buFont typeface="Wingdings" charset="2"/>
              <a:buChar char="§"/>
            </a:pPr>
            <a:endParaRPr lang="en-GB" sz="2400" dirty="0"/>
          </a:p>
          <a:p>
            <a:r>
              <a:rPr lang="en-GB" sz="2400" dirty="0">
                <a:solidFill>
                  <a:srgbClr val="0000FF"/>
                </a:solidFill>
              </a:rPr>
              <a:t>	</a:t>
            </a:r>
            <a:r>
              <a:rPr lang="en-US" sz="2400" dirty="0" err="1">
                <a:solidFill>
                  <a:schemeClr val="tx2"/>
                </a:solidFill>
              </a:rPr>
              <a:t>Mér</a:t>
            </a:r>
            <a:r>
              <a:rPr lang="en-US" sz="2400" dirty="0">
                <a:solidFill>
                  <a:schemeClr val="tx2"/>
                </a:solidFill>
              </a:rPr>
              <a:t> </a:t>
            </a:r>
            <a:r>
              <a:rPr lang="en-US" sz="2400" dirty="0" err="1">
                <a:solidFill>
                  <a:schemeClr val="tx2"/>
                </a:solidFill>
              </a:rPr>
              <a:t>virdast</a:t>
            </a:r>
            <a:r>
              <a:rPr lang="en-US" sz="2400" dirty="0">
                <a:solidFill>
                  <a:schemeClr val="tx2"/>
                </a:solidFill>
              </a:rPr>
              <a:t> </a:t>
            </a:r>
            <a:r>
              <a:rPr lang="en-US" sz="2400" dirty="0" err="1">
                <a:solidFill>
                  <a:schemeClr val="tx2"/>
                </a:solidFill>
              </a:rPr>
              <a:t>hestarnir</a:t>
            </a:r>
            <a:r>
              <a:rPr lang="en-US" sz="2400" dirty="0">
                <a:solidFill>
                  <a:schemeClr val="tx2"/>
                </a:solidFill>
              </a:rPr>
              <a:t> </a:t>
            </a:r>
            <a:r>
              <a:rPr lang="en-US" sz="2400" dirty="0" err="1">
                <a:solidFill>
                  <a:schemeClr val="tx2"/>
                </a:solidFill>
              </a:rPr>
              <a:t>vera</a:t>
            </a:r>
            <a:r>
              <a:rPr lang="en-US" sz="2400" dirty="0">
                <a:solidFill>
                  <a:schemeClr val="tx2"/>
                </a:solidFill>
              </a:rPr>
              <a:t> </a:t>
            </a:r>
            <a:r>
              <a:rPr lang="en-US" sz="2400" dirty="0" err="1">
                <a:solidFill>
                  <a:schemeClr val="tx2"/>
                </a:solidFill>
              </a:rPr>
              <a:t>seinir</a:t>
            </a:r>
            <a:r>
              <a:rPr lang="en-US" sz="2400" dirty="0">
                <a:solidFill>
                  <a:schemeClr val="tx2"/>
                </a:solidFill>
              </a:rPr>
              <a:t>	(</a:t>
            </a:r>
            <a:r>
              <a:rPr lang="en-US" sz="2400" dirty="0" err="1">
                <a:solidFill>
                  <a:schemeClr val="tx2"/>
                </a:solidFill>
              </a:rPr>
              <a:t>Bobaljik</a:t>
            </a:r>
            <a:r>
              <a:rPr lang="en-US" sz="2400" dirty="0">
                <a:solidFill>
                  <a:schemeClr val="tx2"/>
                </a:solidFill>
              </a:rPr>
              <a:t> 2008)</a:t>
            </a:r>
            <a:endParaRPr lang="de-DE" sz="2400" dirty="0">
              <a:solidFill>
                <a:schemeClr val="tx2"/>
              </a:solidFill>
            </a:endParaRPr>
          </a:p>
          <a:p>
            <a:r>
              <a:rPr lang="en-US" sz="2400" dirty="0">
                <a:solidFill>
                  <a:schemeClr val="tx2"/>
                </a:solidFill>
              </a:rPr>
              <a:t>	Me seem.3.PL </a:t>
            </a:r>
            <a:r>
              <a:rPr lang="en-US" sz="2400" dirty="0" err="1">
                <a:solidFill>
                  <a:schemeClr val="tx2"/>
                </a:solidFill>
              </a:rPr>
              <a:t>the.horses</a:t>
            </a:r>
            <a:r>
              <a:rPr lang="en-US" sz="2400" dirty="0">
                <a:solidFill>
                  <a:schemeClr val="tx2"/>
                </a:solidFill>
              </a:rPr>
              <a:t> be slow</a:t>
            </a:r>
            <a:endParaRPr lang="de-DE" sz="2400" dirty="0">
              <a:solidFill>
                <a:schemeClr val="tx2"/>
              </a:solidFill>
            </a:endParaRPr>
          </a:p>
          <a:p>
            <a:r>
              <a:rPr lang="en-US" sz="2400" dirty="0">
                <a:solidFill>
                  <a:schemeClr val="tx2"/>
                </a:solidFill>
              </a:rPr>
              <a:t>	'It seems to me hat the horses are slow'		</a:t>
            </a:r>
            <a:endParaRPr lang="en-GB" sz="2400" dirty="0">
              <a:solidFill>
                <a:schemeClr val="tx2"/>
              </a:solidFill>
            </a:endParaRPr>
          </a:p>
          <a:p>
            <a:pPr fontAlgn="base"/>
            <a:endParaRPr lang="en-GB" sz="2400" dirty="0">
              <a:solidFill>
                <a:schemeClr val="tx2"/>
              </a:solidFill>
            </a:endParaRPr>
          </a:p>
          <a:p>
            <a:pPr fontAlgn="base"/>
            <a:r>
              <a:rPr lang="en-GB" sz="2400" dirty="0">
                <a:solidFill>
                  <a:schemeClr val="tx2"/>
                </a:solidFill>
              </a:rPr>
              <a:t>	</a:t>
            </a:r>
            <a:r>
              <a:rPr lang="en-US" sz="2400" dirty="0">
                <a:solidFill>
                  <a:schemeClr val="tx2"/>
                </a:solidFill>
              </a:rPr>
              <a:t>*</a:t>
            </a:r>
            <a:r>
              <a:rPr lang="en-US" sz="2400" dirty="0" err="1">
                <a:solidFill>
                  <a:schemeClr val="tx2"/>
                </a:solidFill>
              </a:rPr>
              <a:t>Einhverjum</a:t>
            </a:r>
            <a:r>
              <a:rPr lang="en-US" sz="2400" dirty="0">
                <a:solidFill>
                  <a:schemeClr val="tx2"/>
                </a:solidFill>
              </a:rPr>
              <a:t> </a:t>
            </a:r>
            <a:r>
              <a:rPr lang="en-US" sz="2400" dirty="0" err="1">
                <a:solidFill>
                  <a:schemeClr val="tx2"/>
                </a:solidFill>
              </a:rPr>
              <a:t>hafiđ</a:t>
            </a:r>
            <a:r>
              <a:rPr lang="en-US" sz="2400" dirty="0">
                <a:solidFill>
                  <a:schemeClr val="tx2"/>
                </a:solidFill>
              </a:rPr>
              <a:t> </a:t>
            </a:r>
            <a:r>
              <a:rPr lang="en-US" sz="2400" dirty="0" err="1">
                <a:solidFill>
                  <a:schemeClr val="tx2"/>
                </a:solidFill>
              </a:rPr>
              <a:t>alltaf</a:t>
            </a:r>
            <a:r>
              <a:rPr lang="en-US" sz="2400" dirty="0">
                <a:solidFill>
                  <a:schemeClr val="tx2"/>
                </a:solidFill>
              </a:rPr>
              <a:t> </a:t>
            </a:r>
            <a:r>
              <a:rPr lang="en-US" sz="2400" dirty="0" err="1">
                <a:solidFill>
                  <a:schemeClr val="tx2"/>
                </a:solidFill>
              </a:rPr>
              <a:t>líkađ</a:t>
            </a:r>
            <a:r>
              <a:rPr lang="en-US" sz="2400" dirty="0">
                <a:solidFill>
                  <a:schemeClr val="tx2"/>
                </a:solidFill>
              </a:rPr>
              <a:t> </a:t>
            </a:r>
            <a:r>
              <a:rPr lang="en-US" sz="2400" dirty="0" err="1">
                <a:solidFill>
                  <a:schemeClr val="tx2"/>
                </a:solidFill>
              </a:rPr>
              <a:t>thiđ</a:t>
            </a:r>
            <a:r>
              <a:rPr lang="en-US" sz="2400" dirty="0">
                <a:solidFill>
                  <a:schemeClr val="tx2"/>
                </a:solidFill>
              </a:rPr>
              <a:t>	(</a:t>
            </a:r>
            <a:r>
              <a:rPr lang="en-US" sz="2400" dirty="0" err="1">
                <a:solidFill>
                  <a:schemeClr val="tx2"/>
                </a:solidFill>
              </a:rPr>
              <a:t>Boeckx</a:t>
            </a:r>
            <a:r>
              <a:rPr lang="en-US" sz="2400" dirty="0">
                <a:solidFill>
                  <a:schemeClr val="tx2"/>
                </a:solidFill>
              </a:rPr>
              <a:t> 2008)</a:t>
            </a:r>
            <a:endParaRPr lang="de-DE" sz="2400" dirty="0">
              <a:solidFill>
                <a:schemeClr val="tx2"/>
              </a:solidFill>
            </a:endParaRPr>
          </a:p>
          <a:p>
            <a:r>
              <a:rPr lang="en-US" sz="2400" dirty="0">
                <a:solidFill>
                  <a:schemeClr val="tx2"/>
                </a:solidFill>
              </a:rPr>
              <a:t>	Someone has all liked </a:t>
            </a:r>
            <a:r>
              <a:rPr lang="en-US" sz="2400" dirty="0" err="1">
                <a:solidFill>
                  <a:schemeClr val="tx2"/>
                </a:solidFill>
              </a:rPr>
              <a:t>you.PL</a:t>
            </a:r>
            <a:endParaRPr lang="de-DE" sz="2400" dirty="0">
              <a:solidFill>
                <a:schemeClr val="tx2"/>
              </a:solidFill>
            </a:endParaRPr>
          </a:p>
          <a:p>
            <a:r>
              <a:rPr lang="en-US" sz="2400" dirty="0">
                <a:solidFill>
                  <a:schemeClr val="tx2"/>
                </a:solidFill>
              </a:rPr>
              <a:t>	</a:t>
            </a:r>
            <a:r>
              <a:rPr lang="en-US" sz="2400" i="1" dirty="0">
                <a:solidFill>
                  <a:schemeClr val="tx2"/>
                </a:solidFill>
              </a:rPr>
              <a:t>Intended</a:t>
            </a:r>
            <a:r>
              <a:rPr lang="en-US" sz="2400" dirty="0">
                <a:solidFill>
                  <a:schemeClr val="tx2"/>
                </a:solidFill>
              </a:rPr>
              <a:t>: ‘Someone likes </a:t>
            </a:r>
            <a:r>
              <a:rPr lang="en-US" sz="2400" dirty="0" err="1">
                <a:solidFill>
                  <a:schemeClr val="tx2"/>
                </a:solidFill>
              </a:rPr>
              <a:t>y’all</a:t>
            </a:r>
            <a:r>
              <a:rPr lang="en-US" sz="2400" dirty="0">
                <a:solidFill>
                  <a:schemeClr val="tx2"/>
                </a:solidFill>
              </a:rPr>
              <a:t>.’ </a:t>
            </a:r>
            <a:r>
              <a:rPr lang="en-US" sz="2400" dirty="0">
                <a:solidFill>
                  <a:srgbClr val="0000FF"/>
                </a:solidFill>
              </a:rPr>
              <a:t>			</a:t>
            </a:r>
          </a:p>
          <a:p>
            <a:endParaRPr lang="en-US" sz="2400" dirty="0">
              <a:solidFill>
                <a:srgbClr val="0000FF"/>
              </a:solidFill>
            </a:endParaRPr>
          </a:p>
          <a:p>
            <a:pPr marL="342900" indent="-342900">
              <a:buFont typeface="Arial" charset="0"/>
              <a:buChar char="•"/>
            </a:pPr>
            <a:r>
              <a:rPr lang="en-US" sz="2400" dirty="0"/>
              <a:t>Agreement is restricted to 3</a:t>
            </a:r>
            <a:r>
              <a:rPr lang="en-US" sz="2400" baseline="30000" dirty="0"/>
              <a:t>rd</a:t>
            </a:r>
            <a:r>
              <a:rPr lang="en-US" sz="2400" dirty="0"/>
              <a:t> person and the object only controls for number.</a:t>
            </a:r>
          </a:p>
          <a:p>
            <a:pPr marL="342900" indent="-342900">
              <a:buFont typeface="Arial" charset="0"/>
              <a:buChar char="•"/>
            </a:pPr>
            <a:r>
              <a:rPr lang="en-US" sz="2400" dirty="0" smtClean="0"/>
              <a:t>Agreement </a:t>
            </a:r>
            <a:r>
              <a:rPr lang="en-US" sz="2400" dirty="0"/>
              <a:t>is </a:t>
            </a:r>
            <a:r>
              <a:rPr lang="en-US" sz="2400" dirty="0" smtClean="0"/>
              <a:t>restricted to the nominative, the case associated to finite T.</a:t>
            </a:r>
            <a:endParaRPr lang="en-GB" sz="2400" dirty="0"/>
          </a:p>
        </p:txBody>
      </p:sp>
    </p:spTree>
    <p:extLst>
      <p:ext uri="{BB962C8B-B14F-4D97-AF65-F5344CB8AC3E}">
        <p14:creationId xmlns:p14="http://schemas.microsoft.com/office/powerpoint/2010/main" val="14675812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37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a:t>Icelandic quirky case constructions:</a:t>
            </a:r>
          </a:p>
          <a:p>
            <a:pPr lvl="0"/>
            <a:endParaRPr lang="en-US" sz="2400" dirty="0">
              <a:solidFill>
                <a:srgbClr val="0000FF"/>
              </a:solidFill>
            </a:endParaRPr>
          </a:p>
          <a:p>
            <a:r>
              <a:rPr lang="en-US" sz="2400" dirty="0" smtClean="0">
                <a:solidFill>
                  <a:schemeClr val="tx2"/>
                </a:solidFill>
              </a:rPr>
              <a:t>	[DAT-SU</a:t>
            </a:r>
            <a:r>
              <a:rPr lang="en-US" sz="2400" baseline="-25000" dirty="0" smtClean="0">
                <a:solidFill>
                  <a:schemeClr val="tx2"/>
                </a:solidFill>
              </a:rPr>
              <a:t>[</a:t>
            </a:r>
            <a:r>
              <a:rPr lang="en-US" sz="2400" baseline="-25000" dirty="0" err="1" smtClean="0">
                <a:solidFill>
                  <a:schemeClr val="tx2"/>
                </a:solidFill>
              </a:rPr>
              <a:t>iφ</a:t>
            </a:r>
            <a:r>
              <a:rPr lang="en-US" sz="2400" baseline="-25000" dirty="0" smtClean="0">
                <a:solidFill>
                  <a:schemeClr val="tx2"/>
                </a:solidFill>
              </a:rPr>
              <a:t>: 3]</a:t>
            </a:r>
            <a:r>
              <a:rPr lang="en-US" sz="2400" dirty="0" smtClean="0">
                <a:solidFill>
                  <a:schemeClr val="tx2"/>
                </a:solidFill>
              </a:rPr>
              <a:t> T</a:t>
            </a:r>
            <a:r>
              <a:rPr lang="en-US" sz="2400" baseline="-25000" dirty="0">
                <a:solidFill>
                  <a:schemeClr val="tx2"/>
                </a:solidFill>
              </a:rPr>
              <a:t>[</a:t>
            </a:r>
            <a:r>
              <a:rPr lang="en-US" sz="2400" baseline="-25000" dirty="0" err="1" smtClean="0">
                <a:solidFill>
                  <a:schemeClr val="tx2"/>
                </a:solidFill>
              </a:rPr>
              <a:t>uφ</a:t>
            </a:r>
            <a:r>
              <a:rPr lang="en-US" sz="2400" baseline="-25000" dirty="0" smtClean="0">
                <a:solidFill>
                  <a:schemeClr val="tx2"/>
                </a:solidFill>
              </a:rPr>
              <a:t>:_,_]</a:t>
            </a:r>
            <a:r>
              <a:rPr lang="en-US" sz="2400" baseline="-25000" dirty="0">
                <a:solidFill>
                  <a:schemeClr val="tx2"/>
                </a:solidFill>
              </a:rPr>
              <a:t>[</a:t>
            </a:r>
            <a:r>
              <a:rPr lang="en-US" sz="2400" baseline="-25000" dirty="0" err="1">
                <a:solidFill>
                  <a:schemeClr val="tx2"/>
                </a:solidFill>
              </a:rPr>
              <a:t>iFin</a:t>
            </a:r>
            <a:r>
              <a:rPr lang="en-US" sz="2400" baseline="-25000" dirty="0">
                <a:solidFill>
                  <a:schemeClr val="tx2"/>
                </a:solidFill>
              </a:rPr>
              <a:t>] </a:t>
            </a:r>
            <a:r>
              <a:rPr lang="en-US" sz="2400" dirty="0">
                <a:solidFill>
                  <a:schemeClr val="tx2"/>
                </a:solidFill>
              </a:rPr>
              <a:t>[</a:t>
            </a:r>
            <a:r>
              <a:rPr lang="en-US" sz="2400" baseline="-25000" dirty="0" err="1">
                <a:solidFill>
                  <a:schemeClr val="tx2"/>
                </a:solidFill>
              </a:rPr>
              <a:t>vP</a:t>
            </a:r>
            <a:r>
              <a:rPr lang="en-US" sz="2400" dirty="0">
                <a:solidFill>
                  <a:schemeClr val="tx2"/>
                </a:solidFill>
              </a:rPr>
              <a:t> </a:t>
            </a:r>
            <a:r>
              <a:rPr lang="en-US" sz="2400" dirty="0" smtClean="0">
                <a:solidFill>
                  <a:schemeClr val="tx2"/>
                </a:solidFill>
              </a:rPr>
              <a:t>DP</a:t>
            </a:r>
            <a:r>
              <a:rPr lang="en-US" sz="2400" baseline="-25000" dirty="0" smtClean="0">
                <a:solidFill>
                  <a:schemeClr val="tx2"/>
                </a:solidFill>
              </a:rPr>
              <a:t>[</a:t>
            </a:r>
            <a:r>
              <a:rPr lang="en-US" sz="2400" baseline="-25000" dirty="0" err="1" smtClean="0">
                <a:solidFill>
                  <a:schemeClr val="tx2"/>
                </a:solidFill>
              </a:rPr>
              <a:t>iφ</a:t>
            </a:r>
            <a:r>
              <a:rPr lang="en-US" sz="2400" baseline="-25000" dirty="0" smtClean="0">
                <a:solidFill>
                  <a:schemeClr val="tx2"/>
                </a:solidFill>
              </a:rPr>
              <a:t>: 3,PL]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a:solidFill>
                  <a:schemeClr val="tx2"/>
                </a:solidFill>
              </a:rPr>
              <a:t>]]</a:t>
            </a:r>
            <a:endParaRPr lang="de-DE" sz="2400" dirty="0">
              <a:solidFill>
                <a:schemeClr val="tx2"/>
              </a:solidFill>
            </a:endParaRPr>
          </a:p>
          <a:p>
            <a:endParaRPr lang="en-US" sz="2400" dirty="0" smtClean="0">
              <a:solidFill>
                <a:schemeClr val="tx2"/>
              </a:solidFill>
            </a:endParaRPr>
          </a:p>
          <a:p>
            <a:r>
              <a:rPr lang="en-US" sz="2400" dirty="0" smtClean="0">
                <a:solidFill>
                  <a:schemeClr val="tx2"/>
                </a:solidFill>
              </a:rPr>
              <a:t>	[</a:t>
            </a:r>
            <a:r>
              <a:rPr lang="en-US" sz="2400" dirty="0">
                <a:solidFill>
                  <a:schemeClr val="tx2"/>
                </a:solidFill>
              </a:rPr>
              <a:t>DAT-SU</a:t>
            </a:r>
            <a:r>
              <a:rPr lang="en-US" sz="2400" baseline="-25000" dirty="0" smtClean="0">
                <a:solidFill>
                  <a:schemeClr val="tx2"/>
                </a:solidFill>
              </a:rPr>
              <a:t>[</a:t>
            </a:r>
            <a:r>
              <a:rPr lang="en-US" sz="2400" baseline="-25000" dirty="0" err="1" smtClean="0">
                <a:solidFill>
                  <a:schemeClr val="tx2"/>
                </a:solidFill>
              </a:rPr>
              <a:t>iφ</a:t>
            </a:r>
            <a:r>
              <a:rPr lang="en-US" sz="2400" baseline="-25000" dirty="0" smtClean="0">
                <a:solidFill>
                  <a:schemeClr val="tx2"/>
                </a:solidFill>
              </a:rPr>
              <a:t>: 3]</a:t>
            </a:r>
            <a:r>
              <a:rPr lang="en-US" sz="2400" dirty="0" smtClean="0">
                <a:solidFill>
                  <a:schemeClr val="tx2"/>
                </a:solidFill>
              </a:rPr>
              <a:t> T</a:t>
            </a:r>
            <a:r>
              <a:rPr lang="en-US" sz="2400" baseline="-25000" dirty="0">
                <a:solidFill>
                  <a:schemeClr val="tx2"/>
                </a:solidFill>
              </a:rPr>
              <a:t>[</a:t>
            </a:r>
            <a:r>
              <a:rPr lang="en-US" sz="2400" strike="sngStrike" baseline="-25000" dirty="0" err="1" smtClean="0">
                <a:solidFill>
                  <a:schemeClr val="tx2"/>
                </a:solidFill>
              </a:rPr>
              <a:t>uφ</a:t>
            </a:r>
            <a:r>
              <a:rPr lang="en-US" sz="2400" baseline="-25000" dirty="0" smtClean="0">
                <a:solidFill>
                  <a:schemeClr val="tx2"/>
                </a:solidFill>
              </a:rPr>
              <a:t>: 3,_]</a:t>
            </a:r>
            <a:r>
              <a:rPr lang="en-US" sz="2400" baseline="-25000" dirty="0">
                <a:solidFill>
                  <a:schemeClr val="tx2"/>
                </a:solidFill>
              </a:rPr>
              <a:t>[</a:t>
            </a:r>
            <a:r>
              <a:rPr lang="en-US" sz="2400" baseline="-25000" dirty="0" err="1">
                <a:solidFill>
                  <a:schemeClr val="tx2"/>
                </a:solidFill>
              </a:rPr>
              <a:t>iFin</a:t>
            </a:r>
            <a:r>
              <a:rPr lang="en-US" sz="2400" baseline="-25000" dirty="0">
                <a:solidFill>
                  <a:schemeClr val="tx2"/>
                </a:solidFill>
              </a:rPr>
              <a:t>] </a:t>
            </a:r>
            <a:r>
              <a:rPr lang="en-US" sz="2400" dirty="0">
                <a:solidFill>
                  <a:schemeClr val="tx2"/>
                </a:solidFill>
              </a:rPr>
              <a:t>[</a:t>
            </a:r>
            <a:r>
              <a:rPr lang="en-US" sz="2400" baseline="-25000" dirty="0" err="1" smtClean="0">
                <a:solidFill>
                  <a:schemeClr val="tx2"/>
                </a:solidFill>
              </a:rPr>
              <a:t>vP</a:t>
            </a:r>
            <a:r>
              <a:rPr lang="en-US" sz="2400" dirty="0">
                <a:solidFill>
                  <a:schemeClr val="tx2"/>
                </a:solidFill>
              </a:rPr>
              <a:t> </a:t>
            </a:r>
            <a:r>
              <a:rPr lang="en-US" sz="2400" dirty="0" smtClean="0">
                <a:solidFill>
                  <a:schemeClr val="tx2"/>
                </a:solidFill>
              </a:rPr>
              <a:t>DP</a:t>
            </a:r>
            <a:r>
              <a:rPr lang="en-US" sz="2400" baseline="-25000" dirty="0" smtClean="0">
                <a:solidFill>
                  <a:schemeClr val="tx2"/>
                </a:solidFill>
              </a:rPr>
              <a:t>[</a:t>
            </a:r>
            <a:r>
              <a:rPr lang="en-US" sz="2400" baseline="-25000" dirty="0" err="1">
                <a:solidFill>
                  <a:schemeClr val="tx2"/>
                </a:solidFill>
              </a:rPr>
              <a:t>iφ</a:t>
            </a:r>
            <a:r>
              <a:rPr lang="en-US" sz="2400" baseline="-25000" dirty="0">
                <a:solidFill>
                  <a:schemeClr val="tx2"/>
                </a:solidFill>
              </a:rPr>
              <a:t>: </a:t>
            </a:r>
            <a:r>
              <a:rPr lang="en-US" sz="2400" baseline="-25000" dirty="0" smtClean="0">
                <a:solidFill>
                  <a:schemeClr val="tx2"/>
                </a:solidFill>
              </a:rPr>
              <a:t>3,PL]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a:solidFill>
                  <a:schemeClr val="tx2"/>
                </a:solidFill>
              </a:rPr>
              <a:t>]</a:t>
            </a:r>
            <a:r>
              <a:rPr lang="en-US" sz="2400" dirty="0" smtClean="0">
                <a:solidFill>
                  <a:schemeClr val="tx2"/>
                </a:solidFill>
              </a:rPr>
              <a:t>]</a:t>
            </a:r>
            <a:endParaRPr lang="de-DE" sz="2400" dirty="0" smtClean="0">
              <a:solidFill>
                <a:schemeClr val="tx2"/>
              </a:solidFill>
            </a:endParaRPr>
          </a:p>
          <a:p>
            <a:endParaRPr lang="en-US" sz="2400" dirty="0" smtClean="0">
              <a:solidFill>
                <a:schemeClr val="tx2"/>
              </a:solidFill>
            </a:endParaRPr>
          </a:p>
          <a:p>
            <a:r>
              <a:rPr lang="en-US" sz="2400" dirty="0" smtClean="0">
                <a:solidFill>
                  <a:schemeClr val="tx2"/>
                </a:solidFill>
              </a:rPr>
              <a:t>	[</a:t>
            </a:r>
            <a:r>
              <a:rPr lang="en-US" sz="2400" dirty="0">
                <a:solidFill>
                  <a:schemeClr val="tx2"/>
                </a:solidFill>
              </a:rPr>
              <a:t>DAT-SU</a:t>
            </a:r>
            <a:r>
              <a:rPr lang="en-US" sz="2400" baseline="-25000" dirty="0" smtClean="0">
                <a:solidFill>
                  <a:schemeClr val="tx2"/>
                </a:solidFill>
              </a:rPr>
              <a:t>[</a:t>
            </a:r>
            <a:r>
              <a:rPr lang="en-US" sz="2400" baseline="-25000" dirty="0" err="1" smtClean="0">
                <a:solidFill>
                  <a:schemeClr val="tx2"/>
                </a:solidFill>
              </a:rPr>
              <a:t>iφ</a:t>
            </a:r>
            <a:r>
              <a:rPr lang="en-US" sz="2400" baseline="-25000" dirty="0" smtClean="0">
                <a:solidFill>
                  <a:schemeClr val="tx2"/>
                </a:solidFill>
              </a:rPr>
              <a:t>: 3]</a:t>
            </a:r>
            <a:r>
              <a:rPr lang="en-US" sz="2400" dirty="0" smtClean="0">
                <a:solidFill>
                  <a:schemeClr val="tx2"/>
                </a:solidFill>
              </a:rPr>
              <a:t> </a:t>
            </a:r>
            <a:r>
              <a:rPr lang="en-US" sz="2400" dirty="0">
                <a:solidFill>
                  <a:schemeClr val="tx2"/>
                </a:solidFill>
              </a:rPr>
              <a:t>T</a:t>
            </a:r>
            <a:r>
              <a:rPr lang="en-US" sz="2400" baseline="-25000" dirty="0">
                <a:solidFill>
                  <a:schemeClr val="tx2"/>
                </a:solidFill>
              </a:rPr>
              <a:t>[</a:t>
            </a:r>
            <a:r>
              <a:rPr lang="en-US" sz="2400" strike="sngStrike" baseline="-25000" dirty="0" err="1">
                <a:solidFill>
                  <a:schemeClr val="tx2"/>
                </a:solidFill>
              </a:rPr>
              <a:t>uφ</a:t>
            </a:r>
            <a:r>
              <a:rPr lang="en-US" sz="2400" baseline="-25000" dirty="0">
                <a:solidFill>
                  <a:schemeClr val="tx2"/>
                </a:solidFill>
              </a:rPr>
              <a:t>: 3</a:t>
            </a:r>
            <a:r>
              <a:rPr lang="en-US" sz="2400" baseline="-25000" dirty="0" smtClean="0">
                <a:solidFill>
                  <a:schemeClr val="tx2"/>
                </a:solidFill>
              </a:rPr>
              <a:t>,PL]</a:t>
            </a:r>
            <a:r>
              <a:rPr lang="en-US" sz="2400" baseline="-25000" dirty="0">
                <a:solidFill>
                  <a:schemeClr val="tx2"/>
                </a:solidFill>
              </a:rPr>
              <a:t>[</a:t>
            </a:r>
            <a:r>
              <a:rPr lang="en-US" sz="2400" baseline="-25000" dirty="0" err="1">
                <a:solidFill>
                  <a:schemeClr val="tx2"/>
                </a:solidFill>
              </a:rPr>
              <a:t>iFin</a:t>
            </a:r>
            <a:r>
              <a:rPr lang="en-US" sz="2400" baseline="-25000" dirty="0">
                <a:solidFill>
                  <a:schemeClr val="tx2"/>
                </a:solidFill>
              </a:rPr>
              <a:t>] </a:t>
            </a:r>
            <a:r>
              <a:rPr lang="en-US" sz="2400" dirty="0">
                <a:solidFill>
                  <a:schemeClr val="tx2"/>
                </a:solidFill>
              </a:rPr>
              <a:t>[</a:t>
            </a:r>
            <a:r>
              <a:rPr lang="en-US" sz="2400" baseline="-25000" dirty="0" err="1">
                <a:solidFill>
                  <a:schemeClr val="tx2"/>
                </a:solidFill>
              </a:rPr>
              <a:t>vP</a:t>
            </a:r>
            <a:r>
              <a:rPr lang="en-US" sz="2400" dirty="0">
                <a:solidFill>
                  <a:schemeClr val="tx2"/>
                </a:solidFill>
              </a:rPr>
              <a:t> </a:t>
            </a:r>
            <a:r>
              <a:rPr lang="en-US" sz="2400" dirty="0" smtClean="0">
                <a:solidFill>
                  <a:schemeClr val="tx2"/>
                </a:solidFill>
              </a:rPr>
              <a:t>DP</a:t>
            </a:r>
            <a:r>
              <a:rPr lang="en-US" sz="2400" baseline="-25000" dirty="0" smtClean="0">
                <a:solidFill>
                  <a:schemeClr val="tx2"/>
                </a:solidFill>
              </a:rPr>
              <a:t>[</a:t>
            </a:r>
            <a:r>
              <a:rPr lang="en-US" sz="2400" baseline="-25000" dirty="0" err="1">
                <a:solidFill>
                  <a:schemeClr val="tx2"/>
                </a:solidFill>
              </a:rPr>
              <a:t>iφ</a:t>
            </a:r>
            <a:r>
              <a:rPr lang="en-US" sz="2400" baseline="-25000" dirty="0">
                <a:solidFill>
                  <a:schemeClr val="tx2"/>
                </a:solidFill>
              </a:rPr>
              <a:t>: </a:t>
            </a:r>
            <a:r>
              <a:rPr lang="en-US" sz="2400" baseline="-25000" dirty="0" smtClean="0">
                <a:solidFill>
                  <a:schemeClr val="tx2"/>
                </a:solidFill>
              </a:rPr>
              <a:t>3,PL]</a:t>
            </a:r>
            <a:r>
              <a:rPr lang="en-US" sz="2400" baseline="-25000" dirty="0">
                <a:solidFill>
                  <a:schemeClr val="tx2"/>
                </a:solidFill>
              </a:rPr>
              <a:t>[</a:t>
            </a:r>
            <a:r>
              <a:rPr lang="en-US" sz="2400" strike="sngStrike" baseline="-25000" dirty="0" err="1">
                <a:solidFill>
                  <a:schemeClr val="tx2"/>
                </a:solidFill>
              </a:rPr>
              <a:t>uFin</a:t>
            </a:r>
            <a:r>
              <a:rPr lang="en-US" sz="2400" baseline="-25000" dirty="0">
                <a:solidFill>
                  <a:schemeClr val="tx2"/>
                </a:solidFill>
              </a:rPr>
              <a:t>] </a:t>
            </a:r>
            <a:r>
              <a:rPr lang="en-US" sz="2400" dirty="0">
                <a:solidFill>
                  <a:schemeClr val="tx2"/>
                </a:solidFill>
              </a:rPr>
              <a:t>]</a:t>
            </a:r>
            <a:r>
              <a:rPr lang="en-US" sz="2400" dirty="0" smtClean="0">
                <a:solidFill>
                  <a:schemeClr val="tx2"/>
                </a:solidFill>
              </a:rPr>
              <a:t>]</a:t>
            </a:r>
          </a:p>
          <a:p>
            <a:endParaRPr lang="en-US" sz="2400" dirty="0">
              <a:solidFill>
                <a:srgbClr val="0000FF"/>
              </a:solidFill>
            </a:endParaRPr>
          </a:p>
          <a:p>
            <a:pPr marL="342900" indent="-342900">
              <a:buFont typeface="Wingdings" charset="2"/>
              <a:buChar char="§"/>
            </a:pPr>
            <a:r>
              <a:rPr lang="en-US" sz="2400" dirty="0" smtClean="0"/>
              <a:t>The dative subject gets merged into </a:t>
            </a:r>
            <a:r>
              <a:rPr lang="en-US" sz="2400" dirty="0"/>
              <a:t>the structure </a:t>
            </a:r>
            <a:r>
              <a:rPr lang="en-US" sz="2400" dirty="0" smtClean="0"/>
              <a:t>after </a:t>
            </a:r>
            <a:r>
              <a:rPr lang="en-US" sz="2400" dirty="0"/>
              <a:t>case-feature </a:t>
            </a:r>
            <a:r>
              <a:rPr lang="en-US" sz="2400" dirty="0" smtClean="0"/>
              <a:t>checking between T and the nominative object. </a:t>
            </a:r>
            <a:r>
              <a:rPr lang="en-US" sz="2400" dirty="0"/>
              <a:t>Since </a:t>
            </a:r>
            <a:r>
              <a:rPr lang="en-US" sz="2400" dirty="0" smtClean="0"/>
              <a:t>the </a:t>
            </a:r>
            <a:r>
              <a:rPr lang="en-US" sz="2400" dirty="0"/>
              <a:t>dative subject </a:t>
            </a:r>
            <a:r>
              <a:rPr lang="en-US" sz="2400" dirty="0" smtClean="0"/>
              <a:t> </a:t>
            </a:r>
            <a:r>
              <a:rPr lang="en-US" sz="2400" dirty="0"/>
              <a:t>is </a:t>
            </a:r>
            <a:r>
              <a:rPr lang="en-US" sz="2400" dirty="0" err="1" smtClean="0"/>
              <a:t>φ</a:t>
            </a:r>
            <a:r>
              <a:rPr lang="en-US" sz="2400" dirty="0" smtClean="0"/>
              <a:t>-incomplete (it has only a value for 3</a:t>
            </a:r>
            <a:r>
              <a:rPr lang="en-US" sz="2400" baseline="30000" dirty="0" smtClean="0"/>
              <a:t>rd</a:t>
            </a:r>
            <a:r>
              <a:rPr lang="en-US" sz="2400" dirty="0" smtClean="0"/>
              <a:t>), it checks and partly values </a:t>
            </a:r>
            <a:r>
              <a:rPr lang="en-US" sz="2400" dirty="0"/>
              <a:t>the probe. The accessible goal completes </a:t>
            </a:r>
            <a:r>
              <a:rPr lang="en-US" sz="2400" dirty="0" smtClean="0"/>
              <a:t>valuation (and must therefore also have a 3</a:t>
            </a:r>
            <a:r>
              <a:rPr lang="en-US" sz="2400" baseline="30000" dirty="0" smtClean="0"/>
              <a:t>rd</a:t>
            </a:r>
            <a:r>
              <a:rPr lang="en-US" sz="2400" dirty="0" smtClean="0"/>
              <a:t> person value).</a:t>
            </a:r>
            <a:endParaRPr lang="de-DE" sz="2400" dirty="0"/>
          </a:p>
        </p:txBody>
      </p:sp>
    </p:spTree>
    <p:extLst>
      <p:ext uri="{BB962C8B-B14F-4D97-AF65-F5344CB8AC3E}">
        <p14:creationId xmlns:p14="http://schemas.microsoft.com/office/powerpoint/2010/main" val="3104761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38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GB" sz="2400" b="1" dirty="0" err="1"/>
              <a:t>Tsez</a:t>
            </a:r>
            <a:r>
              <a:rPr lang="en-GB" sz="2400" b="1" dirty="0"/>
              <a:t> topic </a:t>
            </a:r>
            <a:r>
              <a:rPr lang="en-GB" sz="2400" b="1" dirty="0" smtClean="0"/>
              <a:t>agreement </a:t>
            </a:r>
            <a:r>
              <a:rPr lang="en-US" sz="2400" b="1" dirty="0"/>
              <a:t>(</a:t>
            </a:r>
            <a:r>
              <a:rPr lang="en-US" sz="2400" b="1" dirty="0" err="1"/>
              <a:t>Polinsky</a:t>
            </a:r>
            <a:r>
              <a:rPr lang="en-US" sz="2400" b="1" dirty="0"/>
              <a:t> and Potsdam 2001</a:t>
            </a:r>
            <a:r>
              <a:rPr lang="en-US" sz="2400" b="1" dirty="0" smtClean="0"/>
              <a:t>)</a:t>
            </a:r>
            <a:r>
              <a:rPr lang="en-GB" sz="2400" dirty="0" smtClean="0"/>
              <a:t>:</a:t>
            </a:r>
            <a:endParaRPr lang="en-GB" sz="2400" dirty="0"/>
          </a:p>
          <a:p>
            <a:pPr lvl="0" fontAlgn="base"/>
            <a:endParaRPr lang="en-US" sz="2400" dirty="0"/>
          </a:p>
          <a:p>
            <a:pPr lvl="0" fontAlgn="base"/>
            <a:r>
              <a:rPr lang="en-US" sz="2400" dirty="0"/>
              <a:t>	</a:t>
            </a:r>
            <a:r>
              <a:rPr lang="en-US" sz="2400" dirty="0" err="1">
                <a:solidFill>
                  <a:schemeClr val="tx2"/>
                </a:solidFill>
              </a:rPr>
              <a:t>Enir</a:t>
            </a:r>
            <a:r>
              <a:rPr lang="en-US" sz="2400" dirty="0">
                <a:solidFill>
                  <a:schemeClr val="tx2"/>
                </a:solidFill>
              </a:rPr>
              <a:t> [ </a:t>
            </a:r>
            <a:r>
              <a:rPr lang="en-US" sz="2400" dirty="0" err="1">
                <a:solidFill>
                  <a:schemeClr val="tx2"/>
                </a:solidFill>
              </a:rPr>
              <a:t>užā</a:t>
            </a:r>
            <a:r>
              <a:rPr lang="en-US" sz="2400" dirty="0">
                <a:solidFill>
                  <a:schemeClr val="tx2"/>
                </a:solidFill>
              </a:rPr>
              <a:t> </a:t>
            </a:r>
            <a:r>
              <a:rPr lang="en-US" sz="2400" dirty="0" err="1">
                <a:solidFill>
                  <a:schemeClr val="tx2"/>
                </a:solidFill>
              </a:rPr>
              <a:t>magalu</a:t>
            </a:r>
            <a:r>
              <a:rPr lang="en-US" sz="2400" dirty="0">
                <a:solidFill>
                  <a:schemeClr val="tx2"/>
                </a:solidFill>
              </a:rPr>
              <a:t> b-</a:t>
            </a:r>
            <a:r>
              <a:rPr lang="en-US" sz="2400" dirty="0" err="1">
                <a:solidFill>
                  <a:schemeClr val="tx2"/>
                </a:solidFill>
              </a:rPr>
              <a:t>āc’ruɬi</a:t>
            </a:r>
            <a:r>
              <a:rPr lang="en-US" sz="2400" dirty="0">
                <a:solidFill>
                  <a:schemeClr val="tx2"/>
                </a:solidFill>
              </a:rPr>
              <a:t> ] b-</a:t>
            </a:r>
            <a:r>
              <a:rPr lang="en-US" sz="2400" dirty="0" err="1">
                <a:solidFill>
                  <a:schemeClr val="tx2"/>
                </a:solidFill>
              </a:rPr>
              <a:t>iyxo</a:t>
            </a:r>
            <a:endParaRPr lang="de-DE" sz="2400" dirty="0">
              <a:solidFill>
                <a:schemeClr val="tx2"/>
              </a:solidFill>
            </a:endParaRPr>
          </a:p>
          <a:p>
            <a:r>
              <a:rPr lang="en-US" sz="2400" dirty="0">
                <a:solidFill>
                  <a:schemeClr val="tx2"/>
                </a:solidFill>
              </a:rPr>
              <a:t>	mother [ boy </a:t>
            </a:r>
            <a:r>
              <a:rPr lang="en-US" sz="2400" dirty="0" err="1">
                <a:solidFill>
                  <a:schemeClr val="tx2"/>
                </a:solidFill>
              </a:rPr>
              <a:t>bread.ABS</a:t>
            </a:r>
            <a:r>
              <a:rPr lang="en-US" sz="2400" dirty="0">
                <a:solidFill>
                  <a:schemeClr val="tx2"/>
                </a:solidFill>
              </a:rPr>
              <a:t>(III) III-ate ] III-know</a:t>
            </a:r>
            <a:endParaRPr lang="de-DE" sz="2400" dirty="0">
              <a:solidFill>
                <a:schemeClr val="tx2"/>
              </a:solidFill>
            </a:endParaRPr>
          </a:p>
          <a:p>
            <a:r>
              <a:rPr lang="en-US" sz="2400" dirty="0">
                <a:solidFill>
                  <a:schemeClr val="tx2"/>
                </a:solidFill>
              </a:rPr>
              <a:t>	‘The mother knows [ that (as for the bread) the boy ate it’</a:t>
            </a:r>
            <a:endParaRPr lang="de-DE" sz="2400" dirty="0">
              <a:solidFill>
                <a:schemeClr val="tx2"/>
              </a:solidFill>
            </a:endParaRPr>
          </a:p>
          <a:p>
            <a:pPr lvl="0" fontAlgn="base"/>
            <a:r>
              <a:rPr lang="en-US" sz="2400" dirty="0">
                <a:solidFill>
                  <a:schemeClr val="tx2"/>
                </a:solidFill>
              </a:rPr>
              <a:t>	</a:t>
            </a:r>
          </a:p>
          <a:p>
            <a:pPr lvl="0" fontAlgn="base"/>
            <a:r>
              <a:rPr lang="en-US" sz="2400" dirty="0">
                <a:solidFill>
                  <a:schemeClr val="tx2"/>
                </a:solidFill>
              </a:rPr>
              <a:t>	</a:t>
            </a:r>
            <a:r>
              <a:rPr lang="en-US" sz="2400" dirty="0" err="1">
                <a:solidFill>
                  <a:schemeClr val="tx2"/>
                </a:solidFill>
              </a:rPr>
              <a:t>Enir</a:t>
            </a:r>
            <a:r>
              <a:rPr lang="en-US" sz="2400" dirty="0">
                <a:solidFill>
                  <a:schemeClr val="tx2"/>
                </a:solidFill>
              </a:rPr>
              <a:t> [ </a:t>
            </a:r>
            <a:r>
              <a:rPr lang="en-US" sz="2400" dirty="0" err="1">
                <a:solidFill>
                  <a:schemeClr val="tx2"/>
                </a:solidFill>
              </a:rPr>
              <a:t>užā</a:t>
            </a:r>
            <a:r>
              <a:rPr lang="en-US" sz="2400" dirty="0">
                <a:solidFill>
                  <a:schemeClr val="tx2"/>
                </a:solidFill>
              </a:rPr>
              <a:t> </a:t>
            </a:r>
            <a:r>
              <a:rPr lang="en-US" sz="2400" dirty="0" err="1">
                <a:solidFill>
                  <a:schemeClr val="tx2"/>
                </a:solidFill>
              </a:rPr>
              <a:t>magalu</a:t>
            </a:r>
            <a:r>
              <a:rPr lang="en-US" sz="2400" dirty="0">
                <a:solidFill>
                  <a:schemeClr val="tx2"/>
                </a:solidFill>
              </a:rPr>
              <a:t> b-</a:t>
            </a:r>
            <a:r>
              <a:rPr lang="en-US" sz="2400" dirty="0" err="1">
                <a:solidFill>
                  <a:schemeClr val="tx2"/>
                </a:solidFill>
              </a:rPr>
              <a:t>āc’ruɬi</a:t>
            </a:r>
            <a:r>
              <a:rPr lang="en-US" sz="2400" dirty="0">
                <a:solidFill>
                  <a:schemeClr val="tx2"/>
                </a:solidFill>
              </a:rPr>
              <a:t> ] r-</a:t>
            </a:r>
            <a:r>
              <a:rPr lang="en-US" sz="2400" dirty="0" err="1">
                <a:solidFill>
                  <a:schemeClr val="tx2"/>
                </a:solidFill>
              </a:rPr>
              <a:t>iyxo</a:t>
            </a:r>
            <a:endParaRPr lang="de-DE" sz="2400" dirty="0">
              <a:solidFill>
                <a:schemeClr val="tx2"/>
              </a:solidFill>
            </a:endParaRPr>
          </a:p>
          <a:p>
            <a:r>
              <a:rPr lang="en-US" sz="2400" dirty="0">
                <a:solidFill>
                  <a:schemeClr val="tx2"/>
                </a:solidFill>
              </a:rPr>
              <a:t>	mother [ boy </a:t>
            </a:r>
            <a:r>
              <a:rPr lang="en-US" sz="2400" dirty="0" err="1">
                <a:solidFill>
                  <a:schemeClr val="tx2"/>
                </a:solidFill>
              </a:rPr>
              <a:t>bread.ABS</a:t>
            </a:r>
            <a:r>
              <a:rPr lang="en-US" sz="2400" dirty="0">
                <a:solidFill>
                  <a:schemeClr val="tx2"/>
                </a:solidFill>
              </a:rPr>
              <a:t>(III) III-ate ] IV-know</a:t>
            </a:r>
            <a:endParaRPr lang="de-DE" sz="2400" dirty="0">
              <a:solidFill>
                <a:schemeClr val="tx2"/>
              </a:solidFill>
            </a:endParaRPr>
          </a:p>
          <a:p>
            <a:r>
              <a:rPr lang="en-US" sz="2400" dirty="0">
                <a:solidFill>
                  <a:schemeClr val="tx2"/>
                </a:solidFill>
              </a:rPr>
              <a:t>	‘The mother knows that the boy ate the bread’</a:t>
            </a:r>
            <a:endParaRPr lang="de-DE" sz="2400" dirty="0">
              <a:solidFill>
                <a:schemeClr val="tx2"/>
              </a:solidFill>
            </a:endParaRPr>
          </a:p>
          <a:p>
            <a:r>
              <a:rPr lang="en-US" sz="2400" dirty="0">
                <a:solidFill>
                  <a:srgbClr val="0000FF"/>
                </a:solidFill>
              </a:rPr>
              <a:t>			</a:t>
            </a:r>
            <a:endParaRPr lang="en-US" sz="2400" dirty="0">
              <a:solidFill>
                <a:srgbClr val="000000"/>
              </a:solidFill>
            </a:endParaRPr>
          </a:p>
          <a:p>
            <a:pPr marL="342900" indent="-342900">
              <a:buFont typeface="Arial" charset="0"/>
              <a:buChar char="•"/>
            </a:pPr>
            <a:r>
              <a:rPr lang="en-US" sz="2400" dirty="0">
                <a:solidFill>
                  <a:srgbClr val="000000"/>
                </a:solidFill>
              </a:rPr>
              <a:t>Agreement is dependent on the information-structural status of its </a:t>
            </a:r>
            <a:r>
              <a:rPr lang="en-US" sz="2400" dirty="0" err="1">
                <a:solidFill>
                  <a:srgbClr val="000000"/>
                </a:solidFill>
              </a:rPr>
              <a:t>clausally</a:t>
            </a:r>
            <a:r>
              <a:rPr lang="en-US" sz="2400" dirty="0">
                <a:solidFill>
                  <a:srgbClr val="000000"/>
                </a:solidFill>
              </a:rPr>
              <a:t> embedded controller</a:t>
            </a:r>
            <a:r>
              <a:rPr lang="en-US" sz="2400" dirty="0" smtClean="0">
                <a:solidFill>
                  <a:srgbClr val="000000"/>
                </a:solidFill>
              </a:rPr>
              <a:t>.</a:t>
            </a:r>
            <a:endParaRPr lang="en-US" sz="2400" dirty="0">
              <a:solidFill>
                <a:srgbClr val="000000"/>
              </a:solidFill>
            </a:endParaRPr>
          </a:p>
        </p:txBody>
      </p:sp>
    </p:spTree>
    <p:extLst>
      <p:ext uri="{BB962C8B-B14F-4D97-AF65-F5344CB8AC3E}">
        <p14:creationId xmlns:p14="http://schemas.microsoft.com/office/powerpoint/2010/main" val="21145445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39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a:t>Tsez topic agreement:</a:t>
            </a:r>
          </a:p>
          <a:p>
            <a:endParaRPr lang="en-US" sz="2400" dirty="0">
              <a:solidFill>
                <a:srgbClr val="0000FF"/>
              </a:solidFill>
            </a:endParaRPr>
          </a:p>
          <a:p>
            <a:r>
              <a:rPr lang="en-US" sz="2400" dirty="0" smtClean="0">
                <a:solidFill>
                  <a:schemeClr val="tx2"/>
                </a:solidFill>
              </a:rPr>
              <a:t>	[</a:t>
            </a:r>
            <a:r>
              <a:rPr lang="en-US" sz="2400" dirty="0">
                <a:solidFill>
                  <a:schemeClr val="tx2"/>
                </a:solidFill>
              </a:rPr>
              <a:t>(DP</a:t>
            </a:r>
            <a:r>
              <a:rPr lang="en-US" sz="2400" baseline="-25000" dirty="0">
                <a:solidFill>
                  <a:schemeClr val="tx2"/>
                </a:solidFill>
              </a:rPr>
              <a:t>[</a:t>
            </a:r>
            <a:r>
              <a:rPr lang="en-US" sz="2400" baseline="-25000" dirty="0" err="1">
                <a:solidFill>
                  <a:schemeClr val="tx2"/>
                </a:solidFill>
              </a:rPr>
              <a:t>iφ</a:t>
            </a:r>
            <a:r>
              <a:rPr lang="en-US" sz="2400" baseline="-25000" dirty="0">
                <a:solidFill>
                  <a:schemeClr val="tx2"/>
                </a:solidFill>
              </a:rPr>
              <a:t>]</a:t>
            </a:r>
            <a:r>
              <a:rPr lang="en-US" sz="2400" dirty="0">
                <a:solidFill>
                  <a:schemeClr val="tx2"/>
                </a:solidFill>
              </a:rPr>
              <a:t>) </a:t>
            </a:r>
            <a:r>
              <a:rPr lang="en-US" sz="2400" dirty="0" smtClean="0">
                <a:solidFill>
                  <a:schemeClr val="tx2"/>
                </a:solidFill>
              </a:rPr>
              <a:t>v</a:t>
            </a:r>
            <a:r>
              <a:rPr lang="en-US" sz="2400" baseline="-25000" dirty="0">
                <a:solidFill>
                  <a:schemeClr val="tx2"/>
                </a:solidFill>
              </a:rPr>
              <a:t>[iv][</a:t>
            </a:r>
            <a:r>
              <a:rPr lang="en-US" sz="2400" strike="sngStrike" baseline="-25000" dirty="0" err="1">
                <a:solidFill>
                  <a:schemeClr val="tx2"/>
                </a:solidFill>
              </a:rPr>
              <a:t>uφ</a:t>
            </a:r>
            <a:r>
              <a:rPr lang="en-US" sz="2400" baseline="-25000" dirty="0" smtClean="0">
                <a:solidFill>
                  <a:schemeClr val="tx2"/>
                </a:solidFill>
              </a:rPr>
              <a:t>:</a:t>
            </a:r>
            <a:r>
              <a:rPr lang="en-US" sz="2400" baseline="-25000" dirty="0">
                <a:solidFill>
                  <a:schemeClr val="tx2"/>
                </a:solidFill>
              </a:rPr>
              <a:t> </a:t>
            </a:r>
            <a:r>
              <a:rPr lang="en-US" sz="2400" baseline="-25000" dirty="0" smtClean="0">
                <a:solidFill>
                  <a:schemeClr val="tx2"/>
                </a:solidFill>
              </a:rPr>
              <a:t>III]</a:t>
            </a:r>
            <a:r>
              <a:rPr lang="en-US" sz="2400" dirty="0" smtClean="0">
                <a:solidFill>
                  <a:schemeClr val="tx2"/>
                </a:solidFill>
              </a:rPr>
              <a:t> [C/Top</a:t>
            </a:r>
            <a:r>
              <a:rPr lang="en-US" sz="2400" baseline="-25000" dirty="0" smtClean="0">
                <a:solidFill>
                  <a:schemeClr val="tx2"/>
                </a:solidFill>
              </a:rPr>
              <a:t>[</a:t>
            </a:r>
            <a:r>
              <a:rPr lang="en-US" sz="2400" strike="sngStrike" baseline="-25000" dirty="0" err="1" smtClean="0">
                <a:solidFill>
                  <a:schemeClr val="tx2"/>
                </a:solidFill>
              </a:rPr>
              <a:t>uv</a:t>
            </a:r>
            <a:r>
              <a:rPr lang="en-US" sz="2400" baseline="-25000" dirty="0">
                <a:solidFill>
                  <a:schemeClr val="tx2"/>
                </a:solidFill>
              </a:rPr>
              <a:t>][</a:t>
            </a:r>
            <a:r>
              <a:rPr lang="en-US" sz="2400" baseline="-25000" dirty="0" err="1">
                <a:solidFill>
                  <a:schemeClr val="tx2"/>
                </a:solidFill>
              </a:rPr>
              <a:t>iφ:III</a:t>
            </a:r>
            <a:r>
              <a:rPr lang="en-US" sz="2400" baseline="-25000" dirty="0">
                <a:solidFill>
                  <a:schemeClr val="tx2"/>
                </a:solidFill>
              </a:rPr>
              <a:t>][</a:t>
            </a:r>
            <a:r>
              <a:rPr lang="en-US" sz="2400" baseline="-25000" dirty="0" err="1">
                <a:solidFill>
                  <a:schemeClr val="tx2"/>
                </a:solidFill>
              </a:rPr>
              <a:t>iTop</a:t>
            </a:r>
            <a:r>
              <a:rPr lang="en-US" sz="2400" baseline="-25000" dirty="0">
                <a:solidFill>
                  <a:schemeClr val="tx2"/>
                </a:solidFill>
              </a:rPr>
              <a:t>] </a:t>
            </a:r>
            <a:r>
              <a:rPr lang="en-US" sz="2400" dirty="0">
                <a:solidFill>
                  <a:schemeClr val="tx2"/>
                </a:solidFill>
              </a:rPr>
              <a:t>[</a:t>
            </a:r>
            <a:r>
              <a:rPr lang="en-US" sz="2400" baseline="-25000" dirty="0">
                <a:solidFill>
                  <a:schemeClr val="tx2"/>
                </a:solidFill>
              </a:rPr>
              <a:t>TP</a:t>
            </a:r>
            <a:r>
              <a:rPr lang="en-US" sz="2400" dirty="0">
                <a:solidFill>
                  <a:schemeClr val="tx2"/>
                </a:solidFill>
              </a:rPr>
              <a:t> … DP</a:t>
            </a:r>
            <a:r>
              <a:rPr lang="en-US" sz="2400" baseline="-25000" dirty="0">
                <a:solidFill>
                  <a:schemeClr val="tx2"/>
                </a:solidFill>
              </a:rPr>
              <a:t>[</a:t>
            </a:r>
            <a:r>
              <a:rPr lang="en-US" sz="2400" baseline="-25000" dirty="0" err="1">
                <a:solidFill>
                  <a:schemeClr val="tx2"/>
                </a:solidFill>
              </a:rPr>
              <a:t>iφ</a:t>
            </a:r>
            <a:r>
              <a:rPr lang="en-US" sz="2400" baseline="-25000" dirty="0">
                <a:solidFill>
                  <a:schemeClr val="tx2"/>
                </a:solidFill>
              </a:rPr>
              <a:t>: </a:t>
            </a:r>
            <a:r>
              <a:rPr lang="en-US" sz="2400" baseline="-25000" dirty="0" smtClean="0">
                <a:solidFill>
                  <a:schemeClr val="tx2"/>
                </a:solidFill>
              </a:rPr>
              <a:t>III][</a:t>
            </a:r>
            <a:r>
              <a:rPr lang="en-US" sz="2400" strike="sngStrike" baseline="-25000" dirty="0" err="1">
                <a:solidFill>
                  <a:schemeClr val="tx2"/>
                </a:solidFill>
              </a:rPr>
              <a:t>uTOP</a:t>
            </a:r>
            <a:r>
              <a:rPr lang="en-US" sz="2400" baseline="-25000" dirty="0">
                <a:solidFill>
                  <a:schemeClr val="tx2"/>
                </a:solidFill>
              </a:rPr>
              <a:t>] </a:t>
            </a:r>
            <a:r>
              <a:rPr lang="en-US" sz="2400" dirty="0">
                <a:solidFill>
                  <a:schemeClr val="tx2"/>
                </a:solidFill>
              </a:rPr>
              <a:t>]]</a:t>
            </a:r>
            <a:r>
              <a:rPr lang="en-US" sz="2400" dirty="0" smtClean="0">
                <a:solidFill>
                  <a:schemeClr val="tx2"/>
                </a:solidFill>
              </a:rPr>
              <a:t>]</a:t>
            </a:r>
          </a:p>
          <a:p>
            <a:endParaRPr lang="en-US" sz="2400" dirty="0">
              <a:solidFill>
                <a:srgbClr val="0000FF"/>
              </a:solidFill>
            </a:endParaRPr>
          </a:p>
          <a:p>
            <a:pPr marL="342900" indent="-342900">
              <a:buFont typeface="Arial" charset="0"/>
              <a:buChar char="•"/>
            </a:pPr>
            <a:r>
              <a:rPr lang="en-US" sz="2400" dirty="0" smtClean="0">
                <a:solidFill>
                  <a:srgbClr val="000000"/>
                </a:solidFill>
              </a:rPr>
              <a:t>The topic, being fully </a:t>
            </a:r>
            <a:r>
              <a:rPr lang="en-US" sz="2400" dirty="0" err="1" smtClean="0">
                <a:solidFill>
                  <a:srgbClr val="000000"/>
                </a:solidFill>
              </a:rPr>
              <a:t>φ</a:t>
            </a:r>
            <a:r>
              <a:rPr lang="en-US" sz="2400" dirty="0" smtClean="0">
                <a:solidFill>
                  <a:srgbClr val="000000"/>
                </a:solidFill>
              </a:rPr>
              <a:t>-valued, as only the absolutive can control agreement, first establishes an UA relation with a topic head, and values the interpretable </a:t>
            </a:r>
            <a:r>
              <a:rPr lang="en-US" sz="2400" dirty="0" err="1">
                <a:solidFill>
                  <a:srgbClr val="000000"/>
                </a:solidFill>
              </a:rPr>
              <a:t>φ</a:t>
            </a:r>
            <a:r>
              <a:rPr lang="en-US" sz="2400" dirty="0" smtClean="0">
                <a:solidFill>
                  <a:srgbClr val="000000"/>
                </a:solidFill>
              </a:rPr>
              <a:t>-feature on it.</a:t>
            </a:r>
          </a:p>
          <a:p>
            <a:pPr marL="342900" indent="-342900">
              <a:buFont typeface="Wingdings" charset="2"/>
              <a:buChar char="§"/>
            </a:pPr>
            <a:endParaRPr lang="en-US" sz="2400" dirty="0" smtClean="0">
              <a:solidFill>
                <a:srgbClr val="000000"/>
              </a:solidFill>
            </a:endParaRPr>
          </a:p>
          <a:p>
            <a:pPr marL="342900" lvl="0" indent="-342900">
              <a:buFont typeface="Arial" charset="0"/>
              <a:buChar char="•"/>
            </a:pPr>
            <a:r>
              <a:rPr lang="en-US" sz="2400" dirty="0" smtClean="0">
                <a:solidFill>
                  <a:srgbClr val="000000"/>
                </a:solidFill>
              </a:rPr>
              <a:t>The topic head, carrying [</a:t>
            </a:r>
            <a:r>
              <a:rPr lang="en-US" sz="2400" dirty="0" err="1" smtClean="0">
                <a:solidFill>
                  <a:srgbClr val="000000"/>
                </a:solidFill>
              </a:rPr>
              <a:t>uv</a:t>
            </a:r>
            <a:r>
              <a:rPr lang="en-US" sz="2400" dirty="0" smtClean="0">
                <a:solidFill>
                  <a:srgbClr val="000000"/>
                </a:solidFill>
              </a:rPr>
              <a:t>] </a:t>
            </a:r>
            <a:r>
              <a:rPr lang="en-US" sz="2400" dirty="0">
                <a:solidFill>
                  <a:srgbClr val="000000"/>
                </a:solidFill>
              </a:rPr>
              <a:t>establishes an UA relation </a:t>
            </a:r>
            <a:r>
              <a:rPr lang="en-US" sz="2400" dirty="0" smtClean="0">
                <a:solidFill>
                  <a:srgbClr val="000000"/>
                </a:solidFill>
              </a:rPr>
              <a:t>with v, whose </a:t>
            </a:r>
            <a:r>
              <a:rPr lang="en-US" sz="2400" dirty="0" err="1" smtClean="0">
                <a:solidFill>
                  <a:srgbClr val="000000"/>
                </a:solidFill>
              </a:rPr>
              <a:t>φ</a:t>
            </a:r>
            <a:r>
              <a:rPr lang="en-US" sz="2400" dirty="0" smtClean="0">
                <a:solidFill>
                  <a:srgbClr val="000000"/>
                </a:solidFill>
              </a:rPr>
              <a:t>-probe it can subsequently value.</a:t>
            </a:r>
          </a:p>
          <a:p>
            <a:pPr marL="342900" lvl="0" indent="-342900">
              <a:buFont typeface="Arial" charset="0"/>
              <a:buChar char="•"/>
            </a:pPr>
            <a:endParaRPr lang="en-US" sz="2400" dirty="0">
              <a:solidFill>
                <a:srgbClr val="000000"/>
              </a:solidFill>
            </a:endParaRPr>
          </a:p>
          <a:p>
            <a:pPr marL="342900" lvl="0" indent="-342900">
              <a:buFont typeface="Arial" charset="0"/>
              <a:buChar char="•"/>
            </a:pPr>
            <a:r>
              <a:rPr lang="en-US" sz="2400" dirty="0" smtClean="0">
                <a:solidFill>
                  <a:srgbClr val="000000"/>
                </a:solidFill>
              </a:rPr>
              <a:t>Under this analysis, covert movement does not feed agreement.</a:t>
            </a:r>
            <a:endParaRPr lang="en-US" sz="2400" dirty="0">
              <a:solidFill>
                <a:srgbClr val="000000"/>
              </a:solidFill>
            </a:endParaRPr>
          </a:p>
          <a:p>
            <a:endParaRPr lang="en-US" sz="2400" dirty="0">
              <a:solidFill>
                <a:srgbClr val="0000FF"/>
              </a:solidFill>
            </a:endParaRPr>
          </a:p>
        </p:txBody>
      </p:sp>
    </p:spTree>
    <p:extLst>
      <p:ext uri="{BB962C8B-B14F-4D97-AF65-F5344CB8AC3E}">
        <p14:creationId xmlns:p14="http://schemas.microsoft.com/office/powerpoint/2010/main" val="1275672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192C43"/>
                </a:solidFill>
              </a:rPr>
              <a:t>I. </a:t>
            </a:r>
            <a:r>
              <a:rPr lang="de-DE" sz="3600" b="1" dirty="0" err="1" smtClean="0">
                <a:solidFill>
                  <a:srgbClr val="192C43"/>
                </a:solidFill>
              </a:rPr>
              <a:t>One-to-many</a:t>
            </a:r>
            <a:r>
              <a:rPr lang="de-DE" sz="3600" b="1" dirty="0" smtClean="0">
                <a:solidFill>
                  <a:srgbClr val="192C43"/>
                </a:solidFill>
              </a:rPr>
              <a:t> </a:t>
            </a:r>
            <a:r>
              <a:rPr lang="de-DE" sz="3600" b="1" dirty="0" err="1" smtClean="0">
                <a:solidFill>
                  <a:srgbClr val="192C43"/>
                </a:solidFill>
              </a:rPr>
              <a:t>relations</a:t>
            </a:r>
            <a:r>
              <a:rPr lang="de-DE" sz="3600" b="1" dirty="0" smtClean="0">
                <a:solidFill>
                  <a:srgbClr val="192C43"/>
                </a:solidFill>
              </a:rPr>
              <a:t> in </a:t>
            </a:r>
            <a:r>
              <a:rPr lang="de-DE" sz="3600" b="1" dirty="0" err="1" smtClean="0">
                <a:solidFill>
                  <a:srgbClr val="192C43"/>
                </a:solidFill>
              </a:rPr>
              <a:t>morpho</a:t>
            </a:r>
            <a:r>
              <a:rPr lang="de-DE" sz="3600" b="1" dirty="0" smtClean="0">
                <a:solidFill>
                  <a:srgbClr val="192C43"/>
                </a:solidFill>
              </a:rPr>
              <a:t>-syntax</a:t>
            </a:r>
            <a:endParaRPr lang="de-DE" sz="3600" b="1" dirty="0">
              <a:solidFill>
                <a:srgbClr val="192C43"/>
              </a:solidFill>
            </a:endParaRP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GB" sz="2400" b="1" dirty="0" err="1" smtClean="0"/>
              <a:t>Morpho</a:t>
            </a:r>
            <a:r>
              <a:rPr lang="en-GB" sz="2400" b="1" dirty="0" smtClean="0"/>
              <a:t>-syntactic (</a:t>
            </a:r>
            <a:r>
              <a:rPr lang="de-DE" sz="2400" b="1" dirty="0" smtClean="0">
                <a:sym typeface="Symbol" charset="2"/>
              </a:rPr>
              <a:t>-)</a:t>
            </a:r>
            <a:r>
              <a:rPr lang="de-DE" sz="2400" b="1" dirty="0" err="1" smtClean="0">
                <a:sym typeface="Symbol" charset="2"/>
              </a:rPr>
              <a:t>agreement</a:t>
            </a:r>
            <a:r>
              <a:rPr lang="de-DE" sz="2400" b="1" dirty="0" smtClean="0">
                <a:sym typeface="Symbol" charset="2"/>
              </a:rPr>
              <a:t>:</a:t>
            </a:r>
            <a:r>
              <a:rPr lang="en-GB" sz="2400" b="1" dirty="0">
                <a:sym typeface="Symbol" charset="2"/>
              </a:rPr>
              <a:t> </a:t>
            </a:r>
            <a:r>
              <a:rPr lang="en-US" sz="2400" dirty="0" smtClean="0"/>
              <a:t>Systematic </a:t>
            </a:r>
            <a:r>
              <a:rPr lang="en-US" sz="2400" dirty="0"/>
              <a:t>covariance between a semantic or formal property of one element and a formal property of another</a:t>
            </a:r>
            <a:r>
              <a:rPr lang="de-DE" sz="2400" dirty="0"/>
              <a:t> </a:t>
            </a:r>
            <a:r>
              <a:rPr lang="de-DE" sz="2400" dirty="0" smtClean="0"/>
              <a:t>(Steele 1978)</a:t>
            </a:r>
          </a:p>
          <a:p>
            <a:endParaRPr lang="en-US" sz="2400" dirty="0">
              <a:solidFill>
                <a:schemeClr val="tx2"/>
              </a:solidFill>
            </a:endParaRPr>
          </a:p>
          <a:p>
            <a:r>
              <a:rPr lang="en-US" sz="2400" dirty="0" smtClean="0">
                <a:solidFill>
                  <a:schemeClr val="tx2"/>
                </a:solidFill>
              </a:rPr>
              <a:t>L-</a:t>
            </a:r>
            <a:r>
              <a:rPr lang="en-US" sz="2400" dirty="0" err="1" smtClean="0">
                <a:solidFill>
                  <a:schemeClr val="tx2"/>
                </a:solidFill>
              </a:rPr>
              <a:t>banaat</a:t>
            </a:r>
            <a:r>
              <a:rPr lang="en-US" sz="2400" dirty="0" smtClean="0">
                <a:solidFill>
                  <a:schemeClr val="tx2"/>
                </a:solidFill>
              </a:rPr>
              <a:t>-u </a:t>
            </a:r>
            <a:r>
              <a:rPr lang="en-US" sz="2400" dirty="0" err="1">
                <a:solidFill>
                  <a:schemeClr val="tx2"/>
                </a:solidFill>
              </a:rPr>
              <a:t>darab-na</a:t>
            </a:r>
            <a:r>
              <a:rPr lang="en-US" sz="2400" dirty="0">
                <a:solidFill>
                  <a:schemeClr val="tx2"/>
                </a:solidFill>
              </a:rPr>
              <a:t>/*-at l-?</a:t>
            </a:r>
            <a:r>
              <a:rPr lang="en-US" sz="2400" dirty="0" err="1">
                <a:solidFill>
                  <a:schemeClr val="tx2"/>
                </a:solidFill>
              </a:rPr>
              <a:t>awlaad</a:t>
            </a:r>
            <a:r>
              <a:rPr lang="en-US" sz="2400" dirty="0">
                <a:solidFill>
                  <a:schemeClr val="tx2"/>
                </a:solidFill>
              </a:rPr>
              <a:t>-a		</a:t>
            </a:r>
            <a:r>
              <a:rPr lang="en-US" sz="2400" dirty="0" smtClean="0">
                <a:solidFill>
                  <a:schemeClr val="tx2"/>
                </a:solidFill>
              </a:rPr>
              <a:t>St. Arabic</a:t>
            </a:r>
            <a:endParaRPr lang="de-DE" sz="2400" dirty="0">
              <a:solidFill>
                <a:schemeClr val="tx2"/>
              </a:solidFill>
            </a:endParaRPr>
          </a:p>
          <a:p>
            <a:r>
              <a:rPr lang="en-US" sz="2400" dirty="0">
                <a:solidFill>
                  <a:schemeClr val="tx2"/>
                </a:solidFill>
              </a:rPr>
              <a:t>The-girls-NOM hit.PAST-3FPL/*-3FSG the-boys-ACC</a:t>
            </a:r>
            <a:endParaRPr lang="de-DE" sz="2400" dirty="0">
              <a:solidFill>
                <a:schemeClr val="tx2"/>
              </a:solidFill>
            </a:endParaRPr>
          </a:p>
          <a:p>
            <a:r>
              <a:rPr lang="en-US" sz="2400" dirty="0">
                <a:solidFill>
                  <a:schemeClr val="tx2"/>
                </a:solidFill>
              </a:rPr>
              <a:t>‘The girls hit the boys.’</a:t>
            </a:r>
            <a:endParaRPr lang="de-DE" sz="2400" dirty="0">
              <a:solidFill>
                <a:schemeClr val="tx2"/>
              </a:solidFill>
            </a:endParaRPr>
          </a:p>
          <a:p>
            <a:endParaRPr lang="en-US" sz="2400" dirty="0">
              <a:solidFill>
                <a:schemeClr val="tx2"/>
              </a:solidFill>
            </a:endParaRPr>
          </a:p>
          <a:p>
            <a:r>
              <a:rPr lang="en-US" sz="2400" dirty="0" err="1">
                <a:solidFill>
                  <a:schemeClr val="tx2"/>
                </a:solidFill>
              </a:rPr>
              <a:t>Darab</a:t>
            </a:r>
            <a:r>
              <a:rPr lang="en-US" sz="2400" dirty="0">
                <a:solidFill>
                  <a:schemeClr val="tx2"/>
                </a:solidFill>
              </a:rPr>
              <a:t>-at/*-</a:t>
            </a:r>
            <a:r>
              <a:rPr lang="en-US" sz="2400" dirty="0" err="1">
                <a:solidFill>
                  <a:schemeClr val="tx2"/>
                </a:solidFill>
              </a:rPr>
              <a:t>na</a:t>
            </a:r>
            <a:r>
              <a:rPr lang="en-US" sz="2400" dirty="0">
                <a:solidFill>
                  <a:schemeClr val="tx2"/>
                </a:solidFill>
              </a:rPr>
              <a:t> 	?al-</a:t>
            </a:r>
            <a:r>
              <a:rPr lang="en-US" sz="2400" dirty="0" err="1">
                <a:solidFill>
                  <a:schemeClr val="tx2"/>
                </a:solidFill>
              </a:rPr>
              <a:t>banaat</a:t>
            </a:r>
            <a:r>
              <a:rPr lang="en-US" sz="2400" dirty="0">
                <a:solidFill>
                  <a:schemeClr val="tx2"/>
                </a:solidFill>
              </a:rPr>
              <a:t>-u </a:t>
            </a:r>
            <a:r>
              <a:rPr lang="en-US" sz="2400" dirty="0" err="1">
                <a:solidFill>
                  <a:schemeClr val="tx2"/>
                </a:solidFill>
              </a:rPr>
              <a:t>Zayd</a:t>
            </a:r>
            <a:r>
              <a:rPr lang="en-US" sz="2400" dirty="0">
                <a:solidFill>
                  <a:schemeClr val="tx2"/>
                </a:solidFill>
              </a:rPr>
              <a:t>-an</a:t>
            </a:r>
            <a:endParaRPr lang="de-DE" sz="2400" dirty="0">
              <a:solidFill>
                <a:schemeClr val="tx2"/>
              </a:solidFill>
            </a:endParaRPr>
          </a:p>
          <a:p>
            <a:r>
              <a:rPr lang="en-US" sz="2400" dirty="0">
                <a:solidFill>
                  <a:schemeClr val="tx2"/>
                </a:solidFill>
              </a:rPr>
              <a:t>Hit-PAST-3FSG/*-3FPL the-girls-NOM </a:t>
            </a:r>
            <a:r>
              <a:rPr lang="en-US" sz="2400" dirty="0" err="1">
                <a:solidFill>
                  <a:schemeClr val="tx2"/>
                </a:solidFill>
              </a:rPr>
              <a:t>Zayd</a:t>
            </a:r>
            <a:r>
              <a:rPr lang="en-US" sz="2400" dirty="0">
                <a:solidFill>
                  <a:schemeClr val="tx2"/>
                </a:solidFill>
              </a:rPr>
              <a:t>-ACC</a:t>
            </a:r>
            <a:endParaRPr lang="de-DE" sz="2400" dirty="0">
              <a:solidFill>
                <a:schemeClr val="tx2"/>
              </a:solidFill>
            </a:endParaRPr>
          </a:p>
          <a:p>
            <a:r>
              <a:rPr lang="en-US" sz="2400" dirty="0">
                <a:solidFill>
                  <a:schemeClr val="tx2"/>
                </a:solidFill>
              </a:rPr>
              <a:t>‘The girls hit </a:t>
            </a:r>
            <a:r>
              <a:rPr lang="en-US" sz="2400" dirty="0" err="1">
                <a:solidFill>
                  <a:schemeClr val="tx2"/>
                </a:solidFill>
              </a:rPr>
              <a:t>Zayd</a:t>
            </a:r>
            <a:r>
              <a:rPr lang="en-US" sz="2400" dirty="0" smtClean="0">
                <a:solidFill>
                  <a:schemeClr val="tx2"/>
                </a:solidFill>
              </a:rPr>
              <a:t>’</a:t>
            </a:r>
          </a:p>
          <a:p>
            <a:r>
              <a:rPr lang="en-US" sz="2400" dirty="0" smtClean="0"/>
              <a:t>	</a:t>
            </a:r>
            <a:r>
              <a:rPr lang="de-DE" sz="2400" dirty="0" smtClean="0"/>
              <a:t> </a:t>
            </a:r>
            <a:endParaRPr lang="en-GB" sz="2400" dirty="0"/>
          </a:p>
        </p:txBody>
      </p:sp>
    </p:spTree>
    <p:extLst>
      <p:ext uri="{BB962C8B-B14F-4D97-AF65-F5344CB8AC3E}">
        <p14:creationId xmlns:p14="http://schemas.microsoft.com/office/powerpoint/2010/main" val="34512177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40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4524315"/>
          </a:xfrm>
          <a:prstGeom prst="rect">
            <a:avLst/>
          </a:prstGeom>
          <a:noFill/>
        </p:spPr>
        <p:txBody>
          <a:bodyPr wrap="square" rtlCol="0">
            <a:spAutoFit/>
          </a:bodyPr>
          <a:lstStyle/>
          <a:p>
            <a:r>
              <a:rPr lang="en-GB" sz="2400" b="1" dirty="0" smtClean="0"/>
              <a:t>Negative Concord: </a:t>
            </a:r>
          </a:p>
          <a:p>
            <a:endParaRPr lang="en-GB" sz="2400" b="1" dirty="0" smtClean="0"/>
          </a:p>
          <a:p>
            <a:r>
              <a:rPr lang="de-DE" sz="2400" dirty="0" smtClean="0">
                <a:solidFill>
                  <a:schemeClr val="tx2"/>
                </a:solidFill>
              </a:rPr>
              <a:t>	</a:t>
            </a:r>
            <a:r>
              <a:rPr lang="de-DE" sz="2400" dirty="0" err="1" smtClean="0">
                <a:solidFill>
                  <a:schemeClr val="tx2"/>
                </a:solidFill>
              </a:rPr>
              <a:t>Nikdo</a:t>
            </a:r>
            <a:r>
              <a:rPr lang="de-DE" sz="2400" dirty="0" smtClean="0">
                <a:solidFill>
                  <a:schemeClr val="tx2"/>
                </a:solidFill>
              </a:rPr>
              <a:t> </a:t>
            </a:r>
            <a:r>
              <a:rPr lang="de-DE" sz="2400" dirty="0" err="1" smtClean="0">
                <a:solidFill>
                  <a:schemeClr val="tx2"/>
                </a:solidFill>
              </a:rPr>
              <a:t>nevolá</a:t>
            </a:r>
            <a:r>
              <a:rPr lang="de-DE" sz="2400" dirty="0" smtClean="0">
                <a:solidFill>
                  <a:schemeClr val="tx2"/>
                </a:solidFill>
              </a:rPr>
              <a:t> </a:t>
            </a:r>
            <a:r>
              <a:rPr lang="de-DE" sz="2400" dirty="0" err="1" smtClean="0">
                <a:solidFill>
                  <a:schemeClr val="tx2"/>
                </a:solidFill>
              </a:rPr>
              <a:t>nikomu</a:t>
            </a:r>
            <a:r>
              <a:rPr lang="de-DE" sz="2400" dirty="0" smtClean="0">
                <a:solidFill>
                  <a:schemeClr val="tx2"/>
                </a:solidFill>
              </a:rPr>
              <a:t>				Czech</a:t>
            </a:r>
            <a:endParaRPr lang="de-DE" sz="2400" dirty="0">
              <a:solidFill>
                <a:schemeClr val="tx2"/>
              </a:solidFill>
            </a:endParaRPr>
          </a:p>
          <a:p>
            <a:r>
              <a:rPr lang="de-DE" sz="2400" dirty="0" smtClean="0">
                <a:solidFill>
                  <a:schemeClr val="tx2"/>
                </a:solidFill>
              </a:rPr>
              <a:t>	</a:t>
            </a:r>
            <a:r>
              <a:rPr lang="de-DE" sz="2400" dirty="0" err="1" smtClean="0">
                <a:solidFill>
                  <a:schemeClr val="tx2"/>
                </a:solidFill>
              </a:rPr>
              <a:t>Neg</a:t>
            </a:r>
            <a:r>
              <a:rPr lang="de-DE" sz="2400" dirty="0" smtClean="0">
                <a:solidFill>
                  <a:schemeClr val="tx2"/>
                </a:solidFill>
              </a:rPr>
              <a:t>-body </a:t>
            </a:r>
            <a:r>
              <a:rPr lang="de-DE" sz="2400" dirty="0" err="1" smtClean="0">
                <a:solidFill>
                  <a:schemeClr val="tx2"/>
                </a:solidFill>
              </a:rPr>
              <a:t>neg.calls</a:t>
            </a:r>
            <a:r>
              <a:rPr lang="de-DE" sz="2400" dirty="0" smtClean="0">
                <a:solidFill>
                  <a:schemeClr val="tx2"/>
                </a:solidFill>
              </a:rPr>
              <a:t> </a:t>
            </a:r>
            <a:r>
              <a:rPr lang="de-DE" sz="2400" dirty="0" err="1" smtClean="0">
                <a:solidFill>
                  <a:schemeClr val="tx2"/>
                </a:solidFill>
              </a:rPr>
              <a:t>neg</a:t>
            </a:r>
            <a:r>
              <a:rPr lang="de-DE" sz="2400" dirty="0" smtClean="0">
                <a:solidFill>
                  <a:schemeClr val="tx2"/>
                </a:solidFill>
              </a:rPr>
              <a:t>-body</a:t>
            </a:r>
            <a:endParaRPr lang="de-DE" sz="2400" dirty="0">
              <a:solidFill>
                <a:schemeClr val="tx2"/>
              </a:solidFill>
            </a:endParaRPr>
          </a:p>
          <a:p>
            <a:r>
              <a:rPr lang="de-DE" sz="2400" dirty="0" smtClean="0">
                <a:solidFill>
                  <a:schemeClr val="tx2"/>
                </a:solidFill>
              </a:rPr>
              <a:t>	‘</a:t>
            </a:r>
            <a:r>
              <a:rPr lang="de-DE" sz="2400" dirty="0">
                <a:solidFill>
                  <a:schemeClr val="tx2"/>
                </a:solidFill>
              </a:rPr>
              <a:t>Nobody </a:t>
            </a:r>
            <a:r>
              <a:rPr lang="de-DE" sz="2400" dirty="0" err="1">
                <a:solidFill>
                  <a:schemeClr val="tx2"/>
                </a:solidFill>
              </a:rPr>
              <a:t>is</a:t>
            </a:r>
            <a:r>
              <a:rPr lang="de-DE" sz="2400" dirty="0">
                <a:solidFill>
                  <a:schemeClr val="tx2"/>
                </a:solidFill>
              </a:rPr>
              <a:t> </a:t>
            </a:r>
            <a:r>
              <a:rPr lang="de-DE" sz="2400" dirty="0" err="1">
                <a:solidFill>
                  <a:schemeClr val="tx2"/>
                </a:solidFill>
              </a:rPr>
              <a:t>calling</a:t>
            </a:r>
            <a:r>
              <a:rPr lang="de-DE" sz="2400" dirty="0">
                <a:solidFill>
                  <a:schemeClr val="tx2"/>
                </a:solidFill>
              </a:rPr>
              <a:t> </a:t>
            </a:r>
            <a:r>
              <a:rPr lang="de-DE" sz="2400" dirty="0" err="1">
                <a:solidFill>
                  <a:schemeClr val="tx2"/>
                </a:solidFill>
              </a:rPr>
              <a:t>anybody</a:t>
            </a:r>
            <a:r>
              <a:rPr lang="de-DE" sz="2400" dirty="0" smtClean="0">
                <a:solidFill>
                  <a:schemeClr val="tx2"/>
                </a:solidFill>
              </a:rPr>
              <a:t>’</a:t>
            </a:r>
          </a:p>
          <a:p>
            <a:endParaRPr lang="de-DE" sz="2400" dirty="0" smtClean="0">
              <a:solidFill>
                <a:schemeClr val="tx2"/>
              </a:solidFill>
            </a:endParaRPr>
          </a:p>
          <a:p>
            <a:r>
              <a:rPr lang="de-DE" sz="2400" dirty="0" smtClean="0">
                <a:solidFill>
                  <a:schemeClr val="tx2"/>
                </a:solidFill>
              </a:rPr>
              <a:t>	[</a:t>
            </a:r>
            <a:r>
              <a:rPr lang="de-DE" sz="2400" baseline="-25000" dirty="0">
                <a:solidFill>
                  <a:schemeClr val="tx2"/>
                </a:solidFill>
              </a:rPr>
              <a:t>TP</a:t>
            </a:r>
            <a:r>
              <a:rPr lang="de-DE" sz="2400" dirty="0">
                <a:solidFill>
                  <a:schemeClr val="tx2"/>
                </a:solidFill>
              </a:rPr>
              <a:t> </a:t>
            </a:r>
            <a:r>
              <a:rPr lang="de-DE" sz="2400" dirty="0" err="1">
                <a:solidFill>
                  <a:schemeClr val="tx2"/>
                </a:solidFill>
              </a:rPr>
              <a:t>nikdo</a:t>
            </a:r>
            <a:r>
              <a:rPr lang="de-DE" sz="2400" baseline="-25000" dirty="0">
                <a:solidFill>
                  <a:schemeClr val="tx2"/>
                </a:solidFill>
              </a:rPr>
              <a:t>[</a:t>
            </a:r>
            <a:r>
              <a:rPr lang="de-DE" sz="2400" baseline="-25000" dirty="0" err="1">
                <a:solidFill>
                  <a:schemeClr val="tx2"/>
                </a:solidFill>
              </a:rPr>
              <a:t>uNEG</a:t>
            </a:r>
            <a:r>
              <a:rPr lang="de-DE" sz="2400" baseline="-25000" dirty="0">
                <a:solidFill>
                  <a:schemeClr val="tx2"/>
                </a:solidFill>
              </a:rPr>
              <a:t>]</a:t>
            </a:r>
            <a:r>
              <a:rPr lang="de-DE" sz="2400" baseline="-25000" dirty="0" err="1">
                <a:solidFill>
                  <a:schemeClr val="tx2"/>
                </a:solidFill>
              </a:rPr>
              <a:t>j</a:t>
            </a:r>
            <a:r>
              <a:rPr lang="de-DE" sz="2400" dirty="0">
                <a:solidFill>
                  <a:schemeClr val="tx2"/>
                </a:solidFill>
              </a:rPr>
              <a:t> [</a:t>
            </a:r>
            <a:r>
              <a:rPr lang="de-DE" sz="2400" baseline="-25000" dirty="0" err="1">
                <a:solidFill>
                  <a:schemeClr val="tx2"/>
                </a:solidFill>
              </a:rPr>
              <a:t>NegP</a:t>
            </a:r>
            <a:r>
              <a:rPr lang="de-DE" sz="2400" dirty="0">
                <a:solidFill>
                  <a:schemeClr val="tx2"/>
                </a:solidFill>
              </a:rPr>
              <a:t> </a:t>
            </a:r>
            <a:r>
              <a:rPr lang="de-DE" sz="2400" dirty="0" err="1" smtClean="0">
                <a:solidFill>
                  <a:schemeClr val="tx2"/>
                </a:solidFill>
              </a:rPr>
              <a:t>nevolá</a:t>
            </a:r>
            <a:r>
              <a:rPr lang="de-DE" sz="2400" baseline="-25000" dirty="0">
                <a:solidFill>
                  <a:schemeClr val="tx2"/>
                </a:solidFill>
              </a:rPr>
              <a:t>[</a:t>
            </a:r>
            <a:r>
              <a:rPr lang="de-DE" sz="2400" baseline="-25000" dirty="0" err="1">
                <a:solidFill>
                  <a:schemeClr val="tx2"/>
                </a:solidFill>
              </a:rPr>
              <a:t>iNEG</a:t>
            </a:r>
            <a:r>
              <a:rPr lang="de-DE" sz="2400" baseline="-25000" dirty="0">
                <a:solidFill>
                  <a:schemeClr val="tx2"/>
                </a:solidFill>
              </a:rPr>
              <a:t>] </a:t>
            </a:r>
            <a:r>
              <a:rPr lang="de-DE" sz="2400" dirty="0" err="1" smtClean="0">
                <a:solidFill>
                  <a:schemeClr val="tx2"/>
                </a:solidFill>
              </a:rPr>
              <a:t>t</a:t>
            </a:r>
            <a:r>
              <a:rPr lang="de-DE" sz="2400" baseline="-25000" dirty="0" err="1" smtClean="0">
                <a:solidFill>
                  <a:schemeClr val="tx2"/>
                </a:solidFill>
              </a:rPr>
              <a:t>j</a:t>
            </a:r>
            <a:r>
              <a:rPr lang="de-DE" sz="2400" dirty="0" smtClean="0">
                <a:solidFill>
                  <a:schemeClr val="tx2"/>
                </a:solidFill>
              </a:rPr>
              <a:t> </a:t>
            </a:r>
            <a:r>
              <a:rPr lang="de-DE" sz="2400" dirty="0" err="1">
                <a:solidFill>
                  <a:schemeClr val="tx2"/>
                </a:solidFill>
              </a:rPr>
              <a:t>nikoho</a:t>
            </a:r>
            <a:r>
              <a:rPr lang="de-DE" sz="2400" baseline="-25000" dirty="0">
                <a:solidFill>
                  <a:schemeClr val="tx2"/>
                </a:solidFill>
              </a:rPr>
              <a:t>[</a:t>
            </a:r>
            <a:r>
              <a:rPr lang="de-DE" sz="2400" baseline="-25000" dirty="0" err="1">
                <a:solidFill>
                  <a:schemeClr val="tx2"/>
                </a:solidFill>
              </a:rPr>
              <a:t>uNEG</a:t>
            </a:r>
            <a:r>
              <a:rPr lang="de-DE" sz="2400" baseline="-25000" dirty="0">
                <a:solidFill>
                  <a:schemeClr val="tx2"/>
                </a:solidFill>
              </a:rPr>
              <a:t>] </a:t>
            </a:r>
            <a:r>
              <a:rPr lang="de-DE" sz="2400" dirty="0">
                <a:solidFill>
                  <a:schemeClr val="tx2"/>
                </a:solidFill>
              </a:rPr>
              <a:t>] </a:t>
            </a:r>
            <a:r>
              <a:rPr lang="de-DE" sz="2400" dirty="0" smtClean="0">
                <a:solidFill>
                  <a:schemeClr val="tx2"/>
                </a:solidFill>
              </a:rPr>
              <a:t>]</a:t>
            </a:r>
          </a:p>
          <a:p>
            <a:endParaRPr lang="de-DE" sz="2400" dirty="0">
              <a:solidFill>
                <a:schemeClr val="tx2"/>
              </a:solidFill>
            </a:endParaRPr>
          </a:p>
          <a:p>
            <a:r>
              <a:rPr lang="de-DE" sz="2400" dirty="0" smtClean="0">
                <a:solidFill>
                  <a:schemeClr val="tx2"/>
                </a:solidFill>
              </a:rPr>
              <a:t>	[</a:t>
            </a:r>
            <a:r>
              <a:rPr lang="de-DE" sz="2400" baseline="-25000" dirty="0">
                <a:solidFill>
                  <a:schemeClr val="tx2"/>
                </a:solidFill>
              </a:rPr>
              <a:t>TP</a:t>
            </a:r>
            <a:r>
              <a:rPr lang="de-DE" sz="2400" dirty="0" smtClean="0">
                <a:solidFill>
                  <a:schemeClr val="tx2"/>
                </a:solidFill>
              </a:rPr>
              <a:t> </a:t>
            </a:r>
            <a:r>
              <a:rPr lang="de-DE" sz="2400" dirty="0" err="1">
                <a:solidFill>
                  <a:schemeClr val="tx2"/>
                </a:solidFill>
              </a:rPr>
              <a:t>Op</a:t>
            </a:r>
            <a:r>
              <a:rPr lang="de-DE" sz="2400" dirty="0">
                <a:solidFill>
                  <a:schemeClr val="tx2"/>
                </a:solidFill>
                <a:sym typeface="Symbol" charset="2"/>
              </a:rPr>
              <a:t></a:t>
            </a:r>
            <a:r>
              <a:rPr lang="de-DE" sz="2400" baseline="-25000" dirty="0" smtClean="0">
                <a:solidFill>
                  <a:schemeClr val="tx2"/>
                </a:solidFill>
              </a:rPr>
              <a:t>[</a:t>
            </a:r>
            <a:r>
              <a:rPr lang="de-DE" sz="2400" baseline="-25000" dirty="0" err="1" smtClean="0">
                <a:solidFill>
                  <a:schemeClr val="tx2"/>
                </a:solidFill>
              </a:rPr>
              <a:t>iNEG</a:t>
            </a:r>
            <a:r>
              <a:rPr lang="de-DE" sz="2400" baseline="-25000" dirty="0">
                <a:solidFill>
                  <a:schemeClr val="tx2"/>
                </a:solidFill>
              </a:rPr>
              <a:t>] </a:t>
            </a:r>
            <a:r>
              <a:rPr lang="de-DE" sz="2400" dirty="0" err="1" smtClean="0">
                <a:solidFill>
                  <a:schemeClr val="tx2"/>
                </a:solidFill>
              </a:rPr>
              <a:t>nikdo</a:t>
            </a:r>
            <a:r>
              <a:rPr lang="de-DE" sz="2400" baseline="-25000" dirty="0" smtClean="0">
                <a:solidFill>
                  <a:schemeClr val="tx2"/>
                </a:solidFill>
              </a:rPr>
              <a:t>[</a:t>
            </a:r>
            <a:r>
              <a:rPr lang="de-DE" sz="2400" baseline="-25000" dirty="0" err="1" smtClean="0">
                <a:solidFill>
                  <a:schemeClr val="tx2"/>
                </a:solidFill>
              </a:rPr>
              <a:t>uNEG</a:t>
            </a:r>
            <a:r>
              <a:rPr lang="de-DE" sz="2400" baseline="-25000" dirty="0">
                <a:solidFill>
                  <a:schemeClr val="tx2"/>
                </a:solidFill>
              </a:rPr>
              <a:t>] </a:t>
            </a:r>
            <a:r>
              <a:rPr lang="de-DE" sz="2400" dirty="0" err="1" smtClean="0">
                <a:solidFill>
                  <a:schemeClr val="tx2"/>
                </a:solidFill>
              </a:rPr>
              <a:t>nevolá</a:t>
            </a:r>
            <a:r>
              <a:rPr lang="de-DE" sz="2400" baseline="-25000" dirty="0">
                <a:solidFill>
                  <a:schemeClr val="tx2"/>
                </a:solidFill>
              </a:rPr>
              <a:t>[</a:t>
            </a:r>
            <a:r>
              <a:rPr lang="de-DE" sz="2400" baseline="-25000" dirty="0" err="1">
                <a:solidFill>
                  <a:schemeClr val="tx2"/>
                </a:solidFill>
              </a:rPr>
              <a:t>uNEG</a:t>
            </a:r>
            <a:r>
              <a:rPr lang="de-DE" sz="2400" baseline="-25000" dirty="0">
                <a:solidFill>
                  <a:schemeClr val="tx2"/>
                </a:solidFill>
              </a:rPr>
              <a:t> ]</a:t>
            </a:r>
            <a:r>
              <a:rPr lang="de-DE" sz="2400" dirty="0" smtClean="0">
                <a:solidFill>
                  <a:schemeClr val="tx2"/>
                </a:solidFill>
              </a:rPr>
              <a:t> </a:t>
            </a:r>
            <a:r>
              <a:rPr lang="de-DE" sz="2400" dirty="0" err="1">
                <a:solidFill>
                  <a:schemeClr val="tx2"/>
                </a:solidFill>
              </a:rPr>
              <a:t>nikoho</a:t>
            </a:r>
            <a:r>
              <a:rPr lang="de-DE" sz="2400" baseline="-25000" dirty="0">
                <a:solidFill>
                  <a:schemeClr val="tx2"/>
                </a:solidFill>
              </a:rPr>
              <a:t>[</a:t>
            </a:r>
            <a:r>
              <a:rPr lang="de-DE" sz="2400" baseline="-25000" dirty="0" err="1">
                <a:solidFill>
                  <a:schemeClr val="tx2"/>
                </a:solidFill>
              </a:rPr>
              <a:t>uNEG</a:t>
            </a:r>
            <a:r>
              <a:rPr lang="de-DE" sz="2400" baseline="-25000" dirty="0">
                <a:solidFill>
                  <a:schemeClr val="tx2"/>
                </a:solidFill>
              </a:rPr>
              <a:t>] </a:t>
            </a:r>
            <a:r>
              <a:rPr lang="de-DE" sz="2400" dirty="0" smtClean="0">
                <a:solidFill>
                  <a:schemeClr val="tx2"/>
                </a:solidFill>
              </a:rPr>
              <a:t>]</a:t>
            </a:r>
          </a:p>
          <a:p>
            <a:endParaRPr lang="de-DE" sz="2400" b="1" dirty="0">
              <a:solidFill>
                <a:schemeClr val="tx2"/>
              </a:solidFill>
            </a:endParaRPr>
          </a:p>
          <a:p>
            <a:pPr marL="342900" indent="-342900">
              <a:buFont typeface="Arial" charset="0"/>
              <a:buChar char="•"/>
            </a:pPr>
            <a:r>
              <a:rPr lang="en-GB" sz="2400" dirty="0" smtClean="0"/>
              <a:t>The dependent element is c-commanded by the semantic negation.</a:t>
            </a:r>
          </a:p>
        </p:txBody>
      </p:sp>
    </p:spTree>
    <p:extLst>
      <p:ext uri="{BB962C8B-B14F-4D97-AF65-F5344CB8AC3E}">
        <p14:creationId xmlns:p14="http://schemas.microsoft.com/office/powerpoint/2010/main" val="11176357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41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5632311"/>
          </a:xfrm>
          <a:prstGeom prst="rect">
            <a:avLst/>
          </a:prstGeom>
          <a:noFill/>
        </p:spPr>
        <p:txBody>
          <a:bodyPr wrap="square" rtlCol="0">
            <a:spAutoFit/>
          </a:bodyPr>
          <a:lstStyle/>
          <a:p>
            <a:r>
              <a:rPr lang="en-US" sz="2400" b="1" dirty="0" smtClean="0"/>
              <a:t>Sequence of Tense: </a:t>
            </a:r>
          </a:p>
          <a:p>
            <a:endParaRPr lang="en-US" sz="2400" b="1" dirty="0" smtClean="0"/>
          </a:p>
          <a:p>
            <a:r>
              <a:rPr lang="de-DE" sz="2400" dirty="0" smtClean="0">
                <a:solidFill>
                  <a:schemeClr val="tx2"/>
                </a:solidFill>
              </a:rPr>
              <a:t>John </a:t>
            </a:r>
            <a:r>
              <a:rPr lang="de-DE" sz="2400" dirty="0" err="1">
                <a:solidFill>
                  <a:schemeClr val="tx2"/>
                </a:solidFill>
              </a:rPr>
              <a:t>said</a:t>
            </a:r>
            <a:r>
              <a:rPr lang="de-DE" sz="2400" dirty="0">
                <a:solidFill>
                  <a:schemeClr val="tx2"/>
                </a:solidFill>
              </a:rPr>
              <a:t> </a:t>
            </a:r>
            <a:r>
              <a:rPr lang="de-DE" sz="2400" dirty="0" err="1">
                <a:solidFill>
                  <a:schemeClr val="tx2"/>
                </a:solidFill>
              </a:rPr>
              <a:t>that</a:t>
            </a:r>
            <a:r>
              <a:rPr lang="de-DE" sz="2400" dirty="0">
                <a:solidFill>
                  <a:schemeClr val="tx2"/>
                </a:solidFill>
              </a:rPr>
              <a:t> Mary was </a:t>
            </a:r>
            <a:r>
              <a:rPr lang="de-DE" sz="2400" dirty="0" err="1">
                <a:solidFill>
                  <a:schemeClr val="tx2"/>
                </a:solidFill>
              </a:rPr>
              <a:t>ill</a:t>
            </a:r>
            <a:r>
              <a:rPr lang="de-DE" sz="2400" dirty="0">
                <a:solidFill>
                  <a:schemeClr val="tx2"/>
                </a:solidFill>
              </a:rPr>
              <a:t>.</a:t>
            </a:r>
          </a:p>
          <a:p>
            <a:endParaRPr lang="en-US" sz="2400" dirty="0">
              <a:solidFill>
                <a:schemeClr val="tx2"/>
              </a:solidFill>
            </a:endParaRPr>
          </a:p>
          <a:p>
            <a:r>
              <a:rPr lang="en-US" sz="2400" dirty="0" smtClean="0">
                <a:solidFill>
                  <a:schemeClr val="tx2"/>
                </a:solidFill>
              </a:rPr>
              <a:t>[</a:t>
            </a:r>
            <a:r>
              <a:rPr lang="en-US" sz="2400" baseline="-25000" dirty="0" smtClean="0">
                <a:solidFill>
                  <a:schemeClr val="tx2"/>
                </a:solidFill>
              </a:rPr>
              <a:t>TP</a:t>
            </a:r>
            <a:r>
              <a:rPr lang="en-US" sz="2400" dirty="0" smtClean="0">
                <a:solidFill>
                  <a:schemeClr val="tx2"/>
                </a:solidFill>
              </a:rPr>
              <a:t> Op-PAST</a:t>
            </a:r>
            <a:r>
              <a:rPr lang="en-US" sz="2400" baseline="-25000" dirty="0" smtClean="0">
                <a:solidFill>
                  <a:schemeClr val="tx2"/>
                </a:solidFill>
              </a:rPr>
              <a:t>[</a:t>
            </a:r>
            <a:r>
              <a:rPr lang="en-US" sz="2400" baseline="-25000" dirty="0" err="1" smtClean="0">
                <a:solidFill>
                  <a:schemeClr val="tx2"/>
                </a:solidFill>
              </a:rPr>
              <a:t>iPAST</a:t>
            </a:r>
            <a:r>
              <a:rPr lang="en-US" sz="2400" baseline="-25000" dirty="0" smtClean="0">
                <a:solidFill>
                  <a:schemeClr val="tx2"/>
                </a:solidFill>
              </a:rPr>
              <a:t>]</a:t>
            </a:r>
            <a:r>
              <a:rPr lang="en-US" sz="2400" dirty="0" smtClean="0">
                <a:solidFill>
                  <a:schemeClr val="tx2"/>
                </a:solidFill>
              </a:rPr>
              <a:t> John say-</a:t>
            </a:r>
            <a:r>
              <a:rPr lang="en-US" sz="2400" dirty="0" err="1" smtClean="0">
                <a:solidFill>
                  <a:schemeClr val="tx2"/>
                </a:solidFill>
              </a:rPr>
              <a:t>ed</a:t>
            </a:r>
            <a:r>
              <a:rPr lang="en-US" sz="2400" baseline="-25000" dirty="0" smtClean="0">
                <a:solidFill>
                  <a:schemeClr val="tx2"/>
                </a:solidFill>
              </a:rPr>
              <a:t>[</a:t>
            </a:r>
            <a:r>
              <a:rPr lang="en-US" sz="2400" baseline="-25000" dirty="0" err="1" smtClean="0">
                <a:solidFill>
                  <a:schemeClr val="tx2"/>
                </a:solidFill>
              </a:rPr>
              <a:t>uPAST</a:t>
            </a:r>
            <a:r>
              <a:rPr lang="en-US" sz="2400" baseline="-25000" dirty="0" smtClean="0">
                <a:solidFill>
                  <a:schemeClr val="tx2"/>
                </a:solidFill>
              </a:rPr>
              <a:t>] </a:t>
            </a:r>
            <a:r>
              <a:rPr lang="en-US" sz="2400" dirty="0" smtClean="0">
                <a:solidFill>
                  <a:schemeClr val="tx2"/>
                </a:solidFill>
              </a:rPr>
              <a:t> [ </a:t>
            </a:r>
            <a:r>
              <a:rPr lang="en-US" sz="2400" dirty="0">
                <a:solidFill>
                  <a:schemeClr val="tx2"/>
                </a:solidFill>
              </a:rPr>
              <a:t>that [ Mary </a:t>
            </a:r>
            <a:r>
              <a:rPr lang="en-US" sz="2400" dirty="0" smtClean="0">
                <a:solidFill>
                  <a:schemeClr val="tx2"/>
                </a:solidFill>
              </a:rPr>
              <a:t> be-</a:t>
            </a:r>
            <a:r>
              <a:rPr lang="en-US" sz="2400" dirty="0" err="1" smtClean="0">
                <a:solidFill>
                  <a:schemeClr val="tx2"/>
                </a:solidFill>
              </a:rPr>
              <a:t>ed</a:t>
            </a:r>
            <a:r>
              <a:rPr lang="en-US" sz="2400" baseline="-25000" dirty="0" smtClean="0">
                <a:solidFill>
                  <a:schemeClr val="tx2"/>
                </a:solidFill>
              </a:rPr>
              <a:t>[</a:t>
            </a:r>
            <a:r>
              <a:rPr lang="en-US" sz="2400" baseline="-25000" dirty="0" err="1" smtClean="0">
                <a:solidFill>
                  <a:schemeClr val="tx2"/>
                </a:solidFill>
              </a:rPr>
              <a:t>uPAST</a:t>
            </a:r>
            <a:r>
              <a:rPr lang="en-US" sz="2400" baseline="-25000" dirty="0" smtClean="0">
                <a:solidFill>
                  <a:schemeClr val="tx2"/>
                </a:solidFill>
              </a:rPr>
              <a:t>] </a:t>
            </a:r>
            <a:r>
              <a:rPr lang="en-US" sz="2400" dirty="0">
                <a:solidFill>
                  <a:schemeClr val="tx2"/>
                </a:solidFill>
              </a:rPr>
              <a:t>ill</a:t>
            </a:r>
            <a:r>
              <a:rPr lang="en-US" sz="2400" dirty="0" smtClean="0">
                <a:solidFill>
                  <a:schemeClr val="tx2"/>
                </a:solidFill>
              </a:rPr>
              <a:t>.]]]</a:t>
            </a:r>
          </a:p>
          <a:p>
            <a:r>
              <a:rPr lang="en-US" sz="2400" dirty="0" smtClean="0">
                <a:solidFill>
                  <a:schemeClr val="tx2"/>
                </a:solidFill>
              </a:rPr>
              <a:t>     ∃t</a:t>
            </a:r>
            <a:r>
              <a:rPr lang="en-US" sz="2400" baseline="-25000" dirty="0" smtClean="0">
                <a:solidFill>
                  <a:schemeClr val="tx2"/>
                </a:solidFill>
              </a:rPr>
              <a:t>1</a:t>
            </a:r>
            <a:r>
              <a:rPr lang="en-US" sz="2400" dirty="0" smtClean="0">
                <a:solidFill>
                  <a:schemeClr val="tx2"/>
                </a:solidFill>
              </a:rPr>
              <a:t>&lt;</a:t>
            </a:r>
            <a:r>
              <a:rPr lang="en-US" sz="2400" dirty="0" err="1" smtClean="0">
                <a:solidFill>
                  <a:schemeClr val="tx2"/>
                </a:solidFill>
              </a:rPr>
              <a:t>t</a:t>
            </a:r>
            <a:r>
              <a:rPr lang="en-US" sz="2400" baseline="-25000" dirty="0" err="1" smtClean="0">
                <a:solidFill>
                  <a:schemeClr val="tx2"/>
                </a:solidFill>
              </a:rPr>
              <a:t>u</a:t>
            </a:r>
            <a:r>
              <a:rPr lang="en-US" sz="2400" dirty="0" smtClean="0">
                <a:solidFill>
                  <a:schemeClr val="tx2"/>
                </a:solidFill>
              </a:rPr>
              <a:t> 		</a:t>
            </a:r>
            <a:r>
              <a:rPr lang="en-US" sz="2400" dirty="0">
                <a:solidFill>
                  <a:schemeClr val="tx2"/>
                </a:solidFill>
              </a:rPr>
              <a:t> ∃</a:t>
            </a:r>
            <a:r>
              <a:rPr lang="en-US" sz="2400" dirty="0" smtClean="0">
                <a:solidFill>
                  <a:schemeClr val="tx2"/>
                </a:solidFill>
              </a:rPr>
              <a:t>t</a:t>
            </a:r>
            <a:r>
              <a:rPr lang="en-US" sz="2400" baseline="-25000" dirty="0" smtClean="0">
                <a:solidFill>
                  <a:schemeClr val="tx2"/>
                </a:solidFill>
              </a:rPr>
              <a:t>2</a:t>
            </a:r>
            <a:r>
              <a:rPr lang="en-US" sz="2400" dirty="0" smtClean="0">
                <a:solidFill>
                  <a:schemeClr val="tx2"/>
                </a:solidFill>
              </a:rPr>
              <a:t>≤ t</a:t>
            </a:r>
            <a:r>
              <a:rPr lang="en-US" sz="2400" baseline="-25000" dirty="0" smtClean="0">
                <a:solidFill>
                  <a:schemeClr val="tx2"/>
                </a:solidFill>
              </a:rPr>
              <a:t>1</a:t>
            </a:r>
            <a:r>
              <a:rPr lang="en-US" sz="2400" dirty="0" smtClean="0">
                <a:solidFill>
                  <a:schemeClr val="tx2"/>
                </a:solidFill>
              </a:rPr>
              <a:t> 		       </a:t>
            </a:r>
            <a:r>
              <a:rPr lang="en-US" sz="2400" dirty="0">
                <a:solidFill>
                  <a:schemeClr val="tx2"/>
                </a:solidFill>
              </a:rPr>
              <a:t>∃</a:t>
            </a:r>
            <a:r>
              <a:rPr lang="en-US" sz="2400" dirty="0" smtClean="0">
                <a:solidFill>
                  <a:schemeClr val="tx2"/>
                </a:solidFill>
              </a:rPr>
              <a:t>t</a:t>
            </a:r>
            <a:r>
              <a:rPr lang="en-US" sz="2400" baseline="-25000" dirty="0">
                <a:solidFill>
                  <a:schemeClr val="tx2"/>
                </a:solidFill>
              </a:rPr>
              <a:t>3</a:t>
            </a:r>
            <a:r>
              <a:rPr lang="en-US" sz="2400" dirty="0" smtClean="0">
                <a:solidFill>
                  <a:schemeClr val="tx2"/>
                </a:solidFill>
              </a:rPr>
              <a:t>≤ t</a:t>
            </a:r>
            <a:r>
              <a:rPr lang="en-US" sz="2400" baseline="-25000" dirty="0">
                <a:solidFill>
                  <a:schemeClr val="tx2"/>
                </a:solidFill>
              </a:rPr>
              <a:t>2</a:t>
            </a:r>
            <a:r>
              <a:rPr lang="en-US" sz="2400" dirty="0" smtClean="0">
                <a:solidFill>
                  <a:schemeClr val="tx2"/>
                </a:solidFill>
              </a:rPr>
              <a:t> </a:t>
            </a:r>
          </a:p>
          <a:p>
            <a:endParaRPr lang="en-US" sz="2400" dirty="0">
              <a:solidFill>
                <a:schemeClr val="tx2"/>
              </a:solidFill>
            </a:endParaRPr>
          </a:p>
          <a:p>
            <a:r>
              <a:rPr lang="en-US" sz="2400" dirty="0">
                <a:solidFill>
                  <a:schemeClr val="tx2"/>
                </a:solidFill>
              </a:rPr>
              <a:t>∃</a:t>
            </a:r>
            <a:r>
              <a:rPr lang="en-US" sz="2400" dirty="0" smtClean="0">
                <a:solidFill>
                  <a:schemeClr val="tx2"/>
                </a:solidFill>
              </a:rPr>
              <a:t>t</a:t>
            </a:r>
            <a:r>
              <a:rPr lang="en-US" sz="2400" baseline="-25000" dirty="0" smtClean="0">
                <a:solidFill>
                  <a:schemeClr val="tx2"/>
                </a:solidFill>
              </a:rPr>
              <a:t>1</a:t>
            </a:r>
            <a:r>
              <a:rPr lang="en-US" sz="2400" dirty="0" smtClean="0">
                <a:solidFill>
                  <a:schemeClr val="tx2"/>
                </a:solidFill>
              </a:rPr>
              <a:t>&lt;</a:t>
            </a:r>
            <a:r>
              <a:rPr lang="en-US" sz="2400" dirty="0" err="1" smtClean="0">
                <a:solidFill>
                  <a:schemeClr val="tx2"/>
                </a:solidFill>
              </a:rPr>
              <a:t>t</a:t>
            </a:r>
            <a:r>
              <a:rPr lang="en-US" sz="2400" baseline="-25000" dirty="0" err="1" smtClean="0">
                <a:solidFill>
                  <a:schemeClr val="tx2"/>
                </a:solidFill>
              </a:rPr>
              <a:t>u</a:t>
            </a:r>
            <a:r>
              <a:rPr lang="en-US" sz="2400" dirty="0">
                <a:solidFill>
                  <a:schemeClr val="tx2"/>
                </a:solidFill>
              </a:rPr>
              <a:t> </a:t>
            </a:r>
            <a:r>
              <a:rPr lang="en-US" sz="2400" dirty="0" smtClean="0">
                <a:solidFill>
                  <a:schemeClr val="tx2"/>
                </a:solidFill>
              </a:rPr>
              <a:t>&amp; </a:t>
            </a:r>
            <a:r>
              <a:rPr lang="en-US" sz="2400" dirty="0">
                <a:solidFill>
                  <a:schemeClr val="tx2"/>
                </a:solidFill>
              </a:rPr>
              <a:t>∃t</a:t>
            </a:r>
            <a:r>
              <a:rPr lang="en-US" sz="2400" baseline="-25000" dirty="0">
                <a:solidFill>
                  <a:schemeClr val="tx2"/>
                </a:solidFill>
              </a:rPr>
              <a:t>2</a:t>
            </a:r>
            <a:r>
              <a:rPr lang="en-US" sz="2400" dirty="0">
                <a:solidFill>
                  <a:schemeClr val="tx2"/>
                </a:solidFill>
              </a:rPr>
              <a:t>≤ t</a:t>
            </a:r>
            <a:r>
              <a:rPr lang="en-US" sz="2400" baseline="-25000" dirty="0">
                <a:solidFill>
                  <a:schemeClr val="tx2"/>
                </a:solidFill>
              </a:rPr>
              <a:t>1</a:t>
            </a:r>
            <a:r>
              <a:rPr lang="en-US" sz="2400" dirty="0">
                <a:solidFill>
                  <a:schemeClr val="tx2"/>
                </a:solidFill>
              </a:rPr>
              <a:t> </a:t>
            </a:r>
            <a:r>
              <a:rPr lang="en-US" sz="2400" dirty="0" smtClean="0">
                <a:solidFill>
                  <a:schemeClr val="tx2"/>
                </a:solidFill>
              </a:rPr>
              <a:t>&amp; SAY(JOHN, t</a:t>
            </a:r>
            <a:r>
              <a:rPr lang="en-US" sz="2400" baseline="-25000" dirty="0" smtClean="0">
                <a:solidFill>
                  <a:schemeClr val="tx2"/>
                </a:solidFill>
              </a:rPr>
              <a:t>2</a:t>
            </a:r>
            <a:r>
              <a:rPr lang="en-US" sz="2400" dirty="0" smtClean="0">
                <a:solidFill>
                  <a:schemeClr val="tx2"/>
                </a:solidFill>
              </a:rPr>
              <a:t>,∃ t</a:t>
            </a:r>
            <a:r>
              <a:rPr lang="en-US" sz="2400" baseline="-25000" dirty="0">
                <a:solidFill>
                  <a:schemeClr val="tx2"/>
                </a:solidFill>
              </a:rPr>
              <a:t>3</a:t>
            </a:r>
            <a:r>
              <a:rPr lang="en-US" sz="2400" dirty="0" smtClean="0">
                <a:solidFill>
                  <a:schemeClr val="tx2"/>
                </a:solidFill>
              </a:rPr>
              <a:t>≤ t</a:t>
            </a:r>
            <a:r>
              <a:rPr lang="en-US" sz="2400" baseline="-25000" dirty="0">
                <a:solidFill>
                  <a:schemeClr val="tx2"/>
                </a:solidFill>
              </a:rPr>
              <a:t>2</a:t>
            </a:r>
            <a:r>
              <a:rPr lang="en-US" sz="2400" dirty="0" smtClean="0">
                <a:solidFill>
                  <a:schemeClr val="tx2"/>
                </a:solidFill>
              </a:rPr>
              <a:t> &amp; ILL(MARY, t</a:t>
            </a:r>
            <a:r>
              <a:rPr lang="en-US" sz="2400" baseline="-25000" dirty="0" smtClean="0">
                <a:solidFill>
                  <a:schemeClr val="tx2"/>
                </a:solidFill>
              </a:rPr>
              <a:t>3</a:t>
            </a:r>
            <a:r>
              <a:rPr lang="en-US" sz="2400" dirty="0" smtClean="0">
                <a:solidFill>
                  <a:schemeClr val="tx2"/>
                </a:solidFill>
              </a:rPr>
              <a:t>))</a:t>
            </a:r>
          </a:p>
          <a:p>
            <a:endParaRPr lang="en-US" sz="2400" dirty="0">
              <a:solidFill>
                <a:schemeClr val="tx2"/>
              </a:solidFill>
            </a:endParaRPr>
          </a:p>
          <a:p>
            <a:pPr marL="342900" indent="-342900">
              <a:buFont typeface="Arial" charset="0"/>
              <a:buChar char="•"/>
            </a:pPr>
            <a:r>
              <a:rPr lang="en-GB" sz="2400" dirty="0" smtClean="0"/>
              <a:t>Every element carrying </a:t>
            </a:r>
            <a:r>
              <a:rPr lang="en-US" sz="2400" dirty="0"/>
              <a:t>[</a:t>
            </a:r>
            <a:r>
              <a:rPr lang="en-US" sz="2400" dirty="0" err="1"/>
              <a:t>uPAST</a:t>
            </a:r>
            <a:r>
              <a:rPr lang="en-US" sz="2400" dirty="0"/>
              <a:t>] </a:t>
            </a:r>
            <a:r>
              <a:rPr lang="en-US" sz="2400" dirty="0" smtClean="0"/>
              <a:t>is c-commanded by a higher operator carrying [</a:t>
            </a:r>
            <a:r>
              <a:rPr lang="en-US" sz="2400" dirty="0" err="1" smtClean="0"/>
              <a:t>iPAST</a:t>
            </a:r>
            <a:r>
              <a:rPr lang="en-US" sz="2400" dirty="0" smtClean="0"/>
              <a:t>].</a:t>
            </a:r>
          </a:p>
          <a:p>
            <a:pPr marL="342900" indent="-342900">
              <a:buFont typeface="Arial" charset="0"/>
              <a:buChar char="•"/>
            </a:pPr>
            <a:endParaRPr lang="en-US" sz="2400" dirty="0"/>
          </a:p>
          <a:p>
            <a:pPr marL="342900" indent="-342900">
              <a:buFont typeface="Arial" charset="0"/>
              <a:buChar char="•"/>
            </a:pPr>
            <a:r>
              <a:rPr lang="en-GB" sz="2400" dirty="0" smtClean="0"/>
              <a:t>Arguably, binding may work in a similar way (with a meaningful element also standing in an Upward Agree relation).</a:t>
            </a:r>
            <a:endParaRPr lang="en-US" sz="2400" dirty="0" smtClean="0"/>
          </a:p>
        </p:txBody>
      </p:sp>
    </p:spTree>
    <p:extLst>
      <p:ext uri="{BB962C8B-B14F-4D97-AF65-F5344CB8AC3E}">
        <p14:creationId xmlns:p14="http://schemas.microsoft.com/office/powerpoint/2010/main" val="13625801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42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US" sz="2400" b="1" dirty="0" smtClean="0"/>
              <a:t>Summing up: disentangling Checking and Valuation enables us to account for most syntactic dependencies:</a:t>
            </a:r>
          </a:p>
          <a:p>
            <a:endParaRPr lang="en-US" sz="2400" b="1" dirty="0"/>
          </a:p>
          <a:p>
            <a:pPr marL="342900" indent="-342900">
              <a:buFont typeface="Arial" charset="0"/>
              <a:buChar char="•"/>
            </a:pPr>
            <a:r>
              <a:rPr lang="en-GB" sz="2400" dirty="0"/>
              <a:t>(</a:t>
            </a:r>
            <a:r>
              <a:rPr lang="de-DE" sz="2400" cap="small" dirty="0">
                <a:sym typeface="Symbol" charset="2"/>
              </a:rPr>
              <a:t></a:t>
            </a:r>
            <a:r>
              <a:rPr lang="de-DE" sz="2400" dirty="0" smtClean="0">
                <a:sym typeface="Symbol" charset="2"/>
              </a:rPr>
              <a:t>-)</a:t>
            </a:r>
            <a:r>
              <a:rPr lang="de-DE" sz="2400" dirty="0" err="1" smtClean="0">
                <a:sym typeface="Symbol" charset="2"/>
              </a:rPr>
              <a:t>agreement</a:t>
            </a:r>
            <a:endParaRPr lang="en-GB" sz="2400" dirty="0"/>
          </a:p>
          <a:p>
            <a:pPr marL="342900" indent="-342900">
              <a:buFont typeface="Arial" charset="0"/>
              <a:buChar char="•"/>
            </a:pPr>
            <a:r>
              <a:rPr lang="en-GB" sz="2400" dirty="0" smtClean="0"/>
              <a:t>Negative Concord</a:t>
            </a:r>
            <a:endParaRPr lang="en-GB" sz="2400" dirty="0"/>
          </a:p>
          <a:p>
            <a:pPr marL="342900" indent="-342900">
              <a:buFont typeface="Arial" charset="0"/>
              <a:buChar char="•"/>
            </a:pPr>
            <a:r>
              <a:rPr lang="en-GB" sz="2400" dirty="0" smtClean="0"/>
              <a:t>Sequence of Tense</a:t>
            </a:r>
            <a:endParaRPr lang="en-GB" sz="2400" dirty="0"/>
          </a:p>
          <a:p>
            <a:pPr marL="342900" indent="-342900">
              <a:buFont typeface="Arial" charset="0"/>
              <a:buChar char="•"/>
            </a:pPr>
            <a:r>
              <a:rPr lang="en-GB" sz="2400" dirty="0" smtClean="0"/>
              <a:t>Binding of Anaphors</a:t>
            </a:r>
            <a:endParaRPr lang="en-GB" sz="2400" dirty="0"/>
          </a:p>
          <a:p>
            <a:pPr marL="342900" indent="-342900">
              <a:buFont typeface="Arial" charset="0"/>
              <a:buChar char="•"/>
            </a:pPr>
            <a:r>
              <a:rPr lang="en-GB" sz="2400" dirty="0"/>
              <a:t>Case </a:t>
            </a:r>
            <a:endParaRPr lang="en-GB" sz="2400" dirty="0" smtClean="0"/>
          </a:p>
          <a:p>
            <a:pPr marL="342900" indent="-342900">
              <a:buFont typeface="Arial" charset="0"/>
              <a:buChar char="•"/>
            </a:pPr>
            <a:r>
              <a:rPr lang="en-GB" sz="2400" dirty="0" smtClean="0"/>
              <a:t>Movement (without the EPP-feature)</a:t>
            </a:r>
          </a:p>
          <a:p>
            <a:pPr marL="342900" indent="-342900">
              <a:buFont typeface="Arial" charset="0"/>
              <a:buChar char="•"/>
            </a:pPr>
            <a:endParaRPr lang="en-GB" sz="2400" dirty="0"/>
          </a:p>
          <a:p>
            <a:r>
              <a:rPr lang="en-GB" sz="2400" b="1" dirty="0" smtClean="0"/>
              <a:t>But how does selection fit in the picture?</a:t>
            </a:r>
          </a:p>
          <a:p>
            <a:endParaRPr lang="en-GB" sz="2400" b="1" dirty="0"/>
          </a:p>
          <a:p>
            <a:r>
              <a:rPr lang="en-GB" sz="2400" b="1" dirty="0" smtClean="0"/>
              <a:t>Why should uninterpretable features trigger syntactic operations?</a:t>
            </a:r>
          </a:p>
        </p:txBody>
      </p:sp>
    </p:spTree>
    <p:extLst>
      <p:ext uri="{BB962C8B-B14F-4D97-AF65-F5344CB8AC3E}">
        <p14:creationId xmlns:p14="http://schemas.microsoft.com/office/powerpoint/2010/main" val="20064163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43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2677656"/>
          </a:xfrm>
          <a:prstGeom prst="rect">
            <a:avLst/>
          </a:prstGeom>
          <a:noFill/>
        </p:spPr>
        <p:txBody>
          <a:bodyPr wrap="square" rtlCol="0">
            <a:spAutoFit/>
          </a:bodyPr>
          <a:lstStyle/>
          <a:p>
            <a:r>
              <a:rPr lang="en-US" sz="2400" b="1" dirty="0" smtClean="0"/>
              <a:t>Checking: </a:t>
            </a:r>
            <a:r>
              <a:rPr lang="en-US" sz="2400" dirty="0" smtClean="0"/>
              <a:t>an operation that triggers </a:t>
            </a:r>
            <a:r>
              <a:rPr lang="en-US" sz="2400" dirty="0" smtClean="0">
                <a:solidFill>
                  <a:schemeClr val="tx2"/>
                </a:solidFill>
              </a:rPr>
              <a:t>structure building </a:t>
            </a:r>
            <a:r>
              <a:rPr lang="en-US" sz="2400" dirty="0" smtClean="0"/>
              <a:t>as elements (</a:t>
            </a:r>
            <a:r>
              <a:rPr lang="en-US" sz="2400" dirty="0"/>
              <a:t>[</a:t>
            </a:r>
            <a:r>
              <a:rPr lang="en-US" sz="2400" dirty="0" err="1" smtClean="0"/>
              <a:t>uF</a:t>
            </a:r>
            <a:r>
              <a:rPr lang="en-US" sz="2400" dirty="0" smtClean="0"/>
              <a:t>]s) in the derivation impose restrictions on the structure that embeds them.</a:t>
            </a:r>
          </a:p>
          <a:p>
            <a:endParaRPr lang="en-US" sz="2400" dirty="0"/>
          </a:p>
          <a:p>
            <a:r>
              <a:rPr lang="en-US" sz="2400" b="1" dirty="0" smtClean="0"/>
              <a:t>Valuation</a:t>
            </a:r>
            <a:r>
              <a:rPr lang="en-US" sz="2400" dirty="0"/>
              <a:t>: an operation that </a:t>
            </a:r>
            <a:r>
              <a:rPr lang="en-US" sz="2400" dirty="0" smtClean="0"/>
              <a:t>featurally </a:t>
            </a:r>
            <a:r>
              <a:rPr lang="en-US" sz="2400" dirty="0" smtClean="0">
                <a:solidFill>
                  <a:schemeClr val="tx2"/>
                </a:solidFill>
              </a:rPr>
              <a:t>enriches structures </a:t>
            </a:r>
            <a:r>
              <a:rPr lang="en-US" sz="2400" dirty="0" smtClean="0"/>
              <a:t>already built (and containing already checked but unvalued uninterpretable features).</a:t>
            </a:r>
          </a:p>
        </p:txBody>
      </p:sp>
    </p:spTree>
    <p:extLst>
      <p:ext uri="{BB962C8B-B14F-4D97-AF65-F5344CB8AC3E}">
        <p14:creationId xmlns:p14="http://schemas.microsoft.com/office/powerpoint/2010/main" val="2489292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44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IV. </a:t>
            </a:r>
            <a:r>
              <a:rPr lang="de-DE" sz="3600" b="1" dirty="0" err="1">
                <a:solidFill>
                  <a:srgbClr val="192C43"/>
                </a:solidFill>
              </a:rPr>
              <a:t>Checking</a:t>
            </a:r>
            <a:r>
              <a:rPr lang="de-DE" sz="3600" b="1" dirty="0">
                <a:solidFill>
                  <a:srgbClr val="192C43"/>
                </a:solidFill>
              </a:rPr>
              <a:t> vs. </a:t>
            </a:r>
            <a:r>
              <a:rPr lang="de-DE" sz="3600" b="1" dirty="0" err="1">
                <a:solidFill>
                  <a:srgbClr val="192C43"/>
                </a:solidFill>
              </a:rPr>
              <a:t>Valuation</a:t>
            </a:r>
            <a:endParaRPr lang="de-DE" sz="3600" b="1" dirty="0">
              <a:solidFill>
                <a:srgbClr val="192C43"/>
              </a:solidFill>
            </a:endParaRP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US" sz="2400" b="1" dirty="0" smtClean="0"/>
              <a:t>Hypotheses</a:t>
            </a:r>
            <a:r>
              <a:rPr lang="en-US" sz="2400" dirty="0" smtClean="0"/>
              <a:t>:</a:t>
            </a:r>
          </a:p>
          <a:p>
            <a:endParaRPr lang="en-US" sz="2400" dirty="0"/>
          </a:p>
          <a:p>
            <a:pPr marL="342900" indent="-342900">
              <a:buFont typeface="Wingdings" charset="2"/>
              <a:buChar char="§"/>
            </a:pPr>
            <a:r>
              <a:rPr lang="en-US" sz="2400" dirty="0"/>
              <a:t>One-to-many relations enable the language learner to acquire which uninterpretable formal features are present in the target language</a:t>
            </a:r>
            <a:r>
              <a:rPr lang="en-US" sz="2400" dirty="0" smtClean="0"/>
              <a:t>.</a:t>
            </a:r>
          </a:p>
          <a:p>
            <a:pPr marL="342900" indent="-342900">
              <a:buFont typeface="Wingdings" charset="2"/>
              <a:buChar char="§"/>
            </a:pPr>
            <a:endParaRPr lang="en-US" sz="2400" dirty="0"/>
          </a:p>
          <a:p>
            <a:pPr marL="342900" indent="-342900">
              <a:buFont typeface="Wingdings" charset="2"/>
              <a:buChar char="§"/>
            </a:pPr>
            <a:r>
              <a:rPr lang="en-US" sz="2400" dirty="0" smtClean="0"/>
              <a:t>Uninterpretable features are responsible for structure building.</a:t>
            </a:r>
          </a:p>
          <a:p>
            <a:pPr marL="342900" indent="-342900">
              <a:buFont typeface="Wingdings" charset="2"/>
              <a:buChar char="§"/>
            </a:pPr>
            <a:endParaRPr lang="en-US" sz="2400" dirty="0"/>
          </a:p>
          <a:p>
            <a:pPr marL="342900" indent="-342900">
              <a:buFont typeface="Wingdings" charset="2"/>
              <a:buChar char="§"/>
            </a:pPr>
            <a:r>
              <a:rPr lang="en-US" sz="2400" dirty="0" smtClean="0"/>
              <a:t>In a structure already built, accessible unvalued features maybe valued. Note that this is an instance of </a:t>
            </a:r>
            <a:r>
              <a:rPr lang="en-US" sz="2400" smtClean="0"/>
              <a:t>Path-based Locality.</a:t>
            </a:r>
            <a:endParaRPr lang="en-US" sz="2400" dirty="0" smtClean="0"/>
          </a:p>
          <a:p>
            <a:pPr marL="342900" indent="-342900">
              <a:buFont typeface="Wingdings" charset="2"/>
              <a:buChar char="§"/>
            </a:pPr>
            <a:endParaRPr lang="en-US" sz="2400" dirty="0"/>
          </a:p>
        </p:txBody>
      </p:sp>
    </p:spTree>
    <p:extLst>
      <p:ext uri="{BB962C8B-B14F-4D97-AF65-F5344CB8AC3E}">
        <p14:creationId xmlns:p14="http://schemas.microsoft.com/office/powerpoint/2010/main" val="15076560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solidFill>
            <a:srgbClr val="19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6"/>
          </a:xfrm>
          <a:prstGeom prst="rect">
            <a:avLst/>
          </a:prstGeom>
          <a:noFill/>
        </p:spPr>
        <p:txBody>
          <a:bodyPr wrap="square" rtlCol="0">
            <a:spAutoFit/>
          </a:bodyPr>
          <a:lstStyle/>
          <a:p>
            <a:pPr algn="r"/>
            <a:r>
              <a:rPr lang="de-DE" sz="3200" b="1" dirty="0" smtClean="0">
                <a:solidFill>
                  <a:schemeClr val="bg1"/>
                </a:solidFill>
              </a:rPr>
              <a:t>Formal/categorial </a:t>
            </a:r>
            <a:r>
              <a:rPr lang="de-DE" sz="3200" b="1" dirty="0" err="1" smtClean="0">
                <a:solidFill>
                  <a:schemeClr val="bg1"/>
                </a:solidFill>
              </a:rPr>
              <a:t>features</a:t>
            </a:r>
            <a:endParaRPr lang="de-DE" sz="3200" b="1" dirty="0">
              <a:solidFill>
                <a:schemeClr val="bg1"/>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2590906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5"/>
          </a:xfrm>
          <a:prstGeom prst="rect">
            <a:avLst/>
          </a:prstGeom>
          <a:noFill/>
        </p:spPr>
        <p:txBody>
          <a:bodyPr wrap="square" rtlCol="0">
            <a:spAutoFit/>
          </a:bodyPr>
          <a:lstStyle/>
          <a:p>
            <a:pPr algn="r"/>
            <a:r>
              <a:rPr lang="de-DE" sz="3200" b="1" dirty="0" err="1" smtClean="0">
                <a:solidFill>
                  <a:srgbClr val="192C43"/>
                </a:solidFill>
              </a:rPr>
              <a:t>Types</a:t>
            </a:r>
            <a:r>
              <a:rPr lang="de-DE" sz="3200" b="1" dirty="0" smtClean="0">
                <a:solidFill>
                  <a:srgbClr val="192C43"/>
                </a:solidFill>
              </a:rPr>
              <a:t> </a:t>
            </a:r>
            <a:r>
              <a:rPr lang="de-DE" sz="3200" b="1" dirty="0" err="1" smtClean="0">
                <a:solidFill>
                  <a:srgbClr val="192C43"/>
                </a:solidFill>
              </a:rPr>
              <a:t>of</a:t>
            </a:r>
            <a:r>
              <a:rPr lang="de-DE" sz="3200" b="1" dirty="0" smtClean="0">
                <a:solidFill>
                  <a:srgbClr val="192C43"/>
                </a:solidFill>
              </a:rPr>
              <a:t> </a:t>
            </a:r>
            <a:r>
              <a:rPr lang="de-DE" sz="3200" b="1" dirty="0" err="1" smtClean="0">
                <a:solidFill>
                  <a:srgbClr val="192C43"/>
                </a:solidFill>
              </a:rPr>
              <a:t>features</a:t>
            </a:r>
            <a:endParaRPr lang="en-GB" sz="3200"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2373180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47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000000"/>
                </a:solidFill>
              </a:rPr>
              <a:t>V. </a:t>
            </a:r>
            <a:r>
              <a:rPr lang="de-DE" sz="3600" b="1" dirty="0" err="1" smtClean="0">
                <a:solidFill>
                  <a:srgbClr val="000000"/>
                </a:solidFill>
              </a:rPr>
              <a:t>Types</a:t>
            </a:r>
            <a:r>
              <a:rPr lang="de-DE" sz="3600" b="1" dirty="0" smtClean="0">
                <a:solidFill>
                  <a:srgbClr val="000000"/>
                </a:solidFill>
              </a:rPr>
              <a:t> </a:t>
            </a:r>
            <a:r>
              <a:rPr lang="de-DE" sz="3600" b="1" dirty="0" err="1" smtClean="0">
                <a:solidFill>
                  <a:srgbClr val="000000"/>
                </a:solidFill>
              </a:rPr>
              <a:t>of</a:t>
            </a:r>
            <a:r>
              <a:rPr lang="de-DE" sz="3600" b="1" dirty="0" smtClean="0">
                <a:solidFill>
                  <a:srgbClr val="000000"/>
                </a:solidFill>
              </a:rPr>
              <a:t> </a:t>
            </a:r>
            <a:r>
              <a:rPr lang="de-DE" sz="3600" b="1" dirty="0" err="1" smtClean="0">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4385816"/>
          </a:xfrm>
          <a:prstGeom prst="rect">
            <a:avLst/>
          </a:prstGeom>
          <a:noFill/>
        </p:spPr>
        <p:txBody>
          <a:bodyPr wrap="square" rtlCol="0">
            <a:spAutoFit/>
          </a:bodyPr>
          <a:lstStyle/>
          <a:p>
            <a:pPr>
              <a:spcBef>
                <a:spcPts val="600"/>
              </a:spcBef>
              <a:spcAft>
                <a:spcPts val="600"/>
              </a:spcAft>
              <a:buClr>
                <a:srgbClr val="192C43"/>
              </a:buClr>
            </a:pPr>
            <a:r>
              <a:rPr lang="en-GB" sz="2400" b="1" dirty="0" smtClean="0"/>
              <a:t>What features are involved in syntactic operations / dependencies?</a:t>
            </a:r>
          </a:p>
          <a:p>
            <a:pPr>
              <a:spcBef>
                <a:spcPts val="600"/>
              </a:spcBef>
              <a:spcAft>
                <a:spcPts val="600"/>
              </a:spcAft>
              <a:buClr>
                <a:srgbClr val="192C43"/>
              </a:buClr>
            </a:pPr>
            <a:endParaRPr lang="en-GB" sz="2400" b="1" dirty="0" smtClean="0"/>
          </a:p>
          <a:p>
            <a:pPr marL="342900" indent="-342900">
              <a:buClr>
                <a:srgbClr val="192C43"/>
              </a:buClr>
              <a:buFont typeface="Wingdings" charset="2"/>
              <a:buChar char="§"/>
            </a:pPr>
            <a:r>
              <a:rPr lang="en-GB" sz="2400" dirty="0" smtClean="0"/>
              <a:t>Chomsky (1995 et </a:t>
            </a:r>
            <a:r>
              <a:rPr lang="en-GB" sz="2400" dirty="0" err="1" smtClean="0"/>
              <a:t>seq</a:t>
            </a:r>
            <a:r>
              <a:rPr lang="en-GB" sz="2400" dirty="0" smtClean="0"/>
              <a:t>): minimally interpretable and uninterpretable formal features.</a:t>
            </a:r>
          </a:p>
          <a:p>
            <a:pPr marL="342900" indent="-342900">
              <a:buClr>
                <a:srgbClr val="192C43"/>
              </a:buClr>
              <a:buFont typeface="Wingdings" charset="2"/>
              <a:buChar char="§"/>
            </a:pPr>
            <a:endParaRPr lang="en-GB" sz="2400" dirty="0" smtClean="0"/>
          </a:p>
          <a:p>
            <a:pPr marL="342900" indent="-342900">
              <a:buClr>
                <a:srgbClr val="192C43"/>
              </a:buClr>
              <a:buFont typeface="Wingdings" charset="2"/>
              <a:buChar char="§"/>
            </a:pPr>
            <a:r>
              <a:rPr lang="en-GB" sz="2400" dirty="0" smtClean="0"/>
              <a:t>Various other features have been postulated: categorial features, selectional features, edge features, EPP-features, fully uninterpretable features, etc.</a:t>
            </a:r>
          </a:p>
          <a:p>
            <a:pPr marL="342900" indent="-342900">
              <a:buClr>
                <a:srgbClr val="192C43"/>
              </a:buClr>
              <a:buFont typeface="Wingdings" charset="2"/>
              <a:buChar char="§"/>
            </a:pPr>
            <a:endParaRPr lang="en-GB" sz="2400" dirty="0" smtClean="0"/>
          </a:p>
          <a:p>
            <a:pPr marL="342900" indent="-342900">
              <a:buClr>
                <a:srgbClr val="192C43"/>
              </a:buClr>
              <a:buFont typeface="Wingdings" charset="2"/>
              <a:buChar char="§"/>
            </a:pPr>
            <a:r>
              <a:rPr lang="en-GB" sz="2400" dirty="0" smtClean="0"/>
              <a:t>But what exactly distinguishes these features?</a:t>
            </a:r>
            <a:endParaRPr lang="en-GB" sz="2400" dirty="0"/>
          </a:p>
        </p:txBody>
      </p:sp>
    </p:spTree>
    <p:extLst>
      <p:ext uri="{BB962C8B-B14F-4D97-AF65-F5344CB8AC3E}">
        <p14:creationId xmlns:p14="http://schemas.microsoft.com/office/powerpoint/2010/main" val="18395698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48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5863143"/>
          </a:xfrm>
          <a:prstGeom prst="rect">
            <a:avLst/>
          </a:prstGeom>
          <a:noFill/>
        </p:spPr>
        <p:txBody>
          <a:bodyPr wrap="square" rtlCol="0">
            <a:spAutoFit/>
          </a:bodyPr>
          <a:lstStyle/>
          <a:p>
            <a:r>
              <a:rPr lang="en-GB" sz="2400" b="1" dirty="0" smtClean="0"/>
              <a:t>Chomsky (1995, 2000, 2001):</a:t>
            </a:r>
          </a:p>
          <a:p>
            <a:endParaRPr lang="en-GB" dirty="0" smtClean="0"/>
          </a:p>
          <a:p>
            <a:pPr marL="270000" indent="-270000">
              <a:spcAft>
                <a:spcPts val="600"/>
              </a:spcAft>
              <a:buClr>
                <a:srgbClr val="192C43"/>
              </a:buClr>
              <a:buFont typeface="Wingdings" charset="2"/>
              <a:buChar char="§"/>
            </a:pPr>
            <a:r>
              <a:rPr lang="en-GB" sz="2400" dirty="0" smtClean="0">
                <a:solidFill>
                  <a:srgbClr val="000000"/>
                </a:solidFill>
              </a:rPr>
              <a:t>The set</a:t>
            </a:r>
            <a:r>
              <a:rPr lang="en-GB" sz="2400" dirty="0">
                <a:solidFill>
                  <a:srgbClr val="000000"/>
                </a:solidFill>
              </a:rPr>
              <a:t> </a:t>
            </a:r>
            <a:r>
              <a:rPr lang="en-GB" sz="2400" dirty="0" smtClean="0">
                <a:solidFill>
                  <a:srgbClr val="000000"/>
                </a:solidFill>
              </a:rPr>
              <a:t>of formal features and the set of semantic features intersect:</a:t>
            </a:r>
          </a:p>
          <a:p>
            <a:pPr marL="270000" indent="-270000">
              <a:spcAft>
                <a:spcPts val="600"/>
              </a:spcAft>
              <a:buClr>
                <a:srgbClr val="192C43"/>
              </a:buClr>
              <a:buFont typeface="Wingdings" charset="2"/>
              <a:buChar char="§"/>
            </a:pPr>
            <a:endParaRPr lang="en-GB" sz="2400" dirty="0">
              <a:solidFill>
                <a:srgbClr val="000000"/>
              </a:solidFill>
            </a:endParaRPr>
          </a:p>
          <a:p>
            <a:pPr marL="270000" indent="-270000">
              <a:spcAft>
                <a:spcPts val="600"/>
              </a:spcAft>
              <a:buClr>
                <a:srgbClr val="192C43"/>
              </a:buClr>
              <a:buFont typeface="Wingdings" charset="2"/>
              <a:buChar char="§"/>
            </a:pPr>
            <a:endParaRPr lang="en-GB" sz="2400" dirty="0" smtClean="0">
              <a:solidFill>
                <a:srgbClr val="000000"/>
              </a:solidFill>
            </a:endParaRPr>
          </a:p>
          <a:p>
            <a:pPr marL="270000" indent="-270000">
              <a:spcAft>
                <a:spcPts val="600"/>
              </a:spcAft>
              <a:buClr>
                <a:srgbClr val="192C43"/>
              </a:buClr>
              <a:buFont typeface="Wingdings" charset="2"/>
              <a:buChar char="§"/>
            </a:pPr>
            <a:endParaRPr lang="en-GB" sz="2400" dirty="0">
              <a:solidFill>
                <a:srgbClr val="000000"/>
              </a:solidFill>
            </a:endParaRPr>
          </a:p>
          <a:p>
            <a:pPr marL="270000" indent="-270000">
              <a:spcAft>
                <a:spcPts val="600"/>
              </a:spcAft>
              <a:buClr>
                <a:srgbClr val="192C43"/>
              </a:buClr>
              <a:buFont typeface="Wingdings" charset="2"/>
              <a:buChar char="§"/>
            </a:pPr>
            <a:endParaRPr lang="en-GB" sz="2400" dirty="0" smtClean="0">
              <a:solidFill>
                <a:srgbClr val="000000"/>
              </a:solidFill>
            </a:endParaRPr>
          </a:p>
          <a:p>
            <a:pPr marL="270000" indent="-270000">
              <a:spcAft>
                <a:spcPts val="600"/>
              </a:spcAft>
              <a:buClr>
                <a:srgbClr val="192C43"/>
              </a:buClr>
              <a:buFont typeface="Wingdings" charset="2"/>
              <a:buChar char="§"/>
            </a:pPr>
            <a:endParaRPr lang="en-GB" sz="2400" dirty="0">
              <a:solidFill>
                <a:srgbClr val="000000"/>
              </a:solidFill>
            </a:endParaRPr>
          </a:p>
          <a:p>
            <a:pPr marL="270000" indent="-270000">
              <a:spcAft>
                <a:spcPts val="600"/>
              </a:spcAft>
              <a:buClr>
                <a:srgbClr val="192C43"/>
              </a:buClr>
              <a:buFont typeface="Wingdings" charset="2"/>
              <a:buChar char="§"/>
            </a:pPr>
            <a:r>
              <a:rPr lang="en-GB" sz="2400" dirty="0" smtClean="0">
                <a:solidFill>
                  <a:srgbClr val="000000"/>
                </a:solidFill>
              </a:rPr>
              <a:t>Uninterpretable features must be deleted under checking with interpretable features</a:t>
            </a:r>
          </a:p>
          <a:p>
            <a:pPr>
              <a:spcAft>
                <a:spcPts val="600"/>
              </a:spcAft>
              <a:buClr>
                <a:srgbClr val="192C43"/>
              </a:buClr>
            </a:pPr>
            <a:endParaRPr lang="en-GB" sz="2400" dirty="0" smtClean="0">
              <a:solidFill>
                <a:srgbClr val="000000"/>
              </a:solidFill>
            </a:endParaRPr>
          </a:p>
          <a:p>
            <a:pPr>
              <a:spcAft>
                <a:spcPts val="600"/>
              </a:spcAft>
              <a:buClr>
                <a:srgbClr val="192C43"/>
              </a:buClr>
            </a:pPr>
            <a:endParaRPr lang="en-GB" sz="2400" dirty="0" smtClean="0">
              <a:solidFill>
                <a:srgbClr val="000000"/>
              </a:solidFill>
            </a:endParaRPr>
          </a:p>
          <a:p>
            <a:pPr marL="270000" indent="-270000">
              <a:spcAft>
                <a:spcPts val="600"/>
              </a:spcAft>
              <a:buClr>
                <a:srgbClr val="192C43"/>
              </a:buClr>
              <a:buFont typeface="Wingdings" charset="2"/>
              <a:buChar char="§"/>
            </a:pPr>
            <a:endParaRPr lang="de-DE" sz="2400" dirty="0">
              <a:solidFill>
                <a:srgbClr val="000000"/>
              </a:solidFill>
            </a:endParaRPr>
          </a:p>
        </p:txBody>
      </p:sp>
      <p:pic>
        <p:nvPicPr>
          <p:cNvPr id="4" name="Bild 3"/>
          <p:cNvPicPr>
            <a:picLocks noChangeAspect="1"/>
          </p:cNvPicPr>
          <p:nvPr/>
        </p:nvPicPr>
        <p:blipFill>
          <a:blip r:embed="rId3"/>
          <a:stretch>
            <a:fillRect/>
          </a:stretch>
        </p:blipFill>
        <p:spPr>
          <a:xfrm>
            <a:off x="683568" y="2924944"/>
            <a:ext cx="7747000" cy="1790700"/>
          </a:xfrm>
          <a:prstGeom prst="rect">
            <a:avLst/>
          </a:prstGeom>
        </p:spPr>
      </p:pic>
    </p:spTree>
    <p:extLst>
      <p:ext uri="{BB962C8B-B14F-4D97-AF65-F5344CB8AC3E}">
        <p14:creationId xmlns:p14="http://schemas.microsoft.com/office/powerpoint/2010/main" val="11150464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49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5124480"/>
          </a:xfrm>
          <a:prstGeom prst="rect">
            <a:avLst/>
          </a:prstGeom>
          <a:noFill/>
        </p:spPr>
        <p:txBody>
          <a:bodyPr wrap="square" rtlCol="0">
            <a:spAutoFit/>
          </a:bodyPr>
          <a:lstStyle/>
          <a:p>
            <a:pPr>
              <a:spcBef>
                <a:spcPts val="600"/>
              </a:spcBef>
              <a:spcAft>
                <a:spcPts val="600"/>
              </a:spcAft>
              <a:buClr>
                <a:srgbClr val="192C43"/>
              </a:buClr>
            </a:pPr>
            <a:r>
              <a:rPr lang="en-GB" sz="2400" b="1" dirty="0" smtClean="0"/>
              <a:t>Problems with Chomsky’s view:</a:t>
            </a:r>
          </a:p>
          <a:p>
            <a:pPr>
              <a:spcBef>
                <a:spcPts val="600"/>
              </a:spcBef>
              <a:spcAft>
                <a:spcPts val="600"/>
              </a:spcAft>
              <a:buClr>
                <a:srgbClr val="192C43"/>
              </a:buClr>
            </a:pPr>
            <a:endParaRPr lang="en-GB" sz="2400" b="1" dirty="0" smtClean="0"/>
          </a:p>
          <a:p>
            <a:pPr marL="342900" indent="-342900">
              <a:buClr>
                <a:srgbClr val="192C43"/>
              </a:buClr>
              <a:buFont typeface="Wingdings" charset="2"/>
              <a:buChar char="§"/>
            </a:pPr>
            <a:r>
              <a:rPr lang="en-GB" sz="2400" dirty="0" smtClean="0"/>
              <a:t>Empirically (1): various formal ‘interpretable’ features do not correspond with the semantic properties of the lexical item that carries them.</a:t>
            </a:r>
          </a:p>
          <a:p>
            <a:pPr marL="342900" indent="-342900">
              <a:buClr>
                <a:srgbClr val="192C43"/>
              </a:buClr>
              <a:buFont typeface="Wingdings" charset="2"/>
              <a:buChar char="§"/>
            </a:pPr>
            <a:endParaRPr lang="en-GB" sz="2400" dirty="0">
              <a:solidFill>
                <a:schemeClr val="tx2"/>
              </a:solidFill>
            </a:endParaRPr>
          </a:p>
          <a:p>
            <a:pPr>
              <a:buClr>
                <a:srgbClr val="192C43"/>
              </a:buClr>
            </a:pPr>
            <a:r>
              <a:rPr lang="en-GB" sz="2400" dirty="0" smtClean="0">
                <a:solidFill>
                  <a:schemeClr val="tx2"/>
                </a:solidFill>
              </a:rPr>
              <a:t>	Das </a:t>
            </a:r>
            <a:r>
              <a:rPr lang="en-GB" sz="2400" dirty="0" err="1" smtClean="0">
                <a:solidFill>
                  <a:schemeClr val="tx2"/>
                </a:solidFill>
              </a:rPr>
              <a:t>Mädchen</a:t>
            </a:r>
            <a:r>
              <a:rPr lang="en-GB" sz="2400" baseline="-25000" dirty="0" err="1" smtClean="0">
                <a:solidFill>
                  <a:schemeClr val="tx2"/>
                </a:solidFill>
              </a:rPr>
              <a:t>NEUT</a:t>
            </a:r>
            <a:r>
              <a:rPr lang="en-GB" sz="2400" dirty="0" smtClean="0">
                <a:solidFill>
                  <a:schemeClr val="tx2"/>
                </a:solidFill>
              </a:rPr>
              <a:t>		German</a:t>
            </a:r>
          </a:p>
          <a:p>
            <a:pPr>
              <a:buClr>
                <a:srgbClr val="192C43"/>
              </a:buClr>
            </a:pPr>
            <a:r>
              <a:rPr lang="en-GB" sz="2400" dirty="0">
                <a:solidFill>
                  <a:schemeClr val="tx2"/>
                </a:solidFill>
              </a:rPr>
              <a:t>	</a:t>
            </a:r>
            <a:r>
              <a:rPr lang="en-GB" sz="2400" dirty="0" smtClean="0">
                <a:solidFill>
                  <a:schemeClr val="tx2"/>
                </a:solidFill>
              </a:rPr>
              <a:t>‘The girl’</a:t>
            </a:r>
          </a:p>
          <a:p>
            <a:pPr>
              <a:buClr>
                <a:srgbClr val="192C43"/>
              </a:buClr>
            </a:pPr>
            <a:r>
              <a:rPr lang="en-GB" sz="2400" dirty="0">
                <a:solidFill>
                  <a:schemeClr val="tx2"/>
                </a:solidFill>
              </a:rPr>
              <a:t>	</a:t>
            </a:r>
            <a:endParaRPr lang="en-GB" sz="2400" dirty="0" smtClean="0">
              <a:solidFill>
                <a:schemeClr val="tx2"/>
              </a:solidFill>
            </a:endParaRPr>
          </a:p>
          <a:p>
            <a:pPr>
              <a:buClr>
                <a:srgbClr val="192C43"/>
              </a:buClr>
            </a:pPr>
            <a:r>
              <a:rPr lang="en-GB" sz="2400" dirty="0">
                <a:solidFill>
                  <a:schemeClr val="tx2"/>
                </a:solidFill>
              </a:rPr>
              <a:t>	</a:t>
            </a:r>
            <a:r>
              <a:rPr lang="en-GB" sz="2400" dirty="0" err="1" smtClean="0">
                <a:solidFill>
                  <a:schemeClr val="tx2"/>
                </a:solidFill>
              </a:rPr>
              <a:t>Scissors</a:t>
            </a:r>
            <a:r>
              <a:rPr lang="en-GB" sz="2400" baseline="-25000" dirty="0" err="1" smtClean="0">
                <a:solidFill>
                  <a:schemeClr val="tx2"/>
                </a:solidFill>
              </a:rPr>
              <a:t>PLUR</a:t>
            </a:r>
            <a:r>
              <a:rPr lang="en-GB" sz="2400" baseline="-25000" dirty="0" smtClean="0">
                <a:solidFill>
                  <a:schemeClr val="tx2"/>
                </a:solidFill>
              </a:rPr>
              <a:t>			</a:t>
            </a:r>
            <a:r>
              <a:rPr lang="en-GB" sz="2400" dirty="0" smtClean="0">
                <a:solidFill>
                  <a:schemeClr val="tx2"/>
                </a:solidFill>
              </a:rPr>
              <a:t>English</a:t>
            </a:r>
          </a:p>
          <a:p>
            <a:pPr>
              <a:buClr>
                <a:srgbClr val="192C43"/>
              </a:buClr>
            </a:pPr>
            <a:endParaRPr lang="en-GB" sz="2400" dirty="0">
              <a:solidFill>
                <a:schemeClr val="tx2"/>
              </a:solidFill>
            </a:endParaRPr>
          </a:p>
          <a:p>
            <a:pPr>
              <a:buClr>
                <a:srgbClr val="192C43"/>
              </a:buClr>
            </a:pPr>
            <a:r>
              <a:rPr lang="en-GB" sz="2400" dirty="0" smtClean="0">
                <a:solidFill>
                  <a:schemeClr val="tx2"/>
                </a:solidFill>
              </a:rPr>
              <a:t>	</a:t>
            </a:r>
            <a:r>
              <a:rPr lang="en-GB" sz="2400" dirty="0" err="1" smtClean="0">
                <a:solidFill>
                  <a:schemeClr val="tx2"/>
                </a:solidFill>
              </a:rPr>
              <a:t>Loqui</a:t>
            </a:r>
            <a:r>
              <a:rPr lang="en-GB" sz="2400" baseline="-25000" dirty="0" err="1" smtClean="0">
                <a:solidFill>
                  <a:schemeClr val="tx2"/>
                </a:solidFill>
              </a:rPr>
              <a:t>PASS</a:t>
            </a:r>
            <a:r>
              <a:rPr lang="en-GB" sz="2400" dirty="0" smtClean="0">
                <a:solidFill>
                  <a:schemeClr val="tx2"/>
                </a:solidFill>
              </a:rPr>
              <a:t>			Latin</a:t>
            </a:r>
          </a:p>
          <a:p>
            <a:pPr>
              <a:buClr>
                <a:srgbClr val="192C43"/>
              </a:buClr>
            </a:pPr>
            <a:r>
              <a:rPr lang="en-GB" sz="2400" dirty="0">
                <a:solidFill>
                  <a:schemeClr val="tx2"/>
                </a:solidFill>
              </a:rPr>
              <a:t>	</a:t>
            </a:r>
            <a:r>
              <a:rPr lang="en-GB" sz="2400" dirty="0" smtClean="0">
                <a:solidFill>
                  <a:schemeClr val="tx2"/>
                </a:solidFill>
              </a:rPr>
              <a:t>‘To speak’</a:t>
            </a:r>
          </a:p>
        </p:txBody>
      </p:sp>
    </p:spTree>
    <p:extLst>
      <p:ext uri="{BB962C8B-B14F-4D97-AF65-F5344CB8AC3E}">
        <p14:creationId xmlns:p14="http://schemas.microsoft.com/office/powerpoint/2010/main" val="72439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 </a:t>
            </a:r>
            <a:r>
              <a:rPr lang="de-DE" sz="3600" b="1" dirty="0" err="1">
                <a:solidFill>
                  <a:srgbClr val="192C43"/>
                </a:solidFill>
              </a:rPr>
              <a:t>One-to-many</a:t>
            </a:r>
            <a:r>
              <a:rPr lang="de-DE" sz="3600" b="1" dirty="0">
                <a:solidFill>
                  <a:srgbClr val="192C43"/>
                </a:solidFill>
              </a:rPr>
              <a:t> </a:t>
            </a:r>
            <a:r>
              <a:rPr lang="de-DE" sz="3600" b="1" dirty="0" err="1">
                <a:solidFill>
                  <a:srgbClr val="192C43"/>
                </a:solidFill>
              </a:rPr>
              <a:t>relations</a:t>
            </a:r>
            <a:r>
              <a:rPr lang="de-DE" sz="3600" b="1" dirty="0">
                <a:solidFill>
                  <a:srgbClr val="192C43"/>
                </a:solidFill>
              </a:rPr>
              <a:t> in </a:t>
            </a:r>
            <a:r>
              <a:rPr lang="de-DE" sz="3600" b="1" dirty="0" err="1">
                <a:solidFill>
                  <a:srgbClr val="192C43"/>
                </a:solidFill>
              </a:rPr>
              <a:t>morpho</a:t>
            </a:r>
            <a:r>
              <a:rPr lang="de-DE" sz="3600" b="1" dirty="0">
                <a:solidFill>
                  <a:srgbClr val="192C43"/>
                </a:solidFill>
              </a:rPr>
              <a:t>-syntax</a:t>
            </a: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t>Negative Concord: </a:t>
            </a:r>
            <a:r>
              <a:rPr lang="en-GB" sz="2400" dirty="0" smtClean="0"/>
              <a:t>Two elements that can independently yield a semantic negation, jointly only yield one.</a:t>
            </a:r>
          </a:p>
          <a:p>
            <a:endParaRPr lang="en-US" sz="2400" dirty="0">
              <a:solidFill>
                <a:schemeClr val="tx2"/>
              </a:solidFill>
            </a:endParaRPr>
          </a:p>
          <a:p>
            <a:r>
              <a:rPr lang="en-GB" sz="2400" dirty="0" smtClean="0">
                <a:solidFill>
                  <a:schemeClr val="tx2"/>
                </a:solidFill>
              </a:rPr>
              <a:t>Gianni </a:t>
            </a:r>
            <a:r>
              <a:rPr lang="en-GB" sz="2400" i="1" dirty="0" smtClean="0">
                <a:solidFill>
                  <a:schemeClr val="tx2"/>
                </a:solidFill>
              </a:rPr>
              <a:t>non</a:t>
            </a:r>
            <a:r>
              <a:rPr lang="en-GB" sz="2400" dirty="0" smtClean="0">
                <a:solidFill>
                  <a:schemeClr val="tx2"/>
                </a:solidFill>
              </a:rPr>
              <a:t> </a:t>
            </a:r>
            <a:r>
              <a:rPr lang="en-GB" sz="2400" dirty="0">
                <a:solidFill>
                  <a:schemeClr val="tx2"/>
                </a:solidFill>
              </a:rPr>
              <a:t>ha </a:t>
            </a:r>
            <a:r>
              <a:rPr lang="en-GB" sz="2400" dirty="0" err="1">
                <a:solidFill>
                  <a:schemeClr val="tx2"/>
                </a:solidFill>
              </a:rPr>
              <a:t>telefonato</a:t>
            </a:r>
            <a:r>
              <a:rPr lang="en-GB" sz="2400" i="1" dirty="0">
                <a:solidFill>
                  <a:schemeClr val="tx2"/>
                </a:solidFill>
              </a:rPr>
              <a:t>	</a:t>
            </a:r>
            <a:r>
              <a:rPr lang="en-GB" sz="2400" dirty="0">
                <a:solidFill>
                  <a:schemeClr val="tx2"/>
                </a:solidFill>
              </a:rPr>
              <a:t>			</a:t>
            </a:r>
            <a:r>
              <a:rPr lang="en-GB" sz="2400" dirty="0" smtClean="0">
                <a:solidFill>
                  <a:schemeClr val="tx2"/>
                </a:solidFill>
              </a:rPr>
              <a:t>Italian</a:t>
            </a:r>
            <a:endParaRPr lang="de-DE" sz="2400" dirty="0">
              <a:solidFill>
                <a:schemeClr val="tx2"/>
              </a:solidFill>
            </a:endParaRPr>
          </a:p>
          <a:p>
            <a:r>
              <a:rPr lang="en-GB" sz="2400" dirty="0" smtClean="0">
                <a:solidFill>
                  <a:schemeClr val="tx2"/>
                </a:solidFill>
              </a:rPr>
              <a:t>Gianni </a:t>
            </a:r>
            <a:r>
              <a:rPr lang="en-GB" sz="2400" dirty="0" err="1">
                <a:solidFill>
                  <a:schemeClr val="tx2"/>
                </a:solidFill>
              </a:rPr>
              <a:t>neg</a:t>
            </a:r>
            <a:r>
              <a:rPr lang="en-GB" sz="2400" dirty="0">
                <a:solidFill>
                  <a:schemeClr val="tx2"/>
                </a:solidFill>
              </a:rPr>
              <a:t> has </a:t>
            </a:r>
            <a:r>
              <a:rPr lang="en-GB" sz="2400" dirty="0" smtClean="0">
                <a:solidFill>
                  <a:schemeClr val="tx2"/>
                </a:solidFill>
              </a:rPr>
              <a:t>called		</a:t>
            </a:r>
          </a:p>
          <a:p>
            <a:r>
              <a:rPr lang="en-GB" sz="2400" dirty="0" smtClean="0">
                <a:solidFill>
                  <a:schemeClr val="tx2"/>
                </a:solidFill>
              </a:rPr>
              <a:t>‘</a:t>
            </a:r>
            <a:r>
              <a:rPr lang="en-GB" sz="2400" dirty="0">
                <a:solidFill>
                  <a:schemeClr val="tx2"/>
                </a:solidFill>
              </a:rPr>
              <a:t>Gianni didn’t call’</a:t>
            </a:r>
            <a:endParaRPr lang="de-DE" sz="2400" dirty="0">
              <a:solidFill>
                <a:schemeClr val="tx2"/>
              </a:solidFill>
            </a:endParaRPr>
          </a:p>
          <a:p>
            <a:endParaRPr lang="en-GB" sz="2400" dirty="0">
              <a:solidFill>
                <a:schemeClr val="tx2"/>
              </a:solidFill>
            </a:endParaRPr>
          </a:p>
          <a:p>
            <a:r>
              <a:rPr lang="en-GB" sz="2400" i="1" dirty="0" err="1" smtClean="0">
                <a:solidFill>
                  <a:schemeClr val="tx2"/>
                </a:solidFill>
              </a:rPr>
              <a:t>Nesssuno</a:t>
            </a:r>
            <a:r>
              <a:rPr lang="en-GB" sz="2400" dirty="0" smtClean="0">
                <a:solidFill>
                  <a:schemeClr val="tx2"/>
                </a:solidFill>
              </a:rPr>
              <a:t> </a:t>
            </a:r>
            <a:r>
              <a:rPr lang="en-GB" sz="2400" dirty="0">
                <a:solidFill>
                  <a:schemeClr val="tx2"/>
                </a:solidFill>
              </a:rPr>
              <a:t>ha </a:t>
            </a:r>
            <a:r>
              <a:rPr lang="en-GB" sz="2400" dirty="0" err="1">
                <a:solidFill>
                  <a:schemeClr val="tx2"/>
                </a:solidFill>
              </a:rPr>
              <a:t>telefonato</a:t>
            </a:r>
            <a:endParaRPr lang="de-DE" sz="2400" dirty="0">
              <a:solidFill>
                <a:schemeClr val="tx2"/>
              </a:solidFill>
            </a:endParaRPr>
          </a:p>
          <a:p>
            <a:r>
              <a:rPr lang="en-GB" sz="2400" dirty="0" err="1" smtClean="0">
                <a:solidFill>
                  <a:schemeClr val="tx2"/>
                </a:solidFill>
              </a:rPr>
              <a:t>Neg</a:t>
            </a:r>
            <a:r>
              <a:rPr lang="en-GB" sz="2400" dirty="0" smtClean="0">
                <a:solidFill>
                  <a:schemeClr val="tx2"/>
                </a:solidFill>
              </a:rPr>
              <a:t>-body </a:t>
            </a:r>
            <a:r>
              <a:rPr lang="en-GB" sz="2400" dirty="0">
                <a:solidFill>
                  <a:schemeClr val="tx2"/>
                </a:solidFill>
              </a:rPr>
              <a:t>has </a:t>
            </a:r>
            <a:r>
              <a:rPr lang="en-GB" sz="2400" dirty="0" smtClean="0">
                <a:solidFill>
                  <a:schemeClr val="tx2"/>
                </a:solidFill>
              </a:rPr>
              <a:t>called		</a:t>
            </a:r>
          </a:p>
          <a:p>
            <a:r>
              <a:rPr lang="en-GB" sz="2400" dirty="0" smtClean="0">
                <a:solidFill>
                  <a:schemeClr val="tx2"/>
                </a:solidFill>
              </a:rPr>
              <a:t>‘</a:t>
            </a:r>
            <a:r>
              <a:rPr lang="en-GB" sz="2400" dirty="0">
                <a:solidFill>
                  <a:schemeClr val="tx2"/>
                </a:solidFill>
              </a:rPr>
              <a:t>Nobody called’</a:t>
            </a:r>
            <a:endParaRPr lang="de-DE" sz="2400" dirty="0">
              <a:solidFill>
                <a:schemeClr val="tx2"/>
              </a:solidFill>
            </a:endParaRPr>
          </a:p>
          <a:p>
            <a:endParaRPr lang="en-GB" sz="2400" dirty="0" smtClean="0">
              <a:solidFill>
                <a:schemeClr val="tx2"/>
              </a:solidFill>
            </a:endParaRPr>
          </a:p>
          <a:p>
            <a:r>
              <a:rPr lang="en-GB" sz="2400" i="1" dirty="0" smtClean="0">
                <a:solidFill>
                  <a:schemeClr val="tx2"/>
                </a:solidFill>
              </a:rPr>
              <a:t>*</a:t>
            </a:r>
            <a:r>
              <a:rPr lang="en-GB" sz="2400" dirty="0" smtClean="0">
                <a:solidFill>
                  <a:schemeClr val="tx2"/>
                </a:solidFill>
              </a:rPr>
              <a:t>(</a:t>
            </a:r>
            <a:r>
              <a:rPr lang="en-GB" sz="2400" i="1" dirty="0" smtClean="0">
                <a:solidFill>
                  <a:schemeClr val="tx2"/>
                </a:solidFill>
              </a:rPr>
              <a:t>Non</a:t>
            </a:r>
            <a:r>
              <a:rPr lang="en-GB" sz="2400" dirty="0" smtClean="0">
                <a:solidFill>
                  <a:schemeClr val="tx2"/>
                </a:solidFill>
              </a:rPr>
              <a:t>) </a:t>
            </a:r>
            <a:r>
              <a:rPr lang="en-GB" sz="2400" dirty="0">
                <a:solidFill>
                  <a:schemeClr val="tx2"/>
                </a:solidFill>
              </a:rPr>
              <a:t>ha </a:t>
            </a:r>
            <a:r>
              <a:rPr lang="en-GB" sz="2400" dirty="0" err="1">
                <a:solidFill>
                  <a:schemeClr val="tx2"/>
                </a:solidFill>
              </a:rPr>
              <a:t>telefonato</a:t>
            </a:r>
            <a:r>
              <a:rPr lang="en-GB" sz="2400" dirty="0">
                <a:solidFill>
                  <a:schemeClr val="tx2"/>
                </a:solidFill>
              </a:rPr>
              <a:t> </a:t>
            </a:r>
            <a:r>
              <a:rPr lang="en-GB" sz="2400" i="1" dirty="0" err="1">
                <a:solidFill>
                  <a:schemeClr val="tx2"/>
                </a:solidFill>
              </a:rPr>
              <a:t>nessuno</a:t>
            </a:r>
            <a:endParaRPr lang="de-DE" sz="2400" dirty="0">
              <a:solidFill>
                <a:schemeClr val="tx2"/>
              </a:solidFill>
            </a:endParaRPr>
          </a:p>
          <a:p>
            <a:r>
              <a:rPr lang="en-GB" sz="2400" dirty="0" err="1" smtClean="0">
                <a:solidFill>
                  <a:schemeClr val="tx2"/>
                </a:solidFill>
              </a:rPr>
              <a:t>Neg</a:t>
            </a:r>
            <a:r>
              <a:rPr lang="en-GB" sz="2400" dirty="0" smtClean="0">
                <a:solidFill>
                  <a:schemeClr val="tx2"/>
                </a:solidFill>
              </a:rPr>
              <a:t> </a:t>
            </a:r>
            <a:r>
              <a:rPr lang="en-GB" sz="2400" dirty="0">
                <a:solidFill>
                  <a:schemeClr val="tx2"/>
                </a:solidFill>
              </a:rPr>
              <a:t>has called </a:t>
            </a:r>
            <a:r>
              <a:rPr lang="en-GB" sz="2400" dirty="0" err="1" smtClean="0">
                <a:solidFill>
                  <a:schemeClr val="tx2"/>
                </a:solidFill>
              </a:rPr>
              <a:t>neg</a:t>
            </a:r>
            <a:r>
              <a:rPr lang="en-GB" sz="2400" dirty="0" smtClean="0">
                <a:solidFill>
                  <a:schemeClr val="tx2"/>
                </a:solidFill>
              </a:rPr>
              <a:t>-body	</a:t>
            </a:r>
          </a:p>
          <a:p>
            <a:r>
              <a:rPr lang="en-GB" sz="2400" dirty="0" smtClean="0">
                <a:solidFill>
                  <a:schemeClr val="tx2"/>
                </a:solidFill>
              </a:rPr>
              <a:t>‘</a:t>
            </a:r>
            <a:r>
              <a:rPr lang="en-GB" sz="2400" dirty="0">
                <a:solidFill>
                  <a:schemeClr val="tx2"/>
                </a:solidFill>
              </a:rPr>
              <a:t>Nobody called</a:t>
            </a:r>
            <a:r>
              <a:rPr lang="en-GB" sz="2400" dirty="0" smtClean="0"/>
              <a:t>’</a:t>
            </a:r>
            <a:r>
              <a:rPr lang="en-US" sz="2400" dirty="0" smtClean="0"/>
              <a:t>	</a:t>
            </a:r>
            <a:r>
              <a:rPr lang="de-DE" sz="2400" dirty="0" smtClean="0"/>
              <a:t> </a:t>
            </a:r>
            <a:endParaRPr lang="en-GB" sz="2400" dirty="0"/>
          </a:p>
        </p:txBody>
      </p:sp>
    </p:spTree>
    <p:extLst>
      <p:ext uri="{BB962C8B-B14F-4D97-AF65-F5344CB8AC3E}">
        <p14:creationId xmlns:p14="http://schemas.microsoft.com/office/powerpoint/2010/main" val="10830169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3647152"/>
          </a:xfrm>
          <a:prstGeom prst="rect">
            <a:avLst/>
          </a:prstGeom>
          <a:noFill/>
        </p:spPr>
        <p:txBody>
          <a:bodyPr wrap="square" rtlCol="0">
            <a:spAutoFit/>
          </a:bodyPr>
          <a:lstStyle/>
          <a:p>
            <a:pPr>
              <a:spcBef>
                <a:spcPts val="600"/>
              </a:spcBef>
              <a:spcAft>
                <a:spcPts val="600"/>
              </a:spcAft>
              <a:buClr>
                <a:srgbClr val="192C43"/>
              </a:buClr>
            </a:pPr>
            <a:r>
              <a:rPr lang="en-GB" sz="2400" b="1" dirty="0" smtClean="0"/>
              <a:t>Problems with Chomsky’s view:</a:t>
            </a:r>
          </a:p>
          <a:p>
            <a:pPr>
              <a:spcBef>
                <a:spcPts val="600"/>
              </a:spcBef>
              <a:spcAft>
                <a:spcPts val="600"/>
              </a:spcAft>
              <a:buClr>
                <a:srgbClr val="192C43"/>
              </a:buClr>
            </a:pPr>
            <a:endParaRPr lang="en-GB" sz="2400" b="1" dirty="0" smtClean="0"/>
          </a:p>
          <a:p>
            <a:pPr marL="342900" indent="-342900">
              <a:buClr>
                <a:srgbClr val="192C43"/>
              </a:buClr>
              <a:buFont typeface="Wingdings" charset="2"/>
              <a:buChar char="§"/>
            </a:pPr>
            <a:r>
              <a:rPr lang="en-GB" sz="2400" dirty="0" smtClean="0"/>
              <a:t>Empirically (2): not every element with a semantic property/feature F, carries a feature </a:t>
            </a:r>
            <a:r>
              <a:rPr lang="de-DE" sz="2400" dirty="0" smtClean="0">
                <a:sym typeface="Symbol"/>
              </a:rPr>
              <a:t></a:t>
            </a:r>
            <a:r>
              <a:rPr lang="de-DE" sz="2400" dirty="0" err="1" smtClean="0">
                <a:sym typeface="Symbol"/>
              </a:rPr>
              <a:t>iF</a:t>
            </a:r>
            <a:r>
              <a:rPr lang="de-DE" sz="2400" dirty="0" smtClean="0">
                <a:sym typeface="Symbol"/>
              </a:rPr>
              <a:t>.</a:t>
            </a:r>
            <a:endParaRPr lang="de-DE" sz="2400" dirty="0"/>
          </a:p>
          <a:p>
            <a:pPr marL="342900" indent="-342900">
              <a:buClr>
                <a:srgbClr val="192C43"/>
              </a:buClr>
              <a:buFont typeface="Wingdings" charset="2"/>
              <a:buChar char="§"/>
            </a:pPr>
            <a:endParaRPr lang="en-GB" sz="2400" dirty="0"/>
          </a:p>
          <a:p>
            <a:pPr lvl="1">
              <a:buClr>
                <a:srgbClr val="192C43"/>
              </a:buClr>
            </a:pPr>
            <a:r>
              <a:rPr lang="en-GB" sz="2400" dirty="0" smtClean="0">
                <a:solidFill>
                  <a:schemeClr val="tx2"/>
                </a:solidFill>
              </a:rPr>
              <a:t>Op</a:t>
            </a:r>
            <a:r>
              <a:rPr lang="de-DE" sz="2400" baseline="-25000" dirty="0" smtClean="0">
                <a:solidFill>
                  <a:schemeClr val="tx2"/>
                </a:solidFill>
                <a:sym typeface="Symbol" charset="2"/>
              </a:rPr>
              <a:t></a:t>
            </a:r>
            <a:r>
              <a:rPr lang="de-DE" sz="2400" baseline="-25000" dirty="0">
                <a:solidFill>
                  <a:schemeClr val="tx2"/>
                </a:solidFill>
                <a:sym typeface="Symbol"/>
              </a:rPr>
              <a:t> </a:t>
            </a:r>
            <a:r>
              <a:rPr lang="de-DE" sz="2400" baseline="-25000" dirty="0" smtClean="0">
                <a:solidFill>
                  <a:schemeClr val="tx2"/>
                </a:solidFill>
                <a:sym typeface="Symbol"/>
              </a:rPr>
              <a:t></a:t>
            </a:r>
            <a:r>
              <a:rPr lang="de-DE" sz="2400" baseline="-25000" dirty="0" err="1" smtClean="0">
                <a:solidFill>
                  <a:schemeClr val="tx2"/>
                </a:solidFill>
                <a:sym typeface="Symbol"/>
              </a:rPr>
              <a:t>iNEG</a:t>
            </a:r>
            <a:r>
              <a:rPr lang="de-DE" sz="2400" baseline="-25000" dirty="0">
                <a:solidFill>
                  <a:schemeClr val="tx2"/>
                </a:solidFill>
                <a:sym typeface="Symbol"/>
              </a:rPr>
              <a:t></a:t>
            </a:r>
            <a:r>
              <a:rPr lang="de-DE" sz="2400" dirty="0" smtClean="0">
                <a:solidFill>
                  <a:schemeClr val="tx2"/>
                </a:solidFill>
                <a:sym typeface="Symbol" charset="2"/>
              </a:rPr>
              <a:t> 	</a:t>
            </a:r>
            <a:r>
              <a:rPr lang="en-GB" sz="2400" dirty="0" err="1" smtClean="0">
                <a:solidFill>
                  <a:schemeClr val="tx2"/>
                </a:solidFill>
              </a:rPr>
              <a:t>Personne</a:t>
            </a:r>
            <a:r>
              <a:rPr lang="de-DE" sz="2400" baseline="-25000" dirty="0" smtClean="0">
                <a:solidFill>
                  <a:schemeClr val="tx2"/>
                </a:solidFill>
                <a:sym typeface="Symbol"/>
              </a:rPr>
              <a:t></a:t>
            </a:r>
            <a:r>
              <a:rPr lang="de-DE" sz="2400" baseline="-25000" dirty="0" err="1" smtClean="0">
                <a:solidFill>
                  <a:schemeClr val="tx2"/>
                </a:solidFill>
                <a:sym typeface="Symbol"/>
              </a:rPr>
              <a:t>uNEG</a:t>
            </a:r>
            <a:r>
              <a:rPr lang="de-DE" sz="2400" baseline="-25000" dirty="0" smtClean="0">
                <a:solidFill>
                  <a:schemeClr val="tx2"/>
                </a:solidFill>
                <a:sym typeface="Symbol"/>
              </a:rPr>
              <a:t></a:t>
            </a:r>
            <a:r>
              <a:rPr lang="en-GB" sz="2400" baseline="-25000" dirty="0" smtClean="0">
                <a:solidFill>
                  <a:schemeClr val="tx2"/>
                </a:solidFill>
              </a:rPr>
              <a:t> </a:t>
            </a:r>
            <a:r>
              <a:rPr lang="en-GB" sz="2400" dirty="0" smtClean="0">
                <a:solidFill>
                  <a:schemeClr val="tx2"/>
                </a:solidFill>
              </a:rPr>
              <a:t>mange pas 	</a:t>
            </a:r>
            <a:r>
              <a:rPr lang="en-GB" sz="2400" dirty="0" err="1" smtClean="0">
                <a:solidFill>
                  <a:schemeClr val="tx2"/>
                </a:solidFill>
              </a:rPr>
              <a:t>rien</a:t>
            </a:r>
            <a:r>
              <a:rPr lang="de-DE" sz="2400" baseline="-25000" dirty="0">
                <a:solidFill>
                  <a:schemeClr val="tx2"/>
                </a:solidFill>
                <a:sym typeface="Symbol"/>
              </a:rPr>
              <a:t></a:t>
            </a:r>
            <a:r>
              <a:rPr lang="de-DE" sz="2400" baseline="-25000" dirty="0" err="1" smtClean="0">
                <a:solidFill>
                  <a:schemeClr val="tx2"/>
                </a:solidFill>
                <a:sym typeface="Symbol"/>
              </a:rPr>
              <a:t>uNEG</a:t>
            </a:r>
            <a:r>
              <a:rPr lang="de-DE" sz="2400" baseline="-25000" dirty="0" smtClean="0">
                <a:solidFill>
                  <a:schemeClr val="tx2"/>
                </a:solidFill>
                <a:sym typeface="Symbol"/>
              </a:rPr>
              <a:t></a:t>
            </a:r>
          </a:p>
          <a:p>
            <a:pPr lvl="1">
              <a:buClr>
                <a:srgbClr val="192C43"/>
              </a:buClr>
            </a:pPr>
            <a:r>
              <a:rPr lang="de-DE" sz="2400" dirty="0">
                <a:solidFill>
                  <a:schemeClr val="tx2"/>
                </a:solidFill>
                <a:sym typeface="Symbol"/>
              </a:rPr>
              <a:t>	</a:t>
            </a:r>
            <a:r>
              <a:rPr lang="de-DE" sz="2400" dirty="0" smtClean="0">
                <a:solidFill>
                  <a:schemeClr val="tx2"/>
                </a:solidFill>
                <a:sym typeface="Symbol"/>
              </a:rPr>
              <a:t>	Neg-body	</a:t>
            </a:r>
            <a:r>
              <a:rPr lang="de-DE" sz="2400" dirty="0" err="1" smtClean="0">
                <a:solidFill>
                  <a:schemeClr val="tx2"/>
                </a:solidFill>
                <a:sym typeface="Symbol"/>
              </a:rPr>
              <a:t>eats</a:t>
            </a:r>
            <a:r>
              <a:rPr lang="de-DE" sz="2400" dirty="0" smtClean="0">
                <a:solidFill>
                  <a:schemeClr val="tx2"/>
                </a:solidFill>
                <a:sym typeface="Symbol"/>
              </a:rPr>
              <a:t>	neg	</a:t>
            </a:r>
            <a:r>
              <a:rPr lang="de-DE" sz="2400" dirty="0" err="1" smtClean="0">
                <a:solidFill>
                  <a:schemeClr val="tx2"/>
                </a:solidFill>
                <a:sym typeface="Symbol"/>
              </a:rPr>
              <a:t>Neg.thing</a:t>
            </a:r>
            <a:endParaRPr lang="de-DE" sz="2400" dirty="0" smtClean="0">
              <a:solidFill>
                <a:schemeClr val="tx2"/>
              </a:solidFill>
              <a:sym typeface="Symbol"/>
            </a:endParaRPr>
          </a:p>
          <a:p>
            <a:pPr lvl="1">
              <a:buClr>
                <a:srgbClr val="192C43"/>
              </a:buClr>
            </a:pPr>
            <a:r>
              <a:rPr lang="de-DE" sz="2400" dirty="0" smtClean="0">
                <a:solidFill>
                  <a:schemeClr val="tx2"/>
                </a:solidFill>
                <a:sym typeface="Symbol"/>
              </a:rPr>
              <a:t>’Nobody </a:t>
            </a:r>
            <a:r>
              <a:rPr lang="de-DE" sz="2400" dirty="0" err="1" smtClean="0">
                <a:solidFill>
                  <a:schemeClr val="tx2"/>
                </a:solidFill>
                <a:sym typeface="Symbol"/>
              </a:rPr>
              <a:t>doesn‘t</a:t>
            </a:r>
            <a:r>
              <a:rPr lang="de-DE" sz="2400" dirty="0" smtClean="0">
                <a:solidFill>
                  <a:schemeClr val="tx2"/>
                </a:solidFill>
                <a:sym typeface="Symbol"/>
              </a:rPr>
              <a:t> </a:t>
            </a:r>
            <a:r>
              <a:rPr lang="de-DE" sz="2400" dirty="0" err="1" smtClean="0">
                <a:solidFill>
                  <a:schemeClr val="tx2"/>
                </a:solidFill>
                <a:sym typeface="Symbol"/>
              </a:rPr>
              <a:t>eat</a:t>
            </a:r>
            <a:r>
              <a:rPr lang="de-DE" sz="2400" dirty="0" smtClean="0">
                <a:solidFill>
                  <a:schemeClr val="tx2"/>
                </a:solidFill>
                <a:sym typeface="Symbol"/>
              </a:rPr>
              <a:t> </a:t>
            </a:r>
            <a:r>
              <a:rPr lang="de-DE" sz="2400" dirty="0" err="1" smtClean="0">
                <a:solidFill>
                  <a:schemeClr val="tx2"/>
                </a:solidFill>
                <a:sym typeface="Symbol"/>
              </a:rPr>
              <a:t>anything</a:t>
            </a:r>
            <a:r>
              <a:rPr lang="de-DE" sz="2400" dirty="0" smtClean="0">
                <a:solidFill>
                  <a:schemeClr val="tx2"/>
                </a:solidFill>
                <a:sym typeface="Symbol"/>
              </a:rPr>
              <a:t>‘</a:t>
            </a:r>
            <a:endParaRPr lang="en-GB" sz="2400" dirty="0" smtClean="0">
              <a:solidFill>
                <a:schemeClr val="tx2"/>
              </a:solidFill>
            </a:endParaRPr>
          </a:p>
          <a:p>
            <a:pPr lvl="1">
              <a:buClr>
                <a:srgbClr val="192C43"/>
              </a:buClr>
            </a:pPr>
            <a:endParaRPr lang="en-GB" sz="2400" dirty="0" smtClean="0">
              <a:solidFill>
                <a:schemeClr val="tx2"/>
              </a:solidFill>
            </a:endParaRPr>
          </a:p>
        </p:txBody>
      </p:sp>
    </p:spTree>
    <p:extLst>
      <p:ext uri="{BB962C8B-B14F-4D97-AF65-F5344CB8AC3E}">
        <p14:creationId xmlns:p14="http://schemas.microsoft.com/office/powerpoint/2010/main" val="20269854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4385816"/>
          </a:xfrm>
          <a:prstGeom prst="rect">
            <a:avLst/>
          </a:prstGeom>
          <a:noFill/>
        </p:spPr>
        <p:txBody>
          <a:bodyPr wrap="square" rtlCol="0">
            <a:spAutoFit/>
          </a:bodyPr>
          <a:lstStyle/>
          <a:p>
            <a:pPr>
              <a:spcBef>
                <a:spcPts val="600"/>
              </a:spcBef>
              <a:spcAft>
                <a:spcPts val="600"/>
              </a:spcAft>
              <a:buClr>
                <a:srgbClr val="192C43"/>
              </a:buClr>
            </a:pPr>
            <a:r>
              <a:rPr lang="en-GB" sz="2400" b="1" dirty="0" smtClean="0"/>
              <a:t>Problems with Chomsky’s view:</a:t>
            </a:r>
          </a:p>
          <a:p>
            <a:pPr>
              <a:spcBef>
                <a:spcPts val="600"/>
              </a:spcBef>
              <a:spcAft>
                <a:spcPts val="600"/>
              </a:spcAft>
              <a:buClr>
                <a:srgbClr val="192C43"/>
              </a:buClr>
            </a:pPr>
            <a:endParaRPr lang="en-GB" sz="2400" b="1" dirty="0" smtClean="0"/>
          </a:p>
          <a:p>
            <a:pPr marL="342900" indent="-342900">
              <a:buClr>
                <a:srgbClr val="192C43"/>
              </a:buClr>
              <a:buFont typeface="Wingdings" charset="2"/>
              <a:buChar char="§"/>
            </a:pPr>
            <a:r>
              <a:rPr lang="en-GB" sz="2400" dirty="0" smtClean="0"/>
              <a:t>Empirically (3): not every </a:t>
            </a:r>
            <a:r>
              <a:rPr lang="en-GB" sz="2400" dirty="0"/>
              <a:t>element </a:t>
            </a:r>
            <a:r>
              <a:rPr lang="en-GB" sz="2400" dirty="0" smtClean="0"/>
              <a:t>that carries </a:t>
            </a:r>
            <a:r>
              <a:rPr lang="en-GB" sz="2400" dirty="0"/>
              <a:t>a feature </a:t>
            </a:r>
            <a:r>
              <a:rPr lang="de-DE" sz="2400" dirty="0">
                <a:sym typeface="Symbol"/>
              </a:rPr>
              <a:t></a:t>
            </a:r>
            <a:r>
              <a:rPr lang="de-DE" sz="2400" dirty="0" err="1">
                <a:sym typeface="Symbol"/>
              </a:rPr>
              <a:t>iF</a:t>
            </a:r>
            <a:r>
              <a:rPr lang="de-DE" sz="2400" dirty="0" smtClean="0">
                <a:sym typeface="Symbol"/>
              </a:rPr>
              <a:t> </a:t>
            </a:r>
            <a:r>
              <a:rPr lang="de-DE" sz="2400" dirty="0" err="1" smtClean="0">
                <a:sym typeface="Symbol"/>
              </a:rPr>
              <a:t>has</a:t>
            </a:r>
            <a:r>
              <a:rPr lang="de-DE" sz="2400" dirty="0" smtClean="0">
                <a:sym typeface="Symbol"/>
              </a:rPr>
              <a:t> </a:t>
            </a:r>
            <a:r>
              <a:rPr lang="de-DE" sz="2400" dirty="0" err="1" smtClean="0">
                <a:sym typeface="Symbol"/>
              </a:rPr>
              <a:t>the</a:t>
            </a:r>
            <a:r>
              <a:rPr lang="de-DE" sz="2400" dirty="0" smtClean="0">
                <a:sym typeface="Symbol"/>
              </a:rPr>
              <a:t> </a:t>
            </a:r>
            <a:r>
              <a:rPr lang="de-DE" sz="2400" dirty="0" err="1" smtClean="0">
                <a:sym typeface="Symbol"/>
              </a:rPr>
              <a:t>semantics</a:t>
            </a:r>
            <a:r>
              <a:rPr lang="de-DE" sz="2400" dirty="0" smtClean="0">
                <a:sym typeface="Symbol"/>
              </a:rPr>
              <a:t> </a:t>
            </a:r>
            <a:r>
              <a:rPr lang="de-DE" sz="2400" dirty="0" err="1" smtClean="0">
                <a:sym typeface="Symbol"/>
              </a:rPr>
              <a:t>of</a:t>
            </a:r>
            <a:r>
              <a:rPr lang="de-DE" sz="2400" dirty="0" smtClean="0">
                <a:sym typeface="Symbol"/>
              </a:rPr>
              <a:t> F.</a:t>
            </a:r>
          </a:p>
          <a:p>
            <a:pPr marL="342900" indent="-342900">
              <a:buClr>
                <a:srgbClr val="192C43"/>
              </a:buClr>
              <a:buFont typeface="Wingdings" charset="2"/>
              <a:buChar char="§"/>
            </a:pPr>
            <a:endParaRPr lang="de-DE" sz="2400" dirty="0">
              <a:sym typeface="Symbol"/>
            </a:endParaRPr>
          </a:p>
          <a:p>
            <a:r>
              <a:rPr lang="en-GB" sz="2400" dirty="0" smtClean="0"/>
              <a:t>	</a:t>
            </a:r>
            <a:r>
              <a:rPr lang="en-GB" sz="2400" dirty="0" err="1" smtClean="0">
                <a:solidFill>
                  <a:schemeClr val="tx2"/>
                </a:solidFill>
              </a:rPr>
              <a:t>Prohibieron</a:t>
            </a:r>
            <a:r>
              <a:rPr lang="de-DE" sz="2400" baseline="-25000" dirty="0" smtClean="0">
                <a:solidFill>
                  <a:schemeClr val="tx2"/>
                </a:solidFill>
                <a:sym typeface="Symbol"/>
              </a:rPr>
              <a:t></a:t>
            </a:r>
            <a:r>
              <a:rPr lang="de-DE" sz="2400" baseline="-25000" dirty="0" err="1" smtClean="0">
                <a:solidFill>
                  <a:schemeClr val="tx2"/>
                </a:solidFill>
                <a:sym typeface="Symbol"/>
              </a:rPr>
              <a:t>iNEG</a:t>
            </a:r>
            <a:r>
              <a:rPr lang="de-DE" sz="2400" baseline="-25000" dirty="0" smtClean="0">
                <a:solidFill>
                  <a:schemeClr val="tx2"/>
                </a:solidFill>
                <a:sym typeface="Symbol"/>
              </a:rPr>
              <a:t></a:t>
            </a:r>
            <a:r>
              <a:rPr lang="en-GB" sz="2400" baseline="-25000" dirty="0" smtClean="0">
                <a:solidFill>
                  <a:schemeClr val="tx2"/>
                </a:solidFill>
              </a:rPr>
              <a:t> </a:t>
            </a:r>
            <a:r>
              <a:rPr lang="en-GB" sz="2400" dirty="0">
                <a:solidFill>
                  <a:schemeClr val="tx2"/>
                </a:solidFill>
              </a:rPr>
              <a:t>que </a:t>
            </a:r>
            <a:r>
              <a:rPr lang="en-GB" sz="2400" dirty="0" err="1">
                <a:solidFill>
                  <a:schemeClr val="tx2"/>
                </a:solidFill>
              </a:rPr>
              <a:t>saliera</a:t>
            </a:r>
            <a:r>
              <a:rPr lang="en-GB" sz="2400" dirty="0">
                <a:solidFill>
                  <a:schemeClr val="tx2"/>
                </a:solidFill>
              </a:rPr>
              <a:t> </a:t>
            </a:r>
            <a:r>
              <a:rPr lang="en-GB" sz="2400" dirty="0" err="1" smtClean="0">
                <a:solidFill>
                  <a:schemeClr val="tx2"/>
                </a:solidFill>
              </a:rPr>
              <a:t>nadie</a:t>
            </a:r>
            <a:r>
              <a:rPr lang="de-DE" sz="2400" baseline="-25000" dirty="0" smtClean="0">
                <a:solidFill>
                  <a:schemeClr val="tx2"/>
                </a:solidFill>
                <a:sym typeface="Symbol"/>
              </a:rPr>
              <a:t></a:t>
            </a:r>
            <a:r>
              <a:rPr lang="de-DE" sz="2400" baseline="-25000" dirty="0" err="1" smtClean="0">
                <a:solidFill>
                  <a:schemeClr val="tx2"/>
                </a:solidFill>
                <a:sym typeface="Symbol"/>
              </a:rPr>
              <a:t>uNEG</a:t>
            </a:r>
            <a:r>
              <a:rPr lang="de-DE" sz="2400" baseline="-25000" dirty="0" smtClean="0">
                <a:solidFill>
                  <a:schemeClr val="tx2"/>
                </a:solidFill>
                <a:sym typeface="Symbol"/>
              </a:rPr>
              <a:t> </a:t>
            </a:r>
            <a:endParaRPr lang="de-DE" sz="2400" baseline="-25000" dirty="0">
              <a:solidFill>
                <a:schemeClr val="tx2"/>
              </a:solidFill>
            </a:endParaRPr>
          </a:p>
          <a:p>
            <a:r>
              <a:rPr lang="en-GB" sz="2400" dirty="0">
                <a:solidFill>
                  <a:schemeClr val="tx2"/>
                </a:solidFill>
              </a:rPr>
              <a:t>	Forbade.3PL that went_out.3SG.SUBJ </a:t>
            </a:r>
            <a:r>
              <a:rPr lang="en-GB" sz="2400" dirty="0" err="1" smtClean="0">
                <a:solidFill>
                  <a:schemeClr val="tx2"/>
                </a:solidFill>
              </a:rPr>
              <a:t>neg.body</a:t>
            </a:r>
            <a:endParaRPr lang="de-DE" sz="2400" dirty="0">
              <a:solidFill>
                <a:schemeClr val="tx2"/>
              </a:solidFill>
            </a:endParaRPr>
          </a:p>
          <a:p>
            <a:r>
              <a:rPr lang="en-GB" sz="2400" dirty="0">
                <a:solidFill>
                  <a:schemeClr val="tx2"/>
                </a:solidFill>
              </a:rPr>
              <a:t>	</a:t>
            </a:r>
            <a:r>
              <a:rPr lang="en-GB" sz="2400" dirty="0" smtClean="0">
                <a:solidFill>
                  <a:schemeClr val="tx2"/>
                </a:solidFill>
              </a:rPr>
              <a:t>‘</a:t>
            </a:r>
            <a:r>
              <a:rPr lang="en-GB" sz="2400" dirty="0">
                <a:solidFill>
                  <a:schemeClr val="tx2"/>
                </a:solidFill>
              </a:rPr>
              <a:t>They forbade anybody to go out’</a:t>
            </a:r>
            <a:endParaRPr lang="de-DE" sz="2400" dirty="0">
              <a:solidFill>
                <a:schemeClr val="tx2"/>
              </a:solidFill>
            </a:endParaRPr>
          </a:p>
          <a:p>
            <a:pPr marL="342900" indent="-342900">
              <a:buClr>
                <a:srgbClr val="192C43"/>
              </a:buClr>
              <a:buFont typeface="Wingdings" charset="2"/>
              <a:buChar char="§"/>
            </a:pPr>
            <a:endParaRPr lang="de-DE" sz="2400" dirty="0" smtClean="0">
              <a:sym typeface="Symbol"/>
            </a:endParaRPr>
          </a:p>
          <a:p>
            <a:pPr marL="342900" indent="-342900">
              <a:buClr>
                <a:srgbClr val="192C43"/>
              </a:buClr>
              <a:buFont typeface="Wingdings" charset="2"/>
              <a:buChar char="§"/>
            </a:pPr>
            <a:endParaRPr lang="de-DE" sz="2400" dirty="0">
              <a:solidFill>
                <a:schemeClr val="tx2"/>
              </a:solidFill>
              <a:sym typeface="Symbol"/>
            </a:endParaRPr>
          </a:p>
          <a:p>
            <a:pPr lvl="1">
              <a:buClr>
                <a:srgbClr val="192C43"/>
              </a:buClr>
            </a:pPr>
            <a:endParaRPr lang="en-GB" sz="2400" dirty="0" smtClean="0">
              <a:solidFill>
                <a:schemeClr val="tx2"/>
              </a:solidFill>
            </a:endParaRPr>
          </a:p>
        </p:txBody>
      </p:sp>
    </p:spTree>
    <p:extLst>
      <p:ext uri="{BB962C8B-B14F-4D97-AF65-F5344CB8AC3E}">
        <p14:creationId xmlns:p14="http://schemas.microsoft.com/office/powerpoint/2010/main" val="16092446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2908489"/>
          </a:xfrm>
          <a:prstGeom prst="rect">
            <a:avLst/>
          </a:prstGeom>
          <a:noFill/>
        </p:spPr>
        <p:txBody>
          <a:bodyPr wrap="square" rtlCol="0">
            <a:spAutoFit/>
          </a:bodyPr>
          <a:lstStyle/>
          <a:p>
            <a:pPr>
              <a:spcBef>
                <a:spcPts val="600"/>
              </a:spcBef>
              <a:spcAft>
                <a:spcPts val="600"/>
              </a:spcAft>
              <a:buClr>
                <a:srgbClr val="192C43"/>
              </a:buClr>
            </a:pPr>
            <a:r>
              <a:rPr lang="en-GB" sz="2400" b="1" dirty="0" smtClean="0"/>
              <a:t>Problems with Chomsky’s view:</a:t>
            </a:r>
          </a:p>
          <a:p>
            <a:pPr>
              <a:spcBef>
                <a:spcPts val="600"/>
              </a:spcBef>
              <a:spcAft>
                <a:spcPts val="600"/>
              </a:spcAft>
              <a:buClr>
                <a:srgbClr val="192C43"/>
              </a:buClr>
            </a:pPr>
            <a:endParaRPr lang="en-GB" sz="2400" b="1" dirty="0" smtClean="0"/>
          </a:p>
          <a:p>
            <a:pPr marL="342900" indent="-342900">
              <a:buClr>
                <a:srgbClr val="192C43"/>
              </a:buClr>
              <a:buFont typeface="Wingdings" charset="2"/>
              <a:buChar char="§"/>
            </a:pPr>
            <a:r>
              <a:rPr lang="en-GB" sz="2400" dirty="0" smtClean="0"/>
              <a:t>Theoretically (1): Uninterpretable features are said to be deleted/erased in particular configurations. But it is unclear why appearing in a particular configuration (i.e., being checked) should lead to feature deletion/erasure.</a:t>
            </a:r>
          </a:p>
          <a:p>
            <a:pPr marL="342900" indent="-342900">
              <a:buClr>
                <a:srgbClr val="192C43"/>
              </a:buClr>
              <a:buFont typeface="Wingdings" charset="2"/>
              <a:buChar char="§"/>
            </a:pPr>
            <a:endParaRPr lang="en-GB" sz="2400" dirty="0" smtClean="0"/>
          </a:p>
        </p:txBody>
      </p:sp>
    </p:spTree>
    <p:extLst>
      <p:ext uri="{BB962C8B-B14F-4D97-AF65-F5344CB8AC3E}">
        <p14:creationId xmlns:p14="http://schemas.microsoft.com/office/powerpoint/2010/main" val="18455993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4385816"/>
          </a:xfrm>
          <a:prstGeom prst="rect">
            <a:avLst/>
          </a:prstGeom>
          <a:noFill/>
        </p:spPr>
        <p:txBody>
          <a:bodyPr wrap="square" rtlCol="0">
            <a:spAutoFit/>
          </a:bodyPr>
          <a:lstStyle/>
          <a:p>
            <a:pPr>
              <a:spcBef>
                <a:spcPts val="600"/>
              </a:spcBef>
              <a:spcAft>
                <a:spcPts val="600"/>
              </a:spcAft>
              <a:buClr>
                <a:srgbClr val="192C43"/>
              </a:buClr>
            </a:pPr>
            <a:r>
              <a:rPr lang="en-GB" sz="2400" b="1" dirty="0" smtClean="0"/>
              <a:t>Problems with Chomsky’s view:</a:t>
            </a:r>
          </a:p>
          <a:p>
            <a:pPr>
              <a:spcBef>
                <a:spcPts val="600"/>
              </a:spcBef>
              <a:spcAft>
                <a:spcPts val="600"/>
              </a:spcAft>
              <a:buClr>
                <a:srgbClr val="192C43"/>
              </a:buClr>
            </a:pPr>
            <a:endParaRPr lang="en-GB" sz="2400" b="1" dirty="0" smtClean="0"/>
          </a:p>
          <a:p>
            <a:pPr marL="342900" indent="-342900">
              <a:buClr>
                <a:srgbClr val="192C43"/>
              </a:buClr>
              <a:buFont typeface="Wingdings" charset="2"/>
              <a:buChar char="§"/>
            </a:pPr>
            <a:r>
              <a:rPr lang="en-GB" sz="2400" dirty="0" smtClean="0"/>
              <a:t>Theoretically (2): The reason why uninterpretable features need to be deleted/erased is because of </a:t>
            </a:r>
            <a:r>
              <a:rPr lang="en-GB" sz="2400" i="1" dirty="0" smtClean="0"/>
              <a:t>Full Interpretation</a:t>
            </a:r>
            <a:r>
              <a:rPr lang="en-GB" sz="2400" dirty="0" smtClean="0"/>
              <a:t>: no non-semantic features may enter the Conceptual-Intentional system. An uninterpretable feature would make the derivation crash at LF.</a:t>
            </a:r>
          </a:p>
          <a:p>
            <a:pPr marL="342900" indent="-342900">
              <a:buClr>
                <a:srgbClr val="192C43"/>
              </a:buClr>
              <a:buFont typeface="Wingdings" charset="2"/>
              <a:buChar char="§"/>
            </a:pPr>
            <a:endParaRPr lang="en-GB" sz="2400" dirty="0"/>
          </a:p>
          <a:p>
            <a:pPr marL="342900" indent="-342900">
              <a:buClr>
                <a:srgbClr val="192C43"/>
              </a:buClr>
              <a:buFont typeface="Wingdings" charset="2"/>
              <a:buChar char="§"/>
            </a:pPr>
            <a:r>
              <a:rPr lang="en-GB" sz="2400" dirty="0" smtClean="0"/>
              <a:t>Why could an uninterpretable feature not be ignored by </a:t>
            </a:r>
            <a:r>
              <a:rPr lang="en-GB" sz="2400" dirty="0"/>
              <a:t>the Conceptual-Intentional </a:t>
            </a:r>
            <a:r>
              <a:rPr lang="en-GB" sz="2400" dirty="0" smtClean="0"/>
              <a:t>system?</a:t>
            </a:r>
          </a:p>
          <a:p>
            <a:pPr marL="342900" indent="-342900">
              <a:buClr>
                <a:srgbClr val="192C43"/>
              </a:buClr>
              <a:buFont typeface="Wingdings" charset="2"/>
              <a:buChar char="§"/>
            </a:pPr>
            <a:endParaRPr lang="en-GB" sz="2400" dirty="0" smtClean="0"/>
          </a:p>
        </p:txBody>
      </p:sp>
    </p:spTree>
    <p:extLst>
      <p:ext uri="{BB962C8B-B14F-4D97-AF65-F5344CB8AC3E}">
        <p14:creationId xmlns:p14="http://schemas.microsoft.com/office/powerpoint/2010/main" val="18340720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5124480"/>
          </a:xfrm>
          <a:prstGeom prst="rect">
            <a:avLst/>
          </a:prstGeom>
          <a:noFill/>
        </p:spPr>
        <p:txBody>
          <a:bodyPr wrap="square" rtlCol="0">
            <a:spAutoFit/>
          </a:bodyPr>
          <a:lstStyle/>
          <a:p>
            <a:pPr>
              <a:spcBef>
                <a:spcPts val="600"/>
              </a:spcBef>
              <a:spcAft>
                <a:spcPts val="600"/>
              </a:spcAft>
              <a:buClr>
                <a:srgbClr val="192C43"/>
              </a:buClr>
            </a:pPr>
            <a:r>
              <a:rPr lang="en-GB" sz="2400" b="1" dirty="0" smtClean="0"/>
              <a:t>Problems with Chomsky’s view:</a:t>
            </a:r>
          </a:p>
          <a:p>
            <a:pPr>
              <a:spcBef>
                <a:spcPts val="600"/>
              </a:spcBef>
              <a:spcAft>
                <a:spcPts val="600"/>
              </a:spcAft>
              <a:buClr>
                <a:srgbClr val="192C43"/>
              </a:buClr>
            </a:pPr>
            <a:endParaRPr lang="en-GB" sz="2400" b="1" dirty="0" smtClean="0"/>
          </a:p>
          <a:p>
            <a:pPr marL="342900" indent="-342900">
              <a:buClr>
                <a:srgbClr val="192C43"/>
              </a:buClr>
              <a:buFont typeface="Wingdings" charset="2"/>
              <a:buChar char="§"/>
            </a:pPr>
            <a:r>
              <a:rPr lang="en-GB" sz="2400" dirty="0" smtClean="0"/>
              <a:t>Theoretically (3): The idea that uninterpretable features may make a derivation crash seems contradictory.</a:t>
            </a:r>
          </a:p>
          <a:p>
            <a:pPr marL="342900" indent="-342900">
              <a:buClr>
                <a:srgbClr val="192C43"/>
              </a:buClr>
              <a:buFont typeface="Wingdings" charset="2"/>
              <a:buChar char="§"/>
            </a:pPr>
            <a:endParaRPr lang="en-GB" sz="2400" dirty="0"/>
          </a:p>
          <a:p>
            <a:pPr marL="342900" indent="-342900">
              <a:buFont typeface="Wingdings" charset="2"/>
              <a:buChar char="§"/>
            </a:pPr>
            <a:r>
              <a:rPr lang="en-GB" sz="2400" dirty="0" err="1" smtClean="0"/>
              <a:t>Svenonius</a:t>
            </a:r>
            <a:r>
              <a:rPr lang="en-GB" sz="2400" dirty="0" smtClean="0"/>
              <a:t> (2007): </a:t>
            </a:r>
            <a:r>
              <a:rPr lang="de-DE" sz="2400" dirty="0"/>
              <a:t> A </a:t>
            </a:r>
            <a:r>
              <a:rPr lang="de-DE" sz="2400" dirty="0" err="1"/>
              <a:t>feature</a:t>
            </a:r>
            <a:r>
              <a:rPr lang="de-DE" sz="2400" dirty="0"/>
              <a:t> F </a:t>
            </a:r>
            <a:r>
              <a:rPr lang="de-DE" sz="2400" dirty="0" err="1"/>
              <a:t>is</a:t>
            </a:r>
            <a:r>
              <a:rPr lang="de-DE" sz="2400" dirty="0"/>
              <a:t> an X </a:t>
            </a:r>
            <a:r>
              <a:rPr lang="de-DE" sz="2400" dirty="0" err="1"/>
              <a:t>feature</a:t>
            </a:r>
            <a:r>
              <a:rPr lang="de-DE" sz="2400" dirty="0"/>
              <a:t> </a:t>
            </a:r>
            <a:r>
              <a:rPr lang="de-DE" sz="2400" dirty="0" err="1"/>
              <a:t>iff</a:t>
            </a:r>
            <a:r>
              <a:rPr lang="de-DE" sz="2400" dirty="0"/>
              <a:t> F </a:t>
            </a:r>
            <a:r>
              <a:rPr lang="de-DE" sz="2400" dirty="0" err="1"/>
              <a:t>can</a:t>
            </a:r>
            <a:r>
              <a:rPr lang="de-DE" sz="2400" dirty="0"/>
              <a:t> </a:t>
            </a:r>
            <a:r>
              <a:rPr lang="de-DE" sz="2400" dirty="0" err="1"/>
              <a:t>constitute</a:t>
            </a:r>
            <a:r>
              <a:rPr lang="de-DE" sz="2400" dirty="0"/>
              <a:t> a </a:t>
            </a:r>
            <a:r>
              <a:rPr lang="de-DE" sz="2400" dirty="0" err="1"/>
              <a:t>distinction</a:t>
            </a:r>
            <a:r>
              <a:rPr lang="de-DE" sz="2400" dirty="0"/>
              <a:t> </a:t>
            </a:r>
            <a:r>
              <a:rPr lang="de-DE" sz="2400" dirty="0" err="1"/>
              <a:t>between</a:t>
            </a:r>
            <a:r>
              <a:rPr lang="de-DE" sz="2400" dirty="0"/>
              <a:t> </a:t>
            </a:r>
            <a:r>
              <a:rPr lang="de-DE" sz="2400" dirty="0" err="1" smtClean="0"/>
              <a:t>two</a:t>
            </a:r>
            <a:r>
              <a:rPr lang="de-DE" sz="2400" dirty="0"/>
              <a:t> </a:t>
            </a:r>
            <a:r>
              <a:rPr lang="de-DE" sz="2400" dirty="0" smtClean="0"/>
              <a:t>different </a:t>
            </a:r>
            <a:r>
              <a:rPr lang="de-DE" sz="2400" dirty="0"/>
              <a:t>X </a:t>
            </a:r>
            <a:r>
              <a:rPr lang="de-DE" sz="2400" dirty="0" err="1" smtClean="0"/>
              <a:t>representations</a:t>
            </a:r>
            <a:r>
              <a:rPr lang="de-DE" sz="2400" dirty="0" smtClean="0"/>
              <a:t>.</a:t>
            </a:r>
          </a:p>
          <a:p>
            <a:pPr marL="342900" indent="-342900">
              <a:buFont typeface="Wingdings" charset="2"/>
              <a:buChar char="§"/>
            </a:pPr>
            <a:endParaRPr lang="de-DE" sz="2400" dirty="0"/>
          </a:p>
          <a:p>
            <a:pPr marL="342900" indent="-342900">
              <a:buFont typeface="Wingdings" charset="2"/>
              <a:buChar char="§"/>
            </a:pPr>
            <a:r>
              <a:rPr lang="de-DE" sz="2400" dirty="0" smtClean="0"/>
              <a:t>But </a:t>
            </a:r>
            <a:r>
              <a:rPr lang="de-DE" sz="2400" dirty="0" err="1" smtClean="0"/>
              <a:t>if</a:t>
            </a:r>
            <a:r>
              <a:rPr lang="de-DE" sz="2400" dirty="0" smtClean="0"/>
              <a:t> an </a:t>
            </a:r>
            <a:r>
              <a:rPr lang="de-DE" sz="2400" dirty="0" err="1" smtClean="0"/>
              <a:t>uninterpretable</a:t>
            </a:r>
            <a:r>
              <a:rPr lang="de-DE" sz="2400" dirty="0" smtClean="0"/>
              <a:t> </a:t>
            </a:r>
            <a:r>
              <a:rPr lang="de-DE" sz="2400" dirty="0" err="1" smtClean="0"/>
              <a:t>feature</a:t>
            </a:r>
            <a:r>
              <a:rPr lang="de-DE" sz="2400" dirty="0" smtClean="0"/>
              <a:t> </a:t>
            </a:r>
            <a:r>
              <a:rPr lang="de-DE" sz="2400" dirty="0" err="1" smtClean="0"/>
              <a:t>can</a:t>
            </a:r>
            <a:r>
              <a:rPr lang="de-DE" sz="2400" dirty="0" smtClean="0"/>
              <a:t> </a:t>
            </a:r>
            <a:r>
              <a:rPr lang="de-DE" sz="2400" dirty="0" err="1" smtClean="0"/>
              <a:t>destroy</a:t>
            </a:r>
            <a:r>
              <a:rPr lang="de-DE" sz="2400" dirty="0" smtClean="0"/>
              <a:t> an </a:t>
            </a:r>
            <a:r>
              <a:rPr lang="de-DE" sz="2400" dirty="0" err="1" smtClean="0"/>
              <a:t>derivation</a:t>
            </a:r>
            <a:r>
              <a:rPr lang="de-DE" sz="2400" dirty="0" smtClean="0"/>
              <a:t> at LF, </a:t>
            </a:r>
            <a:r>
              <a:rPr lang="de-DE" sz="2400" dirty="0" err="1" smtClean="0"/>
              <a:t>that</a:t>
            </a:r>
            <a:r>
              <a:rPr lang="de-DE" sz="2400" dirty="0" smtClean="0"/>
              <a:t> </a:t>
            </a:r>
            <a:r>
              <a:rPr lang="de-DE" sz="2400" dirty="0" err="1" smtClean="0"/>
              <a:t>would</a:t>
            </a:r>
            <a:r>
              <a:rPr lang="de-DE" sz="2400" dirty="0" smtClean="0"/>
              <a:t> </a:t>
            </a:r>
            <a:r>
              <a:rPr lang="de-DE" sz="2400" dirty="0" err="1" smtClean="0"/>
              <a:t>otherwise</a:t>
            </a:r>
            <a:r>
              <a:rPr lang="de-DE" sz="2400" dirty="0" smtClean="0"/>
              <a:t> </a:t>
            </a:r>
            <a:r>
              <a:rPr lang="de-DE" sz="2400" dirty="0" err="1" smtClean="0"/>
              <a:t>be</a:t>
            </a:r>
            <a:r>
              <a:rPr lang="de-DE" sz="2400" dirty="0" smtClean="0"/>
              <a:t> </a:t>
            </a:r>
            <a:r>
              <a:rPr lang="de-DE" sz="2400" dirty="0" err="1" smtClean="0"/>
              <a:t>fine</a:t>
            </a:r>
            <a:r>
              <a:rPr lang="de-DE" sz="2400" dirty="0" smtClean="0"/>
              <a:t>, </a:t>
            </a:r>
            <a:r>
              <a:rPr lang="de-DE" sz="2400" dirty="0" err="1" smtClean="0"/>
              <a:t>it</a:t>
            </a:r>
            <a:r>
              <a:rPr lang="de-DE" sz="2400" dirty="0" smtClean="0"/>
              <a:t> </a:t>
            </a:r>
            <a:r>
              <a:rPr lang="de-DE" sz="2400" dirty="0" err="1" smtClean="0"/>
              <a:t>should</a:t>
            </a:r>
            <a:r>
              <a:rPr lang="de-DE" sz="2400" dirty="0" smtClean="0"/>
              <a:t> </a:t>
            </a:r>
            <a:r>
              <a:rPr lang="de-DE" sz="2400" dirty="0" err="1" smtClean="0"/>
              <a:t>count</a:t>
            </a:r>
            <a:r>
              <a:rPr lang="de-DE" sz="2400" dirty="0" smtClean="0"/>
              <a:t> </a:t>
            </a:r>
            <a:r>
              <a:rPr lang="de-DE" sz="2400" dirty="0" err="1" smtClean="0"/>
              <a:t>as</a:t>
            </a:r>
            <a:r>
              <a:rPr lang="de-DE" sz="2400" dirty="0" smtClean="0"/>
              <a:t> a </a:t>
            </a:r>
            <a:r>
              <a:rPr lang="de-DE" sz="2400" dirty="0" err="1" smtClean="0"/>
              <a:t>semantic</a:t>
            </a:r>
            <a:r>
              <a:rPr lang="de-DE" sz="2400" dirty="0" smtClean="0"/>
              <a:t> </a:t>
            </a:r>
            <a:r>
              <a:rPr lang="de-DE" sz="2400" dirty="0" err="1" smtClean="0"/>
              <a:t>feature</a:t>
            </a:r>
            <a:r>
              <a:rPr lang="de-DE" sz="2400" dirty="0" smtClean="0"/>
              <a:t>.</a:t>
            </a:r>
            <a:endParaRPr lang="en-GB" sz="2400" dirty="0" smtClean="0"/>
          </a:p>
          <a:p>
            <a:pPr marL="342900" indent="-342900">
              <a:buClr>
                <a:srgbClr val="192C43"/>
              </a:buClr>
              <a:buFont typeface="Wingdings" charset="2"/>
              <a:buChar char="§"/>
            </a:pPr>
            <a:endParaRPr lang="en-GB" sz="2400" dirty="0" smtClean="0"/>
          </a:p>
        </p:txBody>
      </p:sp>
    </p:spTree>
    <p:extLst>
      <p:ext uri="{BB962C8B-B14F-4D97-AF65-F5344CB8AC3E}">
        <p14:creationId xmlns:p14="http://schemas.microsoft.com/office/powerpoint/2010/main" val="2012185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5432256"/>
          </a:xfrm>
          <a:prstGeom prst="rect">
            <a:avLst/>
          </a:prstGeom>
          <a:noFill/>
        </p:spPr>
        <p:txBody>
          <a:bodyPr wrap="square" rtlCol="0">
            <a:spAutoFit/>
          </a:bodyPr>
          <a:lstStyle/>
          <a:p>
            <a:r>
              <a:rPr lang="en-GB" sz="2400" b="1" dirty="0" smtClean="0"/>
              <a:t>Alternative proposal: Zeijlstra </a:t>
            </a:r>
            <a:r>
              <a:rPr lang="en-GB" sz="2400" b="1" dirty="0"/>
              <a:t>(2014</a:t>
            </a:r>
            <a:r>
              <a:rPr lang="en-GB" sz="2400" b="1" dirty="0" smtClean="0"/>
              <a:t>).</a:t>
            </a:r>
            <a:endParaRPr lang="en-GB" sz="2400" b="1" dirty="0"/>
          </a:p>
          <a:p>
            <a:endParaRPr lang="en-GB" sz="2400" dirty="0"/>
          </a:p>
          <a:p>
            <a:pPr marL="270000" indent="-270000">
              <a:spcAft>
                <a:spcPts val="600"/>
              </a:spcAft>
              <a:buClr>
                <a:srgbClr val="192C43"/>
              </a:buClr>
              <a:buFont typeface="Wingdings" charset="2"/>
              <a:buChar char="§"/>
            </a:pPr>
            <a:r>
              <a:rPr lang="en-GB" sz="2400" dirty="0">
                <a:solidFill>
                  <a:srgbClr val="000000"/>
                </a:solidFill>
              </a:rPr>
              <a:t>The sets of formal features and semantic features do not intersect</a:t>
            </a:r>
            <a:r>
              <a:rPr lang="en-GB" sz="2400" dirty="0" smtClean="0">
                <a:solidFill>
                  <a:srgbClr val="000000"/>
                </a:solidFill>
              </a:rPr>
              <a:t>:</a:t>
            </a:r>
          </a:p>
          <a:p>
            <a:pPr marL="270000" indent="-270000">
              <a:spcAft>
                <a:spcPts val="600"/>
              </a:spcAft>
              <a:buClr>
                <a:srgbClr val="192C43"/>
              </a:buClr>
              <a:buFont typeface="Wingdings" charset="2"/>
              <a:buChar char="§"/>
            </a:pPr>
            <a:endParaRPr lang="en-GB" sz="2400" dirty="0" smtClean="0">
              <a:solidFill>
                <a:srgbClr val="000000"/>
              </a:solidFill>
            </a:endParaRPr>
          </a:p>
          <a:p>
            <a:pPr marL="270000" indent="-270000">
              <a:spcAft>
                <a:spcPts val="600"/>
              </a:spcAft>
              <a:buClr>
                <a:srgbClr val="192C43"/>
              </a:buClr>
              <a:buFont typeface="Wingdings" charset="2"/>
              <a:buChar char="§"/>
            </a:pPr>
            <a:endParaRPr lang="en-GB" sz="2400" dirty="0">
              <a:solidFill>
                <a:srgbClr val="000000"/>
              </a:solidFill>
            </a:endParaRPr>
          </a:p>
          <a:p>
            <a:pPr marL="270000" indent="-270000">
              <a:spcAft>
                <a:spcPts val="600"/>
              </a:spcAft>
              <a:buClr>
                <a:srgbClr val="192C43"/>
              </a:buClr>
              <a:buFont typeface="Wingdings" charset="2"/>
              <a:buChar char="§"/>
            </a:pPr>
            <a:endParaRPr lang="en-GB" sz="2400" dirty="0">
              <a:solidFill>
                <a:srgbClr val="000000"/>
              </a:solidFill>
            </a:endParaRPr>
          </a:p>
          <a:p>
            <a:pPr marL="270000" indent="-270000">
              <a:spcAft>
                <a:spcPts val="600"/>
              </a:spcAft>
              <a:buClr>
                <a:srgbClr val="192C43"/>
              </a:buClr>
              <a:buFont typeface="Wingdings" charset="2"/>
              <a:buChar char="§"/>
            </a:pPr>
            <a:endParaRPr lang="en-GB" sz="2400" dirty="0">
              <a:solidFill>
                <a:srgbClr val="000000"/>
              </a:solidFill>
            </a:endParaRPr>
          </a:p>
          <a:p>
            <a:pPr marL="270000" indent="-270000">
              <a:spcAft>
                <a:spcPts val="600"/>
              </a:spcAft>
              <a:buClr>
                <a:srgbClr val="192C43"/>
              </a:buClr>
              <a:buFont typeface="Wingdings" charset="2"/>
              <a:buChar char="§"/>
            </a:pPr>
            <a:endParaRPr lang="en-GB" sz="2400" dirty="0" smtClean="0">
              <a:solidFill>
                <a:srgbClr val="000000"/>
              </a:solidFill>
            </a:endParaRPr>
          </a:p>
          <a:p>
            <a:pPr marL="270000" indent="-270000">
              <a:spcAft>
                <a:spcPts val="600"/>
              </a:spcAft>
              <a:buClr>
                <a:srgbClr val="192C43"/>
              </a:buClr>
              <a:buFont typeface="Wingdings" charset="2"/>
              <a:buChar char="§"/>
            </a:pPr>
            <a:endParaRPr lang="en-GB" sz="2400" dirty="0">
              <a:solidFill>
                <a:srgbClr val="000000"/>
              </a:solidFill>
            </a:endParaRPr>
          </a:p>
          <a:p>
            <a:pPr marL="270000" indent="-270000">
              <a:spcAft>
                <a:spcPts val="600"/>
              </a:spcAft>
              <a:buClr>
                <a:srgbClr val="192C43"/>
              </a:buClr>
              <a:buFont typeface="Wingdings" charset="2"/>
              <a:buChar char="§"/>
            </a:pPr>
            <a:r>
              <a:rPr lang="en-GB" sz="2400" dirty="0">
                <a:solidFill>
                  <a:srgbClr val="000000"/>
                </a:solidFill>
              </a:rPr>
              <a:t>Language acquisition determines that most, but crucially not all, lexical items with the semantics of F are assigned a formal feature </a:t>
            </a:r>
            <a:r>
              <a:rPr lang="de-DE" sz="2400" dirty="0">
                <a:sym typeface="Symbol"/>
              </a:rPr>
              <a:t></a:t>
            </a:r>
            <a:r>
              <a:rPr lang="de-DE" sz="2400" dirty="0" err="1">
                <a:sym typeface="Symbol"/>
              </a:rPr>
              <a:t>iF</a:t>
            </a:r>
            <a:r>
              <a:rPr lang="de-DE" sz="2400" dirty="0">
                <a:sym typeface="Symbol"/>
              </a:rPr>
              <a:t></a:t>
            </a:r>
            <a:r>
              <a:rPr lang="en-GB" sz="2400" dirty="0">
                <a:solidFill>
                  <a:srgbClr val="000000"/>
                </a:solidFill>
              </a:rPr>
              <a:t>.</a:t>
            </a:r>
          </a:p>
        </p:txBody>
      </p:sp>
      <p:pic>
        <p:nvPicPr>
          <p:cNvPr id="8" name="Bild 7"/>
          <p:cNvPicPr>
            <a:picLocks noChangeAspect="1"/>
          </p:cNvPicPr>
          <p:nvPr/>
        </p:nvPicPr>
        <p:blipFill>
          <a:blip r:embed="rId3"/>
          <a:stretch>
            <a:fillRect/>
          </a:stretch>
        </p:blipFill>
        <p:spPr>
          <a:xfrm>
            <a:off x="827584" y="2924944"/>
            <a:ext cx="7096240" cy="1584176"/>
          </a:xfrm>
          <a:prstGeom prst="rect">
            <a:avLst/>
          </a:prstGeom>
        </p:spPr>
      </p:pic>
    </p:spTree>
    <p:extLst>
      <p:ext uri="{BB962C8B-B14F-4D97-AF65-F5344CB8AC3E}">
        <p14:creationId xmlns:p14="http://schemas.microsoft.com/office/powerpoint/2010/main" val="12347633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5247590"/>
          </a:xfrm>
          <a:prstGeom prst="rect">
            <a:avLst/>
          </a:prstGeom>
          <a:noFill/>
        </p:spPr>
        <p:txBody>
          <a:bodyPr wrap="square" rtlCol="0">
            <a:spAutoFit/>
          </a:bodyPr>
          <a:lstStyle/>
          <a:p>
            <a:r>
              <a:rPr lang="en-GB" sz="2400" b="1" dirty="0" smtClean="0"/>
              <a:t>Learnability algorithm for formal features (Final Version):</a:t>
            </a:r>
          </a:p>
          <a:p>
            <a:endParaRPr lang="en-GB" dirty="0" smtClean="0"/>
          </a:p>
          <a:p>
            <a:pPr marL="457200" lvl="0" indent="-457200">
              <a:spcAft>
                <a:spcPts val="600"/>
              </a:spcAft>
              <a:buClr>
                <a:srgbClr val="192C43"/>
              </a:buClr>
              <a:buFont typeface="+mj-lt"/>
              <a:buAutoNum type="arabicPeriod"/>
            </a:pPr>
            <a:r>
              <a:rPr lang="en-US" sz="2400" dirty="0"/>
              <a:t>Assume a 1:1 correspondence between morphemes and semantic </a:t>
            </a:r>
            <a:r>
              <a:rPr lang="en-US" sz="2400" dirty="0" smtClean="0"/>
              <a:t>content</a:t>
            </a:r>
            <a:r>
              <a:rPr lang="en-US" sz="2400" dirty="0"/>
              <a:t>.</a:t>
            </a:r>
            <a:endParaRPr lang="en-GB" sz="2400" dirty="0" smtClean="0">
              <a:solidFill>
                <a:srgbClr val="000000"/>
              </a:solidFill>
            </a:endParaRPr>
          </a:p>
          <a:p>
            <a:pPr marL="457200" lvl="0" indent="-457200">
              <a:buFont typeface="+mj-lt"/>
              <a:buAutoNum type="arabicPeriod"/>
            </a:pPr>
            <a:r>
              <a:rPr lang="en-US" sz="2400" dirty="0"/>
              <a:t>If some </a:t>
            </a:r>
            <a:r>
              <a:rPr lang="en-US" sz="2400" dirty="0" err="1"/>
              <a:t>morpho</a:t>
            </a:r>
            <a:r>
              <a:rPr lang="en-US" sz="2400" dirty="0"/>
              <a:t>-syntactic element </a:t>
            </a:r>
            <a:r>
              <a:rPr lang="en-US" sz="2400" dirty="0">
                <a:sym typeface="Symbol" charset="2"/>
              </a:rPr>
              <a:t></a:t>
            </a:r>
            <a:r>
              <a:rPr lang="en-US" sz="2400" dirty="0"/>
              <a:t> manifests the presence of some semantic context F, but cannot be assumed to be the carrier of F itself, then assign a formal feature [</a:t>
            </a:r>
            <a:r>
              <a:rPr lang="en-US" sz="2400" dirty="0" err="1"/>
              <a:t>uF</a:t>
            </a:r>
            <a:r>
              <a:rPr lang="en-US" sz="2400" dirty="0"/>
              <a:t>] to </a:t>
            </a:r>
            <a:r>
              <a:rPr lang="en-US" sz="2400" dirty="0">
                <a:sym typeface="Symbol" charset="2"/>
              </a:rPr>
              <a:t></a:t>
            </a:r>
            <a:r>
              <a:rPr lang="en-US" sz="2400" dirty="0" smtClean="0"/>
              <a:t>.</a:t>
            </a:r>
            <a:endParaRPr lang="en-US" sz="2400" dirty="0"/>
          </a:p>
          <a:p>
            <a:pPr marL="457200" indent="-457200">
              <a:buFont typeface="+mj-lt"/>
              <a:buAutoNum type="arabicPeriod"/>
            </a:pPr>
            <a:r>
              <a:rPr lang="en-US" sz="2400" dirty="0"/>
              <a:t>Assign [</a:t>
            </a:r>
            <a:r>
              <a:rPr lang="en-US" sz="2400" dirty="0" err="1"/>
              <a:t>iF</a:t>
            </a:r>
            <a:r>
              <a:rPr lang="en-US" sz="2400" dirty="0"/>
              <a:t>] to all </a:t>
            </a:r>
            <a:r>
              <a:rPr lang="en-US" sz="2400" dirty="0" err="1"/>
              <a:t>morphosyntactic</a:t>
            </a:r>
            <a:r>
              <a:rPr lang="en-US" sz="2400" dirty="0"/>
              <a:t> elements that introduce the semantic context that is manifested by [</a:t>
            </a:r>
            <a:r>
              <a:rPr lang="en-US" sz="2400" dirty="0" err="1"/>
              <a:t>uF</a:t>
            </a:r>
            <a:r>
              <a:rPr lang="en-US" sz="2400" dirty="0"/>
              <a:t>]. If no overt </a:t>
            </a:r>
            <a:r>
              <a:rPr lang="en-US" sz="2400" dirty="0" err="1"/>
              <a:t>morphosyntactic</a:t>
            </a:r>
            <a:r>
              <a:rPr lang="en-US" sz="2400" dirty="0"/>
              <a:t> element is responsible, assume some covert element to be present that carries the semantics of F and that therefore should be assigned [</a:t>
            </a:r>
            <a:r>
              <a:rPr lang="en-US" sz="2400" dirty="0" err="1"/>
              <a:t>iF</a:t>
            </a:r>
            <a:r>
              <a:rPr lang="en-US" sz="2400" dirty="0" smtClean="0"/>
              <a:t>].</a:t>
            </a:r>
            <a:endParaRPr lang="en-GB" sz="2400" dirty="0" smtClean="0">
              <a:solidFill>
                <a:srgbClr val="000000"/>
              </a:solidFill>
            </a:endParaRPr>
          </a:p>
          <a:p>
            <a:pPr marL="457200" lvl="0" indent="-457200">
              <a:buFont typeface="+mj-lt"/>
              <a:buAutoNum type="arabicPeriod"/>
            </a:pPr>
            <a:r>
              <a:rPr lang="en-US" sz="2400" dirty="0"/>
              <a:t>Assign [</a:t>
            </a:r>
            <a:r>
              <a:rPr lang="en-US" sz="2400" dirty="0" err="1"/>
              <a:t>iF</a:t>
            </a:r>
            <a:r>
              <a:rPr lang="en-US" sz="2400" dirty="0"/>
              <a:t>] to all those elements that are responsible for the rest of the grammatical occurrences of [</a:t>
            </a:r>
            <a:r>
              <a:rPr lang="en-US" sz="2400" dirty="0" err="1"/>
              <a:t>uF</a:t>
            </a:r>
            <a:r>
              <a:rPr lang="en-US" sz="2400" dirty="0"/>
              <a:t>].</a:t>
            </a:r>
            <a:endParaRPr lang="de-DE" sz="2400" dirty="0"/>
          </a:p>
        </p:txBody>
      </p:sp>
    </p:spTree>
    <p:extLst>
      <p:ext uri="{BB962C8B-B14F-4D97-AF65-F5344CB8AC3E}">
        <p14:creationId xmlns:p14="http://schemas.microsoft.com/office/powerpoint/2010/main" val="9501122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2816156"/>
          </a:xfrm>
          <a:prstGeom prst="rect">
            <a:avLst/>
          </a:prstGeom>
          <a:noFill/>
        </p:spPr>
        <p:txBody>
          <a:bodyPr wrap="square" rtlCol="0">
            <a:spAutoFit/>
          </a:bodyPr>
          <a:lstStyle/>
          <a:p>
            <a:r>
              <a:rPr lang="en-GB" sz="2400" b="1" dirty="0" smtClean="0"/>
              <a:t>Acquiring formal features:</a:t>
            </a:r>
          </a:p>
          <a:p>
            <a:endParaRPr lang="en-GB" dirty="0" smtClean="0"/>
          </a:p>
          <a:p>
            <a:pPr marL="342900" lvl="0" indent="-342900">
              <a:spcAft>
                <a:spcPts val="600"/>
              </a:spcAft>
              <a:buClr>
                <a:srgbClr val="192C43"/>
              </a:buClr>
              <a:buFont typeface="Wingdings" charset="2"/>
              <a:buChar char="§"/>
            </a:pPr>
            <a:r>
              <a:rPr lang="en-US" sz="2400" dirty="0"/>
              <a:t>Assume a 1:1 correspondence between morphemes and semantic </a:t>
            </a:r>
            <a:r>
              <a:rPr lang="en-US" sz="2400" dirty="0" smtClean="0"/>
              <a:t>content.</a:t>
            </a:r>
            <a:endParaRPr lang="en-US" sz="2400" dirty="0" smtClean="0">
              <a:solidFill>
                <a:srgbClr val="000000"/>
              </a:solidFill>
            </a:endParaRPr>
          </a:p>
          <a:p>
            <a:pPr marL="342900" lvl="0" indent="-342900">
              <a:spcAft>
                <a:spcPts val="600"/>
              </a:spcAft>
              <a:buClr>
                <a:srgbClr val="192C43"/>
              </a:buClr>
              <a:buFont typeface="Wingdings" charset="2"/>
              <a:buChar char="§"/>
            </a:pPr>
            <a:endParaRPr lang="en-US" sz="2400" dirty="0">
              <a:solidFill>
                <a:srgbClr val="000000"/>
              </a:solidFill>
            </a:endParaRPr>
          </a:p>
          <a:p>
            <a:pPr lvl="0">
              <a:spcAft>
                <a:spcPts val="600"/>
              </a:spcAft>
              <a:buClr>
                <a:srgbClr val="192C43"/>
              </a:buClr>
            </a:pPr>
            <a:r>
              <a:rPr lang="en-US" sz="2400" dirty="0" smtClean="0">
                <a:solidFill>
                  <a:srgbClr val="000000"/>
                </a:solidFill>
              </a:rPr>
              <a:t>	</a:t>
            </a:r>
            <a:r>
              <a:rPr lang="en-US" sz="2400" dirty="0" smtClean="0">
                <a:solidFill>
                  <a:schemeClr val="tx2"/>
                </a:solidFill>
              </a:rPr>
              <a:t>Nobody walks</a:t>
            </a:r>
          </a:p>
          <a:p>
            <a:pPr lvl="0">
              <a:spcAft>
                <a:spcPts val="600"/>
              </a:spcAft>
              <a:buClr>
                <a:srgbClr val="192C43"/>
              </a:buClr>
            </a:pPr>
            <a:r>
              <a:rPr lang="en-US" sz="2400" dirty="0" smtClean="0">
                <a:solidFill>
                  <a:schemeClr val="tx2"/>
                </a:solidFill>
              </a:rPr>
              <a:t>	Mary is not angry</a:t>
            </a:r>
          </a:p>
        </p:txBody>
      </p:sp>
    </p:spTree>
    <p:extLst>
      <p:ext uri="{BB962C8B-B14F-4D97-AF65-F5344CB8AC3E}">
        <p14:creationId xmlns:p14="http://schemas.microsoft.com/office/powerpoint/2010/main" val="18919220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5170646"/>
          </a:xfrm>
          <a:prstGeom prst="rect">
            <a:avLst/>
          </a:prstGeom>
          <a:noFill/>
        </p:spPr>
        <p:txBody>
          <a:bodyPr wrap="square" rtlCol="0">
            <a:spAutoFit/>
          </a:bodyPr>
          <a:lstStyle/>
          <a:p>
            <a:r>
              <a:rPr lang="en-GB" sz="2400" b="1" dirty="0" smtClean="0"/>
              <a:t>Acquiring formal features:</a:t>
            </a:r>
          </a:p>
          <a:p>
            <a:endParaRPr lang="en-GB" dirty="0" smtClean="0"/>
          </a:p>
          <a:p>
            <a:pPr marL="342900" lvl="0" indent="-342900">
              <a:buFont typeface="Wingdings" charset="2"/>
              <a:buChar char="§"/>
            </a:pPr>
            <a:r>
              <a:rPr lang="en-US" sz="2400" dirty="0" smtClean="0"/>
              <a:t>If </a:t>
            </a:r>
            <a:r>
              <a:rPr lang="en-US" sz="2400" dirty="0"/>
              <a:t>some morpho-syntactic element </a:t>
            </a:r>
            <a:r>
              <a:rPr lang="en-US" sz="2400" dirty="0">
                <a:sym typeface="Symbol" charset="2"/>
              </a:rPr>
              <a:t></a:t>
            </a:r>
            <a:r>
              <a:rPr lang="en-US" sz="2400" dirty="0"/>
              <a:t> manifests the presence of some semantic context F, but cannot be assumed to be the carrier of F itself, then assign a formal feature [</a:t>
            </a:r>
            <a:r>
              <a:rPr lang="en-US" sz="2400" dirty="0" err="1"/>
              <a:t>uF</a:t>
            </a:r>
            <a:r>
              <a:rPr lang="en-US" sz="2400" dirty="0"/>
              <a:t>] to </a:t>
            </a:r>
            <a:r>
              <a:rPr lang="en-US" sz="2400" dirty="0">
                <a:sym typeface="Symbol" charset="2"/>
              </a:rPr>
              <a:t></a:t>
            </a:r>
            <a:r>
              <a:rPr lang="en-US" sz="2400" dirty="0" smtClean="0"/>
              <a:t>.</a:t>
            </a:r>
          </a:p>
          <a:p>
            <a:pPr marL="342900" lvl="0" indent="-342900">
              <a:buFont typeface="Wingdings" charset="2"/>
              <a:buChar char="§"/>
            </a:pPr>
            <a:endParaRPr lang="en-US" dirty="0">
              <a:solidFill>
                <a:schemeClr val="tx2"/>
              </a:solidFill>
            </a:endParaRPr>
          </a:p>
          <a:p>
            <a:pPr lvl="0"/>
            <a:r>
              <a:rPr lang="en-US" dirty="0" smtClean="0">
                <a:solidFill>
                  <a:schemeClr val="tx2"/>
                </a:solidFill>
              </a:rPr>
              <a:t>	</a:t>
            </a:r>
            <a:r>
              <a:rPr lang="en-US" dirty="0" err="1" smtClean="0">
                <a:solidFill>
                  <a:schemeClr val="tx2"/>
                </a:solidFill>
              </a:rPr>
              <a:t>Nessuno</a:t>
            </a:r>
            <a:r>
              <a:rPr lang="en-US" dirty="0" smtClean="0">
                <a:solidFill>
                  <a:schemeClr val="tx2"/>
                </a:solidFill>
              </a:rPr>
              <a:t> ha </a:t>
            </a:r>
            <a:r>
              <a:rPr lang="en-US" dirty="0" err="1" smtClean="0">
                <a:solidFill>
                  <a:schemeClr val="tx2"/>
                </a:solidFill>
              </a:rPr>
              <a:t>telefonato</a:t>
            </a:r>
            <a:r>
              <a:rPr lang="en-US" dirty="0" smtClean="0">
                <a:solidFill>
                  <a:schemeClr val="tx2"/>
                </a:solidFill>
              </a:rPr>
              <a:t>			Italian</a:t>
            </a:r>
          </a:p>
          <a:p>
            <a:pPr lvl="0"/>
            <a:r>
              <a:rPr lang="en-US" dirty="0">
                <a:solidFill>
                  <a:schemeClr val="tx2"/>
                </a:solidFill>
              </a:rPr>
              <a:t>	</a:t>
            </a:r>
            <a:r>
              <a:rPr lang="en-US" dirty="0" smtClean="0">
                <a:solidFill>
                  <a:schemeClr val="tx2"/>
                </a:solidFill>
              </a:rPr>
              <a:t>Neg-body has called</a:t>
            </a:r>
          </a:p>
          <a:p>
            <a:pPr lvl="0"/>
            <a:r>
              <a:rPr lang="en-US" dirty="0">
                <a:solidFill>
                  <a:schemeClr val="tx2"/>
                </a:solidFill>
              </a:rPr>
              <a:t>	</a:t>
            </a:r>
            <a:r>
              <a:rPr lang="en-US" dirty="0" smtClean="0">
                <a:solidFill>
                  <a:schemeClr val="tx2"/>
                </a:solidFill>
              </a:rPr>
              <a:t>‘Nobody has called’</a:t>
            </a:r>
          </a:p>
          <a:p>
            <a:pPr lvl="0"/>
            <a:endParaRPr lang="en-US" dirty="0" smtClean="0">
              <a:solidFill>
                <a:schemeClr val="tx2"/>
              </a:solidFill>
            </a:endParaRPr>
          </a:p>
          <a:p>
            <a:pPr lvl="0"/>
            <a:r>
              <a:rPr lang="en-US" dirty="0" smtClean="0">
                <a:solidFill>
                  <a:schemeClr val="tx2"/>
                </a:solidFill>
              </a:rPr>
              <a:t>	Non ha </a:t>
            </a:r>
            <a:r>
              <a:rPr lang="en-US" dirty="0" err="1" smtClean="0">
                <a:solidFill>
                  <a:schemeClr val="tx2"/>
                </a:solidFill>
              </a:rPr>
              <a:t>telefonato</a:t>
            </a:r>
            <a:endParaRPr lang="en-US" dirty="0" smtClean="0">
              <a:solidFill>
                <a:schemeClr val="tx2"/>
              </a:solidFill>
            </a:endParaRPr>
          </a:p>
          <a:p>
            <a:pPr lvl="0"/>
            <a:r>
              <a:rPr lang="en-US" dirty="0" smtClean="0">
                <a:solidFill>
                  <a:schemeClr val="tx2"/>
                </a:solidFill>
              </a:rPr>
              <a:t>	Neg has called</a:t>
            </a:r>
          </a:p>
          <a:p>
            <a:pPr lvl="0"/>
            <a:r>
              <a:rPr lang="en-US" dirty="0" smtClean="0">
                <a:solidFill>
                  <a:schemeClr val="tx2"/>
                </a:solidFill>
              </a:rPr>
              <a:t>	‘She didn’t call’</a:t>
            </a:r>
          </a:p>
          <a:p>
            <a:pPr lvl="0"/>
            <a:endParaRPr lang="en-US" dirty="0" smtClean="0">
              <a:solidFill>
                <a:schemeClr val="tx2"/>
              </a:solidFill>
            </a:endParaRPr>
          </a:p>
          <a:p>
            <a:pPr lvl="0"/>
            <a:r>
              <a:rPr lang="en-US" dirty="0">
                <a:solidFill>
                  <a:schemeClr val="tx2"/>
                </a:solidFill>
              </a:rPr>
              <a:t>	</a:t>
            </a:r>
            <a:r>
              <a:rPr lang="en-US" dirty="0" smtClean="0">
                <a:solidFill>
                  <a:schemeClr val="tx2"/>
                </a:solidFill>
              </a:rPr>
              <a:t>Non ha </a:t>
            </a:r>
            <a:r>
              <a:rPr lang="en-US" dirty="0" err="1" smtClean="0">
                <a:solidFill>
                  <a:schemeClr val="tx2"/>
                </a:solidFill>
              </a:rPr>
              <a:t>telefonato</a:t>
            </a:r>
            <a:r>
              <a:rPr lang="en-US" dirty="0" smtClean="0">
                <a:solidFill>
                  <a:schemeClr val="tx2"/>
                </a:solidFill>
              </a:rPr>
              <a:t> a </a:t>
            </a:r>
            <a:r>
              <a:rPr lang="en-US" dirty="0" err="1" smtClean="0">
                <a:solidFill>
                  <a:schemeClr val="tx2"/>
                </a:solidFill>
              </a:rPr>
              <a:t>nessuno</a:t>
            </a:r>
            <a:r>
              <a:rPr lang="de-DE" baseline="-25000" dirty="0" smtClean="0">
                <a:solidFill>
                  <a:schemeClr val="tx2"/>
                </a:solidFill>
                <a:sym typeface="Symbol"/>
              </a:rPr>
              <a:t></a:t>
            </a:r>
            <a:r>
              <a:rPr lang="de-DE" baseline="-25000" dirty="0" err="1" smtClean="0">
                <a:solidFill>
                  <a:schemeClr val="tx2"/>
                </a:solidFill>
                <a:sym typeface="Symbol"/>
              </a:rPr>
              <a:t>uNEG</a:t>
            </a:r>
            <a:r>
              <a:rPr lang="de-DE" baseline="-25000" dirty="0" smtClean="0">
                <a:solidFill>
                  <a:schemeClr val="tx2"/>
                </a:solidFill>
                <a:sym typeface="Symbol"/>
              </a:rPr>
              <a:t></a:t>
            </a:r>
            <a:r>
              <a:rPr lang="en-GB" baseline="-25000" dirty="0" smtClean="0">
                <a:solidFill>
                  <a:schemeClr val="tx2"/>
                </a:solidFill>
                <a:sym typeface="Symbol"/>
              </a:rPr>
              <a:t> </a:t>
            </a:r>
            <a:endParaRPr lang="en-US" baseline="-25000" dirty="0" smtClean="0">
              <a:solidFill>
                <a:schemeClr val="tx2"/>
              </a:solidFill>
            </a:endParaRPr>
          </a:p>
          <a:p>
            <a:pPr lvl="0"/>
            <a:r>
              <a:rPr lang="en-US" dirty="0" smtClean="0">
                <a:solidFill>
                  <a:schemeClr val="tx2"/>
                </a:solidFill>
              </a:rPr>
              <a:t>	Neg has called to neg-body</a:t>
            </a:r>
          </a:p>
          <a:p>
            <a:pPr lvl="0"/>
            <a:r>
              <a:rPr lang="en-US" dirty="0" smtClean="0">
                <a:solidFill>
                  <a:schemeClr val="tx2"/>
                </a:solidFill>
              </a:rPr>
              <a:t>	‘She didn’t call anybody’</a:t>
            </a:r>
          </a:p>
        </p:txBody>
      </p:sp>
    </p:spTree>
    <p:extLst>
      <p:ext uri="{BB962C8B-B14F-4D97-AF65-F5344CB8AC3E}">
        <p14:creationId xmlns:p14="http://schemas.microsoft.com/office/powerpoint/2010/main" val="695963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59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4801314"/>
          </a:xfrm>
          <a:prstGeom prst="rect">
            <a:avLst/>
          </a:prstGeom>
          <a:noFill/>
        </p:spPr>
        <p:txBody>
          <a:bodyPr wrap="square" rtlCol="0">
            <a:spAutoFit/>
          </a:bodyPr>
          <a:lstStyle/>
          <a:p>
            <a:r>
              <a:rPr lang="en-GB" sz="2400" b="1" dirty="0" smtClean="0"/>
              <a:t>Acquiring formal features:</a:t>
            </a:r>
          </a:p>
          <a:p>
            <a:endParaRPr lang="en-GB" dirty="0" smtClean="0"/>
          </a:p>
          <a:p>
            <a:pPr marL="342900" indent="-342900">
              <a:buFont typeface="Wingdings" charset="2"/>
              <a:buChar char="§"/>
            </a:pPr>
            <a:r>
              <a:rPr lang="en-US" sz="2400" dirty="0"/>
              <a:t>Assign [</a:t>
            </a:r>
            <a:r>
              <a:rPr lang="en-US" sz="2400" dirty="0" err="1"/>
              <a:t>iF</a:t>
            </a:r>
            <a:r>
              <a:rPr lang="en-US" sz="2400" dirty="0"/>
              <a:t>] to all </a:t>
            </a:r>
            <a:r>
              <a:rPr lang="en-US" sz="2400" dirty="0" err="1"/>
              <a:t>morphosyntactic</a:t>
            </a:r>
            <a:r>
              <a:rPr lang="en-US" sz="2400" dirty="0"/>
              <a:t> elements that introduce the semantic context that is manifested by [</a:t>
            </a:r>
            <a:r>
              <a:rPr lang="en-US" sz="2400" dirty="0" err="1"/>
              <a:t>uF</a:t>
            </a:r>
            <a:r>
              <a:rPr lang="en-US" sz="2400" dirty="0"/>
              <a:t>]. If no overt </a:t>
            </a:r>
            <a:r>
              <a:rPr lang="en-US" sz="2400" dirty="0" err="1"/>
              <a:t>morphosyntactic</a:t>
            </a:r>
            <a:r>
              <a:rPr lang="en-US" sz="2400" dirty="0"/>
              <a:t> element is responsible, assume some covert element to be present that carries the semantics of F and that therefore should be assigned [</a:t>
            </a:r>
            <a:r>
              <a:rPr lang="en-US" sz="2400" dirty="0" err="1"/>
              <a:t>iF</a:t>
            </a:r>
            <a:r>
              <a:rPr lang="en-US" sz="2400" dirty="0" smtClean="0"/>
              <a:t>].</a:t>
            </a:r>
            <a:endParaRPr lang="en-US" dirty="0"/>
          </a:p>
          <a:p>
            <a:pPr lvl="0"/>
            <a:r>
              <a:rPr lang="en-US" dirty="0" smtClean="0">
                <a:solidFill>
                  <a:schemeClr val="tx2"/>
                </a:solidFill>
              </a:rPr>
              <a:t>	</a:t>
            </a:r>
            <a:endParaRPr lang="en-US" dirty="0">
              <a:solidFill>
                <a:schemeClr val="tx2"/>
              </a:solidFill>
            </a:endParaRPr>
          </a:p>
          <a:p>
            <a:pPr lvl="0"/>
            <a:r>
              <a:rPr lang="en-US" dirty="0">
                <a:solidFill>
                  <a:schemeClr val="tx2"/>
                </a:solidFill>
              </a:rPr>
              <a:t>	</a:t>
            </a:r>
            <a:r>
              <a:rPr lang="en-US" dirty="0" smtClean="0">
                <a:solidFill>
                  <a:schemeClr val="tx2"/>
                </a:solidFill>
              </a:rPr>
              <a:t>Non</a:t>
            </a:r>
            <a:r>
              <a:rPr lang="de-DE" baseline="-25000" dirty="0" smtClean="0">
                <a:solidFill>
                  <a:schemeClr val="tx2"/>
                </a:solidFill>
                <a:sym typeface="Symbol"/>
              </a:rPr>
              <a:t></a:t>
            </a:r>
            <a:r>
              <a:rPr lang="de-DE" baseline="-25000" dirty="0" err="1" smtClean="0">
                <a:solidFill>
                  <a:schemeClr val="tx2"/>
                </a:solidFill>
                <a:sym typeface="Symbol"/>
              </a:rPr>
              <a:t>iNEG</a:t>
            </a:r>
            <a:r>
              <a:rPr lang="de-DE" baseline="-25000" dirty="0">
                <a:solidFill>
                  <a:schemeClr val="tx2"/>
                </a:solidFill>
                <a:sym typeface="Symbol"/>
              </a:rPr>
              <a:t></a:t>
            </a:r>
            <a:r>
              <a:rPr lang="en-US" dirty="0" smtClean="0">
                <a:solidFill>
                  <a:schemeClr val="tx2"/>
                </a:solidFill>
              </a:rPr>
              <a:t> </a:t>
            </a:r>
            <a:r>
              <a:rPr lang="en-US" dirty="0">
                <a:solidFill>
                  <a:schemeClr val="tx2"/>
                </a:solidFill>
              </a:rPr>
              <a:t>ha </a:t>
            </a:r>
            <a:r>
              <a:rPr lang="en-US" dirty="0" err="1">
                <a:solidFill>
                  <a:schemeClr val="tx2"/>
                </a:solidFill>
              </a:rPr>
              <a:t>telefonato</a:t>
            </a:r>
            <a:r>
              <a:rPr lang="en-US" dirty="0">
                <a:solidFill>
                  <a:schemeClr val="tx2"/>
                </a:solidFill>
              </a:rPr>
              <a:t> a </a:t>
            </a:r>
            <a:r>
              <a:rPr lang="en-US" dirty="0" err="1">
                <a:solidFill>
                  <a:schemeClr val="tx2"/>
                </a:solidFill>
              </a:rPr>
              <a:t>nessuno</a:t>
            </a:r>
            <a:r>
              <a:rPr lang="de-DE" baseline="-25000" dirty="0">
                <a:solidFill>
                  <a:schemeClr val="tx2"/>
                </a:solidFill>
                <a:sym typeface="Symbol"/>
              </a:rPr>
              <a:t></a:t>
            </a:r>
            <a:r>
              <a:rPr lang="de-DE" baseline="-25000" dirty="0" err="1">
                <a:solidFill>
                  <a:schemeClr val="tx2"/>
                </a:solidFill>
                <a:sym typeface="Symbol"/>
              </a:rPr>
              <a:t>uNEG</a:t>
            </a:r>
            <a:r>
              <a:rPr lang="de-DE" baseline="-25000" dirty="0">
                <a:solidFill>
                  <a:schemeClr val="tx2"/>
                </a:solidFill>
                <a:sym typeface="Symbol"/>
              </a:rPr>
              <a:t></a:t>
            </a:r>
            <a:r>
              <a:rPr lang="en-GB" baseline="-25000" dirty="0">
                <a:solidFill>
                  <a:schemeClr val="tx2"/>
                </a:solidFill>
                <a:sym typeface="Symbol"/>
              </a:rPr>
              <a:t> </a:t>
            </a:r>
            <a:r>
              <a:rPr lang="en-GB" baseline="-25000" dirty="0" smtClean="0">
                <a:solidFill>
                  <a:schemeClr val="tx2"/>
                </a:solidFill>
                <a:sym typeface="Symbol"/>
              </a:rPr>
              <a:t>		</a:t>
            </a:r>
            <a:r>
              <a:rPr lang="en-US" dirty="0">
                <a:solidFill>
                  <a:schemeClr val="tx2"/>
                </a:solidFill>
              </a:rPr>
              <a:t> Italian</a:t>
            </a:r>
            <a:endParaRPr lang="en-US" baseline="-25000" dirty="0">
              <a:solidFill>
                <a:schemeClr val="tx2"/>
              </a:solidFill>
            </a:endParaRPr>
          </a:p>
          <a:p>
            <a:pPr lvl="0"/>
            <a:r>
              <a:rPr lang="en-US" dirty="0">
                <a:solidFill>
                  <a:schemeClr val="tx2"/>
                </a:solidFill>
              </a:rPr>
              <a:t>	Neg has called to neg-body</a:t>
            </a:r>
          </a:p>
          <a:p>
            <a:pPr lvl="0"/>
            <a:r>
              <a:rPr lang="en-US" dirty="0">
                <a:solidFill>
                  <a:schemeClr val="tx2"/>
                </a:solidFill>
              </a:rPr>
              <a:t>	‘She didn’t call anybody’</a:t>
            </a:r>
          </a:p>
          <a:p>
            <a:pPr lvl="0"/>
            <a:endParaRPr lang="en-US" dirty="0" smtClean="0">
              <a:solidFill>
                <a:schemeClr val="tx2"/>
              </a:solidFill>
            </a:endParaRPr>
          </a:p>
          <a:p>
            <a:pPr lvl="0"/>
            <a:r>
              <a:rPr lang="en-US" dirty="0" smtClean="0">
                <a:solidFill>
                  <a:schemeClr val="tx2"/>
                </a:solidFill>
              </a:rPr>
              <a:t>	</a:t>
            </a:r>
            <a:r>
              <a:rPr lang="en-GB" dirty="0">
                <a:solidFill>
                  <a:schemeClr val="tx2"/>
                </a:solidFill>
              </a:rPr>
              <a:t>Op</a:t>
            </a:r>
            <a:r>
              <a:rPr lang="de-DE" baseline="-25000" dirty="0">
                <a:solidFill>
                  <a:schemeClr val="tx2"/>
                </a:solidFill>
                <a:sym typeface="Symbol" charset="2"/>
              </a:rPr>
              <a:t></a:t>
            </a:r>
            <a:r>
              <a:rPr lang="de-DE" baseline="-25000" dirty="0">
                <a:solidFill>
                  <a:schemeClr val="tx2"/>
                </a:solidFill>
                <a:sym typeface="Symbol"/>
              </a:rPr>
              <a:t> </a:t>
            </a:r>
            <a:r>
              <a:rPr lang="de-DE" baseline="-25000" dirty="0" err="1">
                <a:solidFill>
                  <a:schemeClr val="tx2"/>
                </a:solidFill>
                <a:sym typeface="Symbol"/>
              </a:rPr>
              <a:t>iNEG</a:t>
            </a:r>
            <a:r>
              <a:rPr lang="de-DE" baseline="-25000" dirty="0">
                <a:solidFill>
                  <a:schemeClr val="tx2"/>
                </a:solidFill>
                <a:sym typeface="Symbol"/>
              </a:rPr>
              <a:t></a:t>
            </a:r>
            <a:r>
              <a:rPr lang="de-DE" dirty="0">
                <a:solidFill>
                  <a:schemeClr val="tx2"/>
                </a:solidFill>
                <a:sym typeface="Symbol" charset="2"/>
              </a:rPr>
              <a:t> 	</a:t>
            </a:r>
            <a:r>
              <a:rPr lang="en-US" dirty="0" err="1" smtClean="0">
                <a:solidFill>
                  <a:schemeClr val="tx2"/>
                </a:solidFill>
              </a:rPr>
              <a:t>Nessuno</a:t>
            </a:r>
            <a:r>
              <a:rPr lang="de-DE" baseline="-25000" dirty="0" smtClean="0">
                <a:solidFill>
                  <a:schemeClr val="tx2"/>
                </a:solidFill>
                <a:sym typeface="Symbol"/>
              </a:rPr>
              <a:t> </a:t>
            </a:r>
            <a:r>
              <a:rPr lang="de-DE" baseline="-25000" dirty="0">
                <a:solidFill>
                  <a:schemeClr val="tx2"/>
                </a:solidFill>
                <a:sym typeface="Symbol"/>
              </a:rPr>
              <a:t></a:t>
            </a:r>
            <a:r>
              <a:rPr lang="de-DE" baseline="-25000" dirty="0" err="1">
                <a:solidFill>
                  <a:schemeClr val="tx2"/>
                </a:solidFill>
                <a:sym typeface="Symbol"/>
              </a:rPr>
              <a:t>uNEG</a:t>
            </a:r>
            <a:r>
              <a:rPr lang="de-DE" baseline="-25000" dirty="0">
                <a:solidFill>
                  <a:schemeClr val="tx2"/>
                </a:solidFill>
                <a:sym typeface="Symbol"/>
              </a:rPr>
              <a:t></a:t>
            </a:r>
            <a:r>
              <a:rPr lang="en-US" dirty="0" smtClean="0">
                <a:solidFill>
                  <a:schemeClr val="tx2"/>
                </a:solidFill>
              </a:rPr>
              <a:t> ha </a:t>
            </a:r>
            <a:r>
              <a:rPr lang="en-US" dirty="0" err="1" smtClean="0">
                <a:solidFill>
                  <a:schemeClr val="tx2"/>
                </a:solidFill>
              </a:rPr>
              <a:t>telefonato</a:t>
            </a:r>
            <a:r>
              <a:rPr lang="en-US" dirty="0" smtClean="0">
                <a:solidFill>
                  <a:schemeClr val="tx2"/>
                </a:solidFill>
              </a:rPr>
              <a:t>			</a:t>
            </a:r>
          </a:p>
          <a:p>
            <a:pPr lvl="0"/>
            <a:r>
              <a:rPr lang="en-US" dirty="0">
                <a:solidFill>
                  <a:schemeClr val="tx2"/>
                </a:solidFill>
              </a:rPr>
              <a:t>	</a:t>
            </a:r>
            <a:r>
              <a:rPr lang="en-US" dirty="0" smtClean="0">
                <a:solidFill>
                  <a:schemeClr val="tx2"/>
                </a:solidFill>
              </a:rPr>
              <a:t>	Neg-body has called</a:t>
            </a:r>
          </a:p>
          <a:p>
            <a:pPr lvl="0"/>
            <a:r>
              <a:rPr lang="en-US" dirty="0">
                <a:solidFill>
                  <a:schemeClr val="tx2"/>
                </a:solidFill>
              </a:rPr>
              <a:t>	</a:t>
            </a:r>
            <a:r>
              <a:rPr lang="en-US" dirty="0" smtClean="0">
                <a:solidFill>
                  <a:schemeClr val="tx2"/>
                </a:solidFill>
              </a:rPr>
              <a:t>‘Nobody has called’</a:t>
            </a:r>
          </a:p>
        </p:txBody>
      </p:sp>
    </p:spTree>
    <p:extLst>
      <p:ext uri="{BB962C8B-B14F-4D97-AF65-F5344CB8AC3E}">
        <p14:creationId xmlns:p14="http://schemas.microsoft.com/office/powerpoint/2010/main" val="307886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 </a:t>
            </a:r>
            <a:r>
              <a:rPr lang="de-DE" sz="3600" b="1" dirty="0" err="1">
                <a:solidFill>
                  <a:srgbClr val="192C43"/>
                </a:solidFill>
              </a:rPr>
              <a:t>One-to-many</a:t>
            </a:r>
            <a:r>
              <a:rPr lang="de-DE" sz="3600" b="1" dirty="0">
                <a:solidFill>
                  <a:srgbClr val="192C43"/>
                </a:solidFill>
              </a:rPr>
              <a:t> </a:t>
            </a:r>
            <a:r>
              <a:rPr lang="de-DE" sz="3600" b="1" dirty="0" err="1">
                <a:solidFill>
                  <a:srgbClr val="192C43"/>
                </a:solidFill>
              </a:rPr>
              <a:t>relations</a:t>
            </a:r>
            <a:r>
              <a:rPr lang="de-DE" sz="3600" b="1" dirty="0">
                <a:solidFill>
                  <a:srgbClr val="192C43"/>
                </a:solidFill>
              </a:rPr>
              <a:t> in </a:t>
            </a:r>
            <a:r>
              <a:rPr lang="de-DE" sz="3600" b="1" dirty="0" err="1">
                <a:solidFill>
                  <a:srgbClr val="192C43"/>
                </a:solidFill>
              </a:rPr>
              <a:t>morpho</a:t>
            </a:r>
            <a:r>
              <a:rPr lang="de-DE" sz="3600" b="1" dirty="0">
                <a:solidFill>
                  <a:srgbClr val="192C43"/>
                </a:solidFill>
              </a:rPr>
              <a:t>-syntax</a:t>
            </a: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t>Sequence-of-Tense: </a:t>
            </a:r>
            <a:r>
              <a:rPr lang="en-GB" sz="2400" dirty="0" smtClean="0"/>
              <a:t>Two past tense morphemes may refer to one past tense interval.</a:t>
            </a:r>
          </a:p>
          <a:p>
            <a:endParaRPr lang="en-US" sz="2400" dirty="0">
              <a:solidFill>
                <a:schemeClr val="tx2"/>
              </a:solidFill>
            </a:endParaRPr>
          </a:p>
          <a:p>
            <a:r>
              <a:rPr lang="de-DE" sz="2400" dirty="0">
                <a:solidFill>
                  <a:schemeClr val="tx2"/>
                </a:solidFill>
              </a:rPr>
              <a:t>John </a:t>
            </a:r>
            <a:r>
              <a:rPr lang="de-DE" sz="2400" dirty="0" err="1">
                <a:solidFill>
                  <a:schemeClr val="tx2"/>
                </a:solidFill>
              </a:rPr>
              <a:t>said</a:t>
            </a:r>
            <a:r>
              <a:rPr lang="de-DE" sz="2400" dirty="0">
                <a:solidFill>
                  <a:schemeClr val="tx2"/>
                </a:solidFill>
              </a:rPr>
              <a:t> Mary was </a:t>
            </a:r>
            <a:r>
              <a:rPr lang="de-DE" sz="2400" dirty="0" err="1" smtClean="0">
                <a:solidFill>
                  <a:schemeClr val="tx2"/>
                </a:solidFill>
              </a:rPr>
              <a:t>ill</a:t>
            </a:r>
            <a:endParaRPr lang="de-DE" sz="2400" dirty="0">
              <a:solidFill>
                <a:schemeClr val="tx2"/>
              </a:solidFill>
            </a:endParaRPr>
          </a:p>
          <a:p>
            <a:r>
              <a:rPr lang="de-DE" sz="2400" dirty="0" smtClean="0">
                <a:solidFill>
                  <a:schemeClr val="tx2"/>
                </a:solidFill>
              </a:rPr>
              <a:t>i.	John</a:t>
            </a:r>
            <a:r>
              <a:rPr lang="de-DE" sz="2400" dirty="0">
                <a:solidFill>
                  <a:schemeClr val="tx2"/>
                </a:solidFill>
              </a:rPr>
              <a:t>, at </a:t>
            </a:r>
            <a:r>
              <a:rPr lang="de-DE" sz="2400" dirty="0" err="1">
                <a:solidFill>
                  <a:schemeClr val="tx2"/>
                </a:solidFill>
              </a:rPr>
              <a:t>some</a:t>
            </a:r>
            <a:r>
              <a:rPr lang="de-DE" sz="2400" dirty="0">
                <a:solidFill>
                  <a:schemeClr val="tx2"/>
                </a:solidFill>
              </a:rPr>
              <a:t> </a:t>
            </a:r>
            <a:r>
              <a:rPr lang="de-DE" sz="2400" dirty="0" smtClean="0">
                <a:solidFill>
                  <a:schemeClr val="tx2"/>
                </a:solidFill>
              </a:rPr>
              <a:t>t</a:t>
            </a:r>
            <a:r>
              <a:rPr lang="de-DE" sz="2400" baseline="-25000" dirty="0" smtClean="0">
                <a:solidFill>
                  <a:schemeClr val="tx2"/>
                </a:solidFill>
              </a:rPr>
              <a:t>1</a:t>
            </a:r>
            <a:r>
              <a:rPr lang="de-DE" sz="2400" dirty="0" smtClean="0">
                <a:solidFill>
                  <a:schemeClr val="tx2"/>
                </a:solidFill>
              </a:rPr>
              <a:t> </a:t>
            </a:r>
            <a:r>
              <a:rPr lang="de-DE" sz="2400" dirty="0">
                <a:solidFill>
                  <a:schemeClr val="tx2"/>
                </a:solidFill>
              </a:rPr>
              <a:t>&lt; </a:t>
            </a:r>
            <a:r>
              <a:rPr lang="de-DE" sz="2400" dirty="0" smtClean="0">
                <a:solidFill>
                  <a:schemeClr val="tx2"/>
                </a:solidFill>
              </a:rPr>
              <a:t>t</a:t>
            </a:r>
            <a:r>
              <a:rPr lang="de-DE" sz="2400" baseline="-25000" dirty="0" smtClean="0">
                <a:solidFill>
                  <a:schemeClr val="tx2"/>
                </a:solidFill>
              </a:rPr>
              <a:t>u</a:t>
            </a:r>
            <a:r>
              <a:rPr lang="de-DE" sz="2400" dirty="0" smtClean="0">
                <a:solidFill>
                  <a:schemeClr val="tx2"/>
                </a:solidFill>
              </a:rPr>
              <a:t> </a:t>
            </a:r>
            <a:r>
              <a:rPr lang="de-DE" sz="2400" dirty="0">
                <a:solidFill>
                  <a:schemeClr val="tx2"/>
                </a:solidFill>
              </a:rPr>
              <a:t>: “Mary </a:t>
            </a:r>
            <a:r>
              <a:rPr lang="de-DE" sz="2400" dirty="0" err="1">
                <a:solidFill>
                  <a:schemeClr val="tx2"/>
                </a:solidFill>
              </a:rPr>
              <a:t>is</a:t>
            </a:r>
            <a:r>
              <a:rPr lang="de-DE" sz="2400" dirty="0">
                <a:solidFill>
                  <a:schemeClr val="tx2"/>
                </a:solidFill>
              </a:rPr>
              <a:t> </a:t>
            </a:r>
            <a:r>
              <a:rPr lang="de-DE" sz="2400" dirty="0" err="1">
                <a:solidFill>
                  <a:schemeClr val="tx2"/>
                </a:solidFill>
              </a:rPr>
              <a:t>ill</a:t>
            </a:r>
            <a:r>
              <a:rPr lang="de-DE" sz="2400" dirty="0">
                <a:solidFill>
                  <a:schemeClr val="tx2"/>
                </a:solidFill>
              </a:rPr>
              <a:t>.” </a:t>
            </a:r>
            <a:r>
              <a:rPr lang="de-DE" sz="2400" dirty="0" smtClean="0">
                <a:solidFill>
                  <a:schemeClr val="tx2"/>
                </a:solidFill>
              </a:rPr>
              <a:t>	</a:t>
            </a:r>
          </a:p>
          <a:p>
            <a:r>
              <a:rPr lang="de-DE" sz="2400" dirty="0">
                <a:solidFill>
                  <a:schemeClr val="tx2"/>
                </a:solidFill>
              </a:rPr>
              <a:t>	</a:t>
            </a:r>
            <a:r>
              <a:rPr lang="de-DE" sz="2400" dirty="0" smtClean="0">
                <a:solidFill>
                  <a:schemeClr val="tx2"/>
                </a:solidFill>
              </a:rPr>
              <a:t>(</a:t>
            </a:r>
            <a:r>
              <a:rPr lang="de-DE" sz="2400" dirty="0" err="1">
                <a:solidFill>
                  <a:schemeClr val="tx2"/>
                </a:solidFill>
              </a:rPr>
              <a:t>simultaneous</a:t>
            </a:r>
            <a:r>
              <a:rPr lang="de-DE" sz="2400" dirty="0">
                <a:solidFill>
                  <a:schemeClr val="tx2"/>
                </a:solidFill>
              </a:rPr>
              <a:t> </a:t>
            </a:r>
            <a:r>
              <a:rPr lang="de-DE" sz="2400" dirty="0" err="1">
                <a:solidFill>
                  <a:schemeClr val="tx2"/>
                </a:solidFill>
              </a:rPr>
              <a:t>reading</a:t>
            </a:r>
            <a:r>
              <a:rPr lang="de-DE" sz="2400" dirty="0">
                <a:solidFill>
                  <a:schemeClr val="tx2"/>
                </a:solidFill>
              </a:rPr>
              <a:t>)</a:t>
            </a:r>
          </a:p>
          <a:p>
            <a:r>
              <a:rPr lang="de-DE" sz="2400" dirty="0" smtClean="0">
                <a:solidFill>
                  <a:schemeClr val="tx2"/>
                </a:solidFill>
              </a:rPr>
              <a:t>ii. 	John</a:t>
            </a:r>
            <a:r>
              <a:rPr lang="de-DE" sz="2400" dirty="0">
                <a:solidFill>
                  <a:schemeClr val="tx2"/>
                </a:solidFill>
              </a:rPr>
              <a:t>, at </a:t>
            </a:r>
            <a:r>
              <a:rPr lang="de-DE" sz="2400" dirty="0" err="1">
                <a:solidFill>
                  <a:schemeClr val="tx2"/>
                </a:solidFill>
              </a:rPr>
              <a:t>some</a:t>
            </a:r>
            <a:r>
              <a:rPr lang="de-DE" sz="2400" dirty="0">
                <a:solidFill>
                  <a:schemeClr val="tx2"/>
                </a:solidFill>
              </a:rPr>
              <a:t> t</a:t>
            </a:r>
            <a:r>
              <a:rPr lang="de-DE" sz="2400" baseline="-25000" dirty="0">
                <a:solidFill>
                  <a:schemeClr val="tx2"/>
                </a:solidFill>
              </a:rPr>
              <a:t>1</a:t>
            </a:r>
            <a:r>
              <a:rPr lang="de-DE" sz="2400" dirty="0">
                <a:solidFill>
                  <a:schemeClr val="tx2"/>
                </a:solidFill>
              </a:rPr>
              <a:t> &lt; </a:t>
            </a:r>
            <a:r>
              <a:rPr lang="de-DE" sz="2400" dirty="0" err="1">
                <a:solidFill>
                  <a:schemeClr val="tx2"/>
                </a:solidFill>
              </a:rPr>
              <a:t>utterance</a:t>
            </a:r>
            <a:r>
              <a:rPr lang="de-DE" sz="2400" dirty="0">
                <a:solidFill>
                  <a:schemeClr val="tx2"/>
                </a:solidFill>
              </a:rPr>
              <a:t> time </a:t>
            </a:r>
            <a:r>
              <a:rPr lang="de-DE" sz="2400" dirty="0" smtClean="0">
                <a:solidFill>
                  <a:schemeClr val="tx2"/>
                </a:solidFill>
              </a:rPr>
              <a:t>: </a:t>
            </a:r>
            <a:r>
              <a:rPr lang="de-DE" sz="2400" dirty="0">
                <a:solidFill>
                  <a:schemeClr val="tx2"/>
                </a:solidFill>
              </a:rPr>
              <a:t>“Mary was </a:t>
            </a:r>
            <a:r>
              <a:rPr lang="de-DE" sz="2400" dirty="0" err="1">
                <a:solidFill>
                  <a:schemeClr val="tx2"/>
                </a:solidFill>
              </a:rPr>
              <a:t>ill</a:t>
            </a:r>
            <a:r>
              <a:rPr lang="de-DE" sz="2400" dirty="0">
                <a:solidFill>
                  <a:schemeClr val="tx2"/>
                </a:solidFill>
              </a:rPr>
              <a:t>.” </a:t>
            </a:r>
            <a:r>
              <a:rPr lang="de-DE" sz="2400" dirty="0" smtClean="0">
                <a:solidFill>
                  <a:schemeClr val="tx2"/>
                </a:solidFill>
              </a:rPr>
              <a:t>	(</a:t>
            </a:r>
            <a:r>
              <a:rPr lang="de-DE" sz="2400" dirty="0" err="1">
                <a:solidFill>
                  <a:schemeClr val="tx2"/>
                </a:solidFill>
              </a:rPr>
              <a:t>backward-shifted</a:t>
            </a:r>
            <a:r>
              <a:rPr lang="de-DE" sz="2400" dirty="0">
                <a:solidFill>
                  <a:schemeClr val="tx2"/>
                </a:solidFill>
              </a:rPr>
              <a:t> </a:t>
            </a:r>
            <a:r>
              <a:rPr lang="de-DE" sz="2400" dirty="0" err="1">
                <a:solidFill>
                  <a:schemeClr val="tx2"/>
                </a:solidFill>
              </a:rPr>
              <a:t>reading</a:t>
            </a:r>
            <a:r>
              <a:rPr lang="de-DE" sz="2400" dirty="0">
                <a:solidFill>
                  <a:schemeClr val="tx2"/>
                </a:solidFill>
              </a:rPr>
              <a:t>) </a:t>
            </a:r>
            <a:endParaRPr lang="de-DE" sz="2400" dirty="0" smtClean="0">
              <a:solidFill>
                <a:schemeClr val="tx2"/>
              </a:solidFill>
            </a:endParaRPr>
          </a:p>
          <a:p>
            <a:r>
              <a:rPr lang="de-DE" sz="2400" dirty="0" smtClean="0">
                <a:solidFill>
                  <a:schemeClr val="tx2"/>
                </a:solidFill>
              </a:rPr>
              <a:t>iii</a:t>
            </a:r>
            <a:r>
              <a:rPr lang="de-DE" sz="2400" dirty="0">
                <a:solidFill>
                  <a:schemeClr val="tx2"/>
                </a:solidFill>
              </a:rPr>
              <a:t>. 	</a:t>
            </a:r>
            <a:r>
              <a:rPr lang="de-DE" sz="2400" dirty="0" smtClean="0">
                <a:solidFill>
                  <a:schemeClr val="tx2"/>
                </a:solidFill>
              </a:rPr>
              <a:t>*John</a:t>
            </a:r>
            <a:r>
              <a:rPr lang="de-DE" sz="2400" dirty="0">
                <a:solidFill>
                  <a:schemeClr val="tx2"/>
                </a:solidFill>
              </a:rPr>
              <a:t>, at </a:t>
            </a:r>
            <a:r>
              <a:rPr lang="de-DE" sz="2400" dirty="0" err="1">
                <a:solidFill>
                  <a:schemeClr val="tx2"/>
                </a:solidFill>
              </a:rPr>
              <a:t>some</a:t>
            </a:r>
            <a:r>
              <a:rPr lang="de-DE" sz="2400" dirty="0">
                <a:solidFill>
                  <a:schemeClr val="tx2"/>
                </a:solidFill>
              </a:rPr>
              <a:t> t</a:t>
            </a:r>
            <a:r>
              <a:rPr lang="de-DE" sz="2400" baseline="-25000" dirty="0">
                <a:solidFill>
                  <a:schemeClr val="tx2"/>
                </a:solidFill>
              </a:rPr>
              <a:t>1</a:t>
            </a:r>
            <a:r>
              <a:rPr lang="de-DE" sz="2400" dirty="0">
                <a:solidFill>
                  <a:schemeClr val="tx2"/>
                </a:solidFill>
              </a:rPr>
              <a:t> &lt; </a:t>
            </a:r>
            <a:r>
              <a:rPr lang="de-DE" sz="2400" dirty="0" err="1">
                <a:solidFill>
                  <a:schemeClr val="tx2"/>
                </a:solidFill>
              </a:rPr>
              <a:t>utterance</a:t>
            </a:r>
            <a:r>
              <a:rPr lang="de-DE" sz="2400" dirty="0">
                <a:solidFill>
                  <a:schemeClr val="tx2"/>
                </a:solidFill>
              </a:rPr>
              <a:t> time : “Mary </a:t>
            </a:r>
            <a:r>
              <a:rPr lang="de-DE" sz="2400" dirty="0" smtClean="0">
                <a:solidFill>
                  <a:schemeClr val="tx2"/>
                </a:solidFill>
              </a:rPr>
              <a:t>will </a:t>
            </a:r>
            <a:r>
              <a:rPr lang="de-DE" sz="2400" dirty="0" err="1" smtClean="0">
                <a:solidFill>
                  <a:schemeClr val="tx2"/>
                </a:solidFill>
              </a:rPr>
              <a:t>be</a:t>
            </a:r>
            <a:r>
              <a:rPr lang="de-DE" sz="2400" dirty="0" smtClean="0">
                <a:solidFill>
                  <a:schemeClr val="tx2"/>
                </a:solidFill>
              </a:rPr>
              <a:t> </a:t>
            </a:r>
            <a:r>
              <a:rPr lang="de-DE" sz="2400" dirty="0" err="1">
                <a:solidFill>
                  <a:schemeClr val="tx2"/>
                </a:solidFill>
              </a:rPr>
              <a:t>ill</a:t>
            </a:r>
            <a:r>
              <a:rPr lang="de-DE" sz="2400" dirty="0">
                <a:solidFill>
                  <a:schemeClr val="tx2"/>
                </a:solidFill>
              </a:rPr>
              <a:t>.” 	</a:t>
            </a:r>
            <a:r>
              <a:rPr lang="de-DE" sz="2400" dirty="0" smtClean="0">
                <a:solidFill>
                  <a:schemeClr val="tx2"/>
                </a:solidFill>
              </a:rPr>
              <a:t>(</a:t>
            </a:r>
            <a:r>
              <a:rPr lang="de-DE" sz="2400" dirty="0" err="1" smtClean="0">
                <a:solidFill>
                  <a:schemeClr val="tx2"/>
                </a:solidFill>
              </a:rPr>
              <a:t>forward-shifted</a:t>
            </a:r>
            <a:r>
              <a:rPr lang="de-DE" sz="2400" dirty="0" smtClean="0">
                <a:solidFill>
                  <a:schemeClr val="tx2"/>
                </a:solidFill>
              </a:rPr>
              <a:t> </a:t>
            </a:r>
            <a:r>
              <a:rPr lang="de-DE" sz="2400" dirty="0" err="1">
                <a:solidFill>
                  <a:schemeClr val="tx2"/>
                </a:solidFill>
              </a:rPr>
              <a:t>reading</a:t>
            </a:r>
            <a:r>
              <a:rPr lang="de-DE" sz="2400" dirty="0">
                <a:solidFill>
                  <a:schemeClr val="tx2"/>
                </a:solidFill>
              </a:rPr>
              <a:t>) </a:t>
            </a:r>
            <a:endParaRPr lang="de-DE" sz="2400" dirty="0" smtClean="0">
              <a:solidFill>
                <a:schemeClr val="tx2"/>
              </a:solidFill>
            </a:endParaRPr>
          </a:p>
          <a:p>
            <a:endParaRPr lang="en-US" sz="2400" dirty="0" smtClean="0"/>
          </a:p>
          <a:p>
            <a:r>
              <a:rPr lang="en-US" sz="2400" dirty="0" smtClean="0"/>
              <a:t>If </a:t>
            </a:r>
            <a:r>
              <a:rPr lang="en-US" sz="2400" i="1" dirty="0" smtClean="0">
                <a:solidFill>
                  <a:schemeClr val="tx2"/>
                </a:solidFill>
              </a:rPr>
              <a:t>was</a:t>
            </a:r>
            <a:r>
              <a:rPr lang="en-US" sz="2400" dirty="0" smtClean="0">
                <a:solidFill>
                  <a:schemeClr val="tx2"/>
                </a:solidFill>
              </a:rPr>
              <a:t> </a:t>
            </a:r>
            <a:r>
              <a:rPr lang="en-US" sz="2400" dirty="0" smtClean="0"/>
              <a:t>was a relative semantic past tense, only reading ii would be available.</a:t>
            </a:r>
            <a:r>
              <a:rPr lang="en-US" sz="2400" dirty="0"/>
              <a:t> </a:t>
            </a:r>
            <a:r>
              <a:rPr lang="en-US" sz="2400" dirty="0" smtClean="0"/>
              <a:t>If </a:t>
            </a:r>
            <a:r>
              <a:rPr lang="en-US" sz="2400" i="1" dirty="0" smtClean="0">
                <a:solidFill>
                  <a:schemeClr val="tx2"/>
                </a:solidFill>
              </a:rPr>
              <a:t>was</a:t>
            </a:r>
            <a:r>
              <a:rPr lang="en-US" sz="2400" dirty="0" smtClean="0"/>
              <a:t> was a</a:t>
            </a:r>
            <a:r>
              <a:rPr lang="de-DE" sz="2400" dirty="0" err="1" smtClean="0"/>
              <a:t>n</a:t>
            </a:r>
            <a:r>
              <a:rPr lang="de-DE" sz="2400" dirty="0" smtClean="0"/>
              <a:t> absolute </a:t>
            </a:r>
            <a:r>
              <a:rPr lang="en-US" sz="2400" dirty="0"/>
              <a:t>semantic past tense, </a:t>
            </a:r>
            <a:r>
              <a:rPr lang="en-US" sz="2400" dirty="0" smtClean="0"/>
              <a:t>readings </a:t>
            </a:r>
            <a:r>
              <a:rPr lang="en-US" sz="2400" dirty="0" err="1" smtClean="0"/>
              <a:t>i</a:t>
            </a:r>
            <a:r>
              <a:rPr lang="en-US" sz="2400" dirty="0" smtClean="0"/>
              <a:t>-iii </a:t>
            </a:r>
            <a:r>
              <a:rPr lang="en-US" sz="2400" dirty="0"/>
              <a:t>would be available.</a:t>
            </a:r>
            <a:endParaRPr lang="en-GB" sz="2400" dirty="0"/>
          </a:p>
        </p:txBody>
      </p:sp>
    </p:spTree>
    <p:extLst>
      <p:ext uri="{BB962C8B-B14F-4D97-AF65-F5344CB8AC3E}">
        <p14:creationId xmlns:p14="http://schemas.microsoft.com/office/powerpoint/2010/main" val="27051548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60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3693319"/>
          </a:xfrm>
          <a:prstGeom prst="rect">
            <a:avLst/>
          </a:prstGeom>
          <a:noFill/>
        </p:spPr>
        <p:txBody>
          <a:bodyPr wrap="square" rtlCol="0">
            <a:spAutoFit/>
          </a:bodyPr>
          <a:lstStyle/>
          <a:p>
            <a:r>
              <a:rPr lang="en-GB" sz="2400" b="1" dirty="0" smtClean="0"/>
              <a:t>Acquiring formal features:</a:t>
            </a:r>
          </a:p>
          <a:p>
            <a:endParaRPr lang="en-GB" dirty="0" smtClean="0"/>
          </a:p>
          <a:p>
            <a:pPr marL="342900" lvl="0" indent="-342900">
              <a:buFont typeface="Wingdings" charset="2"/>
              <a:buChar char="§"/>
            </a:pPr>
            <a:r>
              <a:rPr lang="en-US" sz="2400" dirty="0" smtClean="0"/>
              <a:t>Assign </a:t>
            </a:r>
            <a:r>
              <a:rPr lang="en-US" sz="2400" dirty="0"/>
              <a:t>[</a:t>
            </a:r>
            <a:r>
              <a:rPr lang="en-US" sz="2400" dirty="0" err="1"/>
              <a:t>iF</a:t>
            </a:r>
            <a:r>
              <a:rPr lang="en-US" sz="2400" dirty="0"/>
              <a:t>] to all those elements that are responsible for the rest of the grammatical occurrences of [</a:t>
            </a:r>
            <a:r>
              <a:rPr lang="en-US" sz="2400" dirty="0" err="1"/>
              <a:t>uF</a:t>
            </a:r>
            <a:r>
              <a:rPr lang="en-US" sz="2400" dirty="0" smtClean="0"/>
              <a:t>].</a:t>
            </a:r>
          </a:p>
          <a:p>
            <a:pPr marL="342900" lvl="0" indent="-342900">
              <a:buFont typeface="Arial" charset="0"/>
              <a:buChar char="•"/>
            </a:pPr>
            <a:endParaRPr lang="en-US" sz="2400" dirty="0" smtClean="0"/>
          </a:p>
          <a:p>
            <a:pPr lvl="0"/>
            <a:r>
              <a:rPr lang="en-US" sz="2400" dirty="0"/>
              <a:t>	</a:t>
            </a:r>
            <a:r>
              <a:rPr lang="en-US" sz="2400" dirty="0" err="1" smtClean="0">
                <a:solidFill>
                  <a:schemeClr val="tx2"/>
                </a:solidFill>
              </a:rPr>
              <a:t>Senza</a:t>
            </a:r>
            <a:r>
              <a:rPr lang="de-DE" sz="2400" baseline="-25000" dirty="0" smtClean="0">
                <a:solidFill>
                  <a:schemeClr val="tx2"/>
                </a:solidFill>
                <a:sym typeface="Symbol"/>
              </a:rPr>
              <a:t></a:t>
            </a:r>
            <a:r>
              <a:rPr lang="de-DE" sz="2400" baseline="-25000" dirty="0" err="1" smtClean="0">
                <a:solidFill>
                  <a:schemeClr val="tx2"/>
                </a:solidFill>
                <a:sym typeface="Symbol"/>
              </a:rPr>
              <a:t>iNEG</a:t>
            </a:r>
            <a:r>
              <a:rPr lang="de-DE" sz="2400" baseline="-25000" dirty="0">
                <a:solidFill>
                  <a:schemeClr val="tx2"/>
                </a:solidFill>
                <a:sym typeface="Symbol"/>
              </a:rPr>
              <a:t></a:t>
            </a:r>
            <a:r>
              <a:rPr lang="en-US" sz="2400" dirty="0" smtClean="0">
                <a:solidFill>
                  <a:schemeClr val="tx2"/>
                </a:solidFill>
              </a:rPr>
              <a:t> </a:t>
            </a:r>
            <a:r>
              <a:rPr lang="en-US" sz="2400" dirty="0" err="1" smtClean="0">
                <a:solidFill>
                  <a:schemeClr val="tx2"/>
                </a:solidFill>
              </a:rPr>
              <a:t>nessuno</a:t>
            </a:r>
            <a:r>
              <a:rPr lang="de-DE" sz="2400" baseline="-25000" dirty="0" smtClean="0">
                <a:solidFill>
                  <a:schemeClr val="tx2"/>
                </a:solidFill>
                <a:sym typeface="Symbol"/>
              </a:rPr>
              <a:t></a:t>
            </a:r>
            <a:r>
              <a:rPr lang="de-DE" sz="2400" baseline="-25000" dirty="0" err="1">
                <a:solidFill>
                  <a:schemeClr val="tx2"/>
                </a:solidFill>
                <a:sym typeface="Symbol"/>
              </a:rPr>
              <a:t>uNEG</a:t>
            </a:r>
            <a:r>
              <a:rPr lang="de-DE" sz="2400" baseline="-25000" dirty="0">
                <a:solidFill>
                  <a:schemeClr val="tx2"/>
                </a:solidFill>
                <a:sym typeface="Symbol"/>
              </a:rPr>
              <a:t></a:t>
            </a:r>
            <a:r>
              <a:rPr lang="en-GB" sz="2400" baseline="-25000" dirty="0">
                <a:solidFill>
                  <a:schemeClr val="tx2"/>
                </a:solidFill>
                <a:sym typeface="Symbol"/>
              </a:rPr>
              <a:t> </a:t>
            </a:r>
            <a:r>
              <a:rPr lang="en-GB" sz="2400" baseline="-25000" dirty="0" smtClean="0">
                <a:solidFill>
                  <a:schemeClr val="tx2"/>
                </a:solidFill>
                <a:sym typeface="Symbol"/>
              </a:rPr>
              <a:t>		</a:t>
            </a:r>
            <a:r>
              <a:rPr lang="en-GB" sz="2400" dirty="0" smtClean="0">
                <a:solidFill>
                  <a:schemeClr val="tx2"/>
                </a:solidFill>
                <a:sym typeface="Symbol"/>
              </a:rPr>
              <a:t>Italian</a:t>
            </a:r>
            <a:endParaRPr lang="en-US" sz="2400" dirty="0" smtClean="0">
              <a:solidFill>
                <a:schemeClr val="tx2"/>
              </a:solidFill>
            </a:endParaRPr>
          </a:p>
          <a:p>
            <a:pPr lvl="0"/>
            <a:r>
              <a:rPr lang="en-US" sz="2400" dirty="0">
                <a:solidFill>
                  <a:schemeClr val="tx2"/>
                </a:solidFill>
              </a:rPr>
              <a:t>	</a:t>
            </a:r>
            <a:r>
              <a:rPr lang="en-US" sz="2400" dirty="0" smtClean="0">
                <a:solidFill>
                  <a:schemeClr val="tx2"/>
                </a:solidFill>
              </a:rPr>
              <a:t>Without neg-body</a:t>
            </a:r>
          </a:p>
          <a:p>
            <a:pPr lvl="0"/>
            <a:r>
              <a:rPr lang="en-US" sz="2400" dirty="0">
                <a:solidFill>
                  <a:schemeClr val="tx2"/>
                </a:solidFill>
              </a:rPr>
              <a:t>	</a:t>
            </a:r>
            <a:r>
              <a:rPr lang="en-US" sz="2400" dirty="0" smtClean="0">
                <a:solidFill>
                  <a:schemeClr val="tx2"/>
                </a:solidFill>
              </a:rPr>
              <a:t>‘Without anybody’</a:t>
            </a:r>
          </a:p>
          <a:p>
            <a:pPr lvl="0"/>
            <a:endParaRPr lang="en-US" sz="2400" dirty="0"/>
          </a:p>
          <a:p>
            <a:pPr marL="342900" lvl="0" indent="-342900">
              <a:buFont typeface="Arial" charset="0"/>
              <a:buChar char="•"/>
            </a:pPr>
            <a:endParaRPr lang="de-DE" sz="2400" dirty="0"/>
          </a:p>
        </p:txBody>
      </p:sp>
    </p:spTree>
    <p:extLst>
      <p:ext uri="{BB962C8B-B14F-4D97-AF65-F5344CB8AC3E}">
        <p14:creationId xmlns:p14="http://schemas.microsoft.com/office/powerpoint/2010/main" val="17426451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61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4370427"/>
          </a:xfrm>
          <a:prstGeom prst="rect">
            <a:avLst/>
          </a:prstGeom>
          <a:noFill/>
        </p:spPr>
        <p:txBody>
          <a:bodyPr wrap="square" rtlCol="0">
            <a:spAutoFit/>
          </a:bodyPr>
          <a:lstStyle/>
          <a:p>
            <a:r>
              <a:rPr lang="en-GB" sz="2400" b="1" dirty="0" smtClean="0"/>
              <a:t>Advantages:</a:t>
            </a:r>
          </a:p>
          <a:p>
            <a:endParaRPr lang="en-GB" dirty="0" smtClean="0"/>
          </a:p>
          <a:p>
            <a:pPr marL="342900" indent="-342900">
              <a:spcAft>
                <a:spcPts val="600"/>
              </a:spcAft>
              <a:buClr>
                <a:srgbClr val="192C43"/>
              </a:buClr>
              <a:buFont typeface="Wingdings" charset="2"/>
              <a:buChar char="§"/>
            </a:pPr>
            <a:r>
              <a:rPr lang="en-GB" sz="2400" dirty="0" smtClean="0">
                <a:solidFill>
                  <a:srgbClr val="000000"/>
                </a:solidFill>
              </a:rPr>
              <a:t>The set of (possible) formal features does not have to be predetermined by UG.</a:t>
            </a:r>
          </a:p>
          <a:p>
            <a:pPr marL="342900" indent="-342900">
              <a:spcAft>
                <a:spcPts val="600"/>
              </a:spcAft>
              <a:buClr>
                <a:srgbClr val="192C43"/>
              </a:buClr>
              <a:buFont typeface="Wingdings" charset="2"/>
              <a:buChar char="§"/>
            </a:pPr>
            <a:endParaRPr lang="en-GB" sz="2400" dirty="0">
              <a:solidFill>
                <a:srgbClr val="000000"/>
              </a:solidFill>
            </a:endParaRPr>
          </a:p>
          <a:p>
            <a:pPr marL="342900" indent="-342900">
              <a:spcAft>
                <a:spcPts val="600"/>
              </a:spcAft>
              <a:buClr>
                <a:srgbClr val="192C43"/>
              </a:buClr>
              <a:buFont typeface="Wingdings" charset="2"/>
              <a:buChar char="§"/>
            </a:pPr>
            <a:r>
              <a:rPr lang="en-GB" sz="2400" dirty="0" smtClean="0">
                <a:solidFill>
                  <a:srgbClr val="000000"/>
                </a:solidFill>
              </a:rPr>
              <a:t>Formal features emerge under form-meaning mismatches (i.e., non 1:1-mappings between overt forms and meanings). This avoid syntactic duplication of semantic categories.</a:t>
            </a:r>
          </a:p>
          <a:p>
            <a:pPr marL="342900" indent="-342900">
              <a:spcAft>
                <a:spcPts val="600"/>
              </a:spcAft>
              <a:buClr>
                <a:srgbClr val="192C43"/>
              </a:buClr>
              <a:buFont typeface="Arial" charset="0"/>
              <a:buChar char="•"/>
            </a:pPr>
            <a:endParaRPr lang="en-GB" sz="2400" dirty="0" smtClean="0">
              <a:solidFill>
                <a:srgbClr val="000000"/>
              </a:solidFill>
            </a:endParaRPr>
          </a:p>
          <a:p>
            <a:pPr marL="342900" indent="-342900">
              <a:spcAft>
                <a:spcPts val="600"/>
              </a:spcAft>
              <a:buClr>
                <a:srgbClr val="192C43"/>
              </a:buClr>
              <a:buFont typeface="Wingdings" charset="2"/>
              <a:buChar char="§"/>
            </a:pPr>
            <a:r>
              <a:rPr lang="en-GB" sz="2400" dirty="0">
                <a:solidFill>
                  <a:srgbClr val="000000"/>
                </a:solidFill>
              </a:rPr>
              <a:t>F</a:t>
            </a:r>
            <a:r>
              <a:rPr lang="en-GB" sz="2400" dirty="0" smtClean="0">
                <a:solidFill>
                  <a:srgbClr val="000000"/>
                </a:solidFill>
              </a:rPr>
              <a:t>ormal features are defined in terms of syntactic restrictions on the environments they appear in.</a:t>
            </a:r>
            <a:endParaRPr lang="en-GB" sz="2400" dirty="0">
              <a:solidFill>
                <a:srgbClr val="000000"/>
              </a:solidFill>
            </a:endParaRPr>
          </a:p>
        </p:txBody>
      </p:sp>
    </p:spTree>
    <p:extLst>
      <p:ext uri="{BB962C8B-B14F-4D97-AF65-F5344CB8AC3E}">
        <p14:creationId xmlns:p14="http://schemas.microsoft.com/office/powerpoint/2010/main" val="1851580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62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 </a:t>
            </a:r>
            <a:r>
              <a:rPr lang="de-DE" sz="3600" b="1" dirty="0" err="1">
                <a:solidFill>
                  <a:srgbClr val="000000"/>
                </a:solidFill>
              </a:rPr>
              <a:t>Types</a:t>
            </a:r>
            <a:r>
              <a:rPr lang="de-DE" sz="3600" b="1" dirty="0">
                <a:solidFill>
                  <a:srgbClr val="000000"/>
                </a:solidFill>
              </a:rPr>
              <a:t> </a:t>
            </a:r>
            <a:r>
              <a:rPr lang="de-DE" sz="3600" b="1" dirty="0" err="1">
                <a:solidFill>
                  <a:srgbClr val="000000"/>
                </a:solidFill>
              </a:rPr>
              <a:t>of</a:t>
            </a:r>
            <a:r>
              <a:rPr lang="de-DE" sz="3600" b="1" dirty="0">
                <a:solidFill>
                  <a:srgbClr val="000000"/>
                </a:solidFill>
              </a:rPr>
              <a:t> </a:t>
            </a:r>
            <a:r>
              <a:rPr lang="de-DE" sz="3600" b="1" dirty="0" err="1">
                <a:solidFill>
                  <a:srgbClr val="000000"/>
                </a:solidFill>
              </a:rPr>
              <a:t>features</a:t>
            </a:r>
            <a:endParaRPr lang="de-DE" sz="3600" b="1" dirty="0">
              <a:solidFill>
                <a:srgbClr val="000000"/>
              </a:solidFill>
            </a:endParaRPr>
          </a:p>
        </p:txBody>
      </p:sp>
      <p:sp>
        <p:nvSpPr>
          <p:cNvPr id="7" name="Textfeld 6"/>
          <p:cNvSpPr txBox="1"/>
          <p:nvPr/>
        </p:nvSpPr>
        <p:spPr>
          <a:xfrm>
            <a:off x="431540" y="1268760"/>
            <a:ext cx="8280920" cy="5047536"/>
          </a:xfrm>
          <a:prstGeom prst="rect">
            <a:avLst/>
          </a:prstGeom>
          <a:noFill/>
        </p:spPr>
        <p:txBody>
          <a:bodyPr wrap="square" rtlCol="0">
            <a:spAutoFit/>
          </a:bodyPr>
          <a:lstStyle/>
          <a:p>
            <a:r>
              <a:rPr lang="en-GB" sz="2400" b="1" dirty="0" smtClean="0"/>
              <a:t>Alternative proposal:</a:t>
            </a:r>
          </a:p>
          <a:p>
            <a:pPr>
              <a:spcBef>
                <a:spcPts val="600"/>
              </a:spcBef>
              <a:spcAft>
                <a:spcPts val="600"/>
              </a:spcAft>
              <a:buClr>
                <a:srgbClr val="192C43"/>
              </a:buClr>
            </a:pPr>
            <a:endParaRPr lang="en-GB" sz="2400" b="1" dirty="0"/>
          </a:p>
          <a:p>
            <a:pPr marL="342900" indent="-342900">
              <a:buClr>
                <a:srgbClr val="192C43"/>
              </a:buClr>
              <a:buFont typeface="Wingdings" charset="2"/>
              <a:buChar char="§"/>
            </a:pPr>
            <a:r>
              <a:rPr lang="en-GB" sz="2400" dirty="0" smtClean="0"/>
              <a:t>What are traditionally called ‘uninterpretable features’ are elements that encode purely syntactic dependencies.</a:t>
            </a:r>
          </a:p>
          <a:p>
            <a:pPr marL="342900" indent="-342900">
              <a:buClr>
                <a:srgbClr val="192C43"/>
              </a:buClr>
              <a:buFont typeface="Wingdings" charset="2"/>
              <a:buChar char="§"/>
            </a:pPr>
            <a:endParaRPr lang="en-GB" sz="2400" dirty="0"/>
          </a:p>
          <a:p>
            <a:pPr marL="342900" indent="-342900">
              <a:buClr>
                <a:srgbClr val="192C43"/>
              </a:buClr>
              <a:buFont typeface="Wingdings" charset="2"/>
              <a:buChar char="§"/>
            </a:pPr>
            <a:r>
              <a:rPr lang="en-GB" sz="2400" dirty="0"/>
              <a:t>What are traditionally called </a:t>
            </a:r>
            <a:r>
              <a:rPr lang="en-GB" sz="2400" dirty="0" smtClean="0"/>
              <a:t>‘interpretable </a:t>
            </a:r>
            <a:r>
              <a:rPr lang="en-GB" sz="2400" dirty="0"/>
              <a:t>features’ </a:t>
            </a:r>
            <a:r>
              <a:rPr lang="en-GB" sz="2400" dirty="0" smtClean="0"/>
              <a:t>are elements that can satisfy </a:t>
            </a:r>
            <a:r>
              <a:rPr lang="en-GB" sz="2400" dirty="0"/>
              <a:t>purely syntactic </a:t>
            </a:r>
            <a:r>
              <a:rPr lang="en-GB" sz="2400" dirty="0" smtClean="0"/>
              <a:t>dependencies.</a:t>
            </a:r>
          </a:p>
          <a:p>
            <a:pPr marL="342900" indent="-342900">
              <a:buClr>
                <a:srgbClr val="192C43"/>
              </a:buClr>
              <a:buFont typeface="Wingdings" charset="2"/>
              <a:buChar char="§"/>
            </a:pPr>
            <a:endParaRPr lang="en-GB" sz="2400" dirty="0"/>
          </a:p>
          <a:p>
            <a:pPr marL="342900" indent="-342900">
              <a:buClr>
                <a:srgbClr val="192C43"/>
              </a:buClr>
              <a:buFont typeface="Wingdings" charset="2"/>
              <a:buChar char="§"/>
            </a:pPr>
            <a:r>
              <a:rPr lang="de-DE" sz="2400" dirty="0" err="1">
                <a:sym typeface="Symbol"/>
              </a:rPr>
              <a:t>It</a:t>
            </a:r>
            <a:r>
              <a:rPr lang="de-DE" sz="2400" dirty="0">
                <a:sym typeface="Symbol"/>
              </a:rPr>
              <a:t> </a:t>
            </a:r>
            <a:r>
              <a:rPr lang="de-DE" sz="2400" dirty="0" err="1">
                <a:sym typeface="Symbol"/>
              </a:rPr>
              <a:t>is</a:t>
            </a:r>
            <a:r>
              <a:rPr lang="de-DE" sz="2400" dirty="0">
                <a:sym typeface="Symbol"/>
              </a:rPr>
              <a:t> a </a:t>
            </a:r>
            <a:r>
              <a:rPr lang="de-DE" sz="2400" dirty="0" err="1">
                <a:sym typeface="Symbol"/>
              </a:rPr>
              <a:t>property</a:t>
            </a:r>
            <a:r>
              <a:rPr lang="de-DE" sz="2400" dirty="0">
                <a:sym typeface="Symbol"/>
              </a:rPr>
              <a:t> </a:t>
            </a:r>
            <a:r>
              <a:rPr lang="de-DE" sz="2400" dirty="0" err="1">
                <a:sym typeface="Symbol"/>
              </a:rPr>
              <a:t>of</a:t>
            </a:r>
            <a:r>
              <a:rPr lang="de-DE" sz="2400" dirty="0">
                <a:sym typeface="Symbol"/>
              </a:rPr>
              <a:t> </a:t>
            </a:r>
            <a:r>
              <a:rPr lang="de-DE" sz="2400" dirty="0" err="1">
                <a:sym typeface="Symbol"/>
              </a:rPr>
              <a:t>syntax</a:t>
            </a:r>
            <a:r>
              <a:rPr lang="de-DE" sz="2400" dirty="0">
                <a:sym typeface="Symbol"/>
              </a:rPr>
              <a:t> </a:t>
            </a:r>
            <a:r>
              <a:rPr lang="de-DE" sz="2400" dirty="0" err="1">
                <a:sym typeface="Symbol"/>
              </a:rPr>
              <a:t>that</a:t>
            </a:r>
            <a:r>
              <a:rPr lang="de-DE" sz="2400" dirty="0">
                <a:sym typeface="Symbol"/>
              </a:rPr>
              <a:t> a </a:t>
            </a:r>
            <a:r>
              <a:rPr lang="de-DE" sz="2400" dirty="0" err="1">
                <a:sym typeface="Symbol"/>
              </a:rPr>
              <a:t>feature</a:t>
            </a:r>
            <a:r>
              <a:rPr lang="de-DE" sz="2400" dirty="0">
                <a:sym typeface="Symbol"/>
              </a:rPr>
              <a:t> </a:t>
            </a:r>
            <a:r>
              <a:rPr lang="de-DE" sz="2400" dirty="0" err="1">
                <a:sym typeface="Symbol"/>
              </a:rPr>
              <a:t>uF</a:t>
            </a:r>
            <a:r>
              <a:rPr lang="de-DE" sz="2400" dirty="0">
                <a:sym typeface="Symbol"/>
              </a:rPr>
              <a:t></a:t>
            </a:r>
            <a:r>
              <a:rPr lang="en-GB" sz="2400" dirty="0">
                <a:solidFill>
                  <a:srgbClr val="000000"/>
                </a:solidFill>
                <a:sym typeface="Symbol"/>
              </a:rPr>
              <a:t> needs to stand in a particular relation with feature </a:t>
            </a:r>
            <a:r>
              <a:rPr lang="de-DE" sz="2400" dirty="0">
                <a:sym typeface="Symbol"/>
              </a:rPr>
              <a:t></a:t>
            </a:r>
            <a:r>
              <a:rPr lang="de-DE" sz="2400" dirty="0" err="1">
                <a:sym typeface="Symbol"/>
              </a:rPr>
              <a:t>iF</a:t>
            </a:r>
            <a:r>
              <a:rPr lang="de-DE" sz="2400" dirty="0">
                <a:sym typeface="Symbol"/>
              </a:rPr>
              <a:t>.</a:t>
            </a:r>
            <a:endParaRPr lang="en-GB" sz="2400" dirty="0">
              <a:solidFill>
                <a:srgbClr val="000000"/>
              </a:solidFill>
            </a:endParaRPr>
          </a:p>
          <a:p>
            <a:pPr marL="342900" indent="-342900">
              <a:buClr>
                <a:srgbClr val="192C43"/>
              </a:buClr>
              <a:buFont typeface="Wingdings" charset="2"/>
              <a:buChar char="§"/>
            </a:pPr>
            <a:endParaRPr lang="en-GB" sz="2400" dirty="0"/>
          </a:p>
          <a:p>
            <a:pPr marL="342900" indent="-342900">
              <a:buClr>
                <a:srgbClr val="192C43"/>
              </a:buClr>
              <a:buFont typeface="Wingdings" charset="2"/>
              <a:buChar char="§"/>
            </a:pPr>
            <a:r>
              <a:rPr lang="en-GB" sz="2400" dirty="0" smtClean="0"/>
              <a:t>The relation between the semantics of F and formal features </a:t>
            </a:r>
            <a:r>
              <a:rPr lang="de-DE" sz="2400" dirty="0">
                <a:sym typeface="Symbol"/>
              </a:rPr>
              <a:t></a:t>
            </a:r>
            <a:r>
              <a:rPr lang="de-DE" sz="2400" dirty="0" err="1">
                <a:sym typeface="Symbol"/>
              </a:rPr>
              <a:t>iF</a:t>
            </a:r>
            <a:r>
              <a:rPr lang="de-DE" sz="2400" dirty="0" smtClean="0">
                <a:sym typeface="Symbol"/>
              </a:rPr>
              <a:t>/</a:t>
            </a:r>
            <a:r>
              <a:rPr lang="de-DE" sz="2400" dirty="0" err="1" smtClean="0">
                <a:sym typeface="Symbol"/>
              </a:rPr>
              <a:t>uF</a:t>
            </a:r>
            <a:r>
              <a:rPr lang="de-DE" sz="2400" dirty="0" smtClean="0">
                <a:sym typeface="Symbol"/>
              </a:rPr>
              <a:t> </a:t>
            </a:r>
            <a:r>
              <a:rPr lang="de-DE" sz="2400" dirty="0" err="1" smtClean="0">
                <a:sym typeface="Symbol"/>
              </a:rPr>
              <a:t>is</a:t>
            </a:r>
            <a:r>
              <a:rPr lang="de-DE" sz="2400" dirty="0" smtClean="0">
                <a:sym typeface="Symbol"/>
              </a:rPr>
              <a:t> </a:t>
            </a:r>
            <a:r>
              <a:rPr lang="de-DE" sz="2400" dirty="0" err="1" smtClean="0">
                <a:sym typeface="Symbol"/>
              </a:rPr>
              <a:t>indirect</a:t>
            </a:r>
            <a:r>
              <a:rPr lang="de-DE" sz="2400" dirty="0" smtClean="0">
                <a:sym typeface="Symbol"/>
              </a:rPr>
              <a:t> </a:t>
            </a:r>
            <a:r>
              <a:rPr lang="de-DE" sz="2400" dirty="0" err="1" smtClean="0">
                <a:sym typeface="Symbol"/>
              </a:rPr>
              <a:t>and</a:t>
            </a:r>
            <a:r>
              <a:rPr lang="de-DE" sz="2400" dirty="0" smtClean="0">
                <a:sym typeface="Symbol"/>
              </a:rPr>
              <a:t> </a:t>
            </a:r>
            <a:r>
              <a:rPr lang="de-DE" sz="2400" dirty="0" err="1" smtClean="0">
                <a:sym typeface="Symbol"/>
              </a:rPr>
              <a:t>follows</a:t>
            </a:r>
            <a:r>
              <a:rPr lang="de-DE" sz="2400" dirty="0" smtClean="0">
                <a:sym typeface="Symbol"/>
              </a:rPr>
              <a:t> via </a:t>
            </a:r>
            <a:r>
              <a:rPr lang="de-DE" sz="2400" dirty="0" err="1" smtClean="0">
                <a:sym typeface="Symbol"/>
              </a:rPr>
              <a:t>language</a:t>
            </a:r>
            <a:r>
              <a:rPr lang="de-DE" sz="2400" dirty="0" smtClean="0">
                <a:sym typeface="Symbol"/>
              </a:rPr>
              <a:t> </a:t>
            </a:r>
            <a:r>
              <a:rPr lang="de-DE" sz="2400" dirty="0" err="1" smtClean="0">
                <a:sym typeface="Symbol"/>
              </a:rPr>
              <a:t>acquisition</a:t>
            </a:r>
            <a:r>
              <a:rPr lang="de-DE" sz="2400" dirty="0" smtClean="0">
                <a:sym typeface="Symbol"/>
              </a:rPr>
              <a:t>.</a:t>
            </a:r>
            <a:r>
              <a:rPr lang="en-GB" sz="2400" dirty="0" smtClean="0"/>
              <a:t> </a:t>
            </a:r>
          </a:p>
        </p:txBody>
      </p:sp>
    </p:spTree>
    <p:extLst>
      <p:ext uri="{BB962C8B-B14F-4D97-AF65-F5344CB8AC3E}">
        <p14:creationId xmlns:p14="http://schemas.microsoft.com/office/powerpoint/2010/main" val="140608404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1077218"/>
          </a:xfrm>
          <a:prstGeom prst="rect">
            <a:avLst/>
          </a:prstGeom>
          <a:noFill/>
        </p:spPr>
        <p:txBody>
          <a:bodyPr wrap="square" rtlCol="0">
            <a:spAutoFit/>
          </a:bodyPr>
          <a:lstStyle/>
          <a:p>
            <a:pPr algn="r"/>
            <a:r>
              <a:rPr lang="de-DE" sz="3200" b="1" dirty="0">
                <a:solidFill>
                  <a:srgbClr val="192C43"/>
                </a:solidFill>
              </a:rPr>
              <a:t>F</a:t>
            </a:r>
            <a:r>
              <a:rPr lang="de-DE" sz="3200" b="1" dirty="0" smtClean="0">
                <a:solidFill>
                  <a:srgbClr val="192C43"/>
                </a:solidFill>
              </a:rPr>
              <a:t>ormal </a:t>
            </a:r>
            <a:r>
              <a:rPr lang="de-DE" sz="3200" b="1" dirty="0" err="1" smtClean="0">
                <a:solidFill>
                  <a:srgbClr val="192C43"/>
                </a:solidFill>
              </a:rPr>
              <a:t>features</a:t>
            </a:r>
            <a:r>
              <a:rPr lang="de-DE" sz="3200" b="1" dirty="0" smtClean="0">
                <a:solidFill>
                  <a:srgbClr val="192C43"/>
                </a:solidFill>
              </a:rPr>
              <a:t> </a:t>
            </a:r>
            <a:r>
              <a:rPr lang="de-DE" sz="3200" b="1" dirty="0" err="1" smtClean="0">
                <a:solidFill>
                  <a:srgbClr val="192C43"/>
                </a:solidFill>
              </a:rPr>
              <a:t>are</a:t>
            </a:r>
            <a:r>
              <a:rPr lang="de-DE" sz="3200" b="1" dirty="0" smtClean="0">
                <a:solidFill>
                  <a:srgbClr val="192C43"/>
                </a:solidFill>
              </a:rPr>
              <a:t> </a:t>
            </a:r>
          </a:p>
          <a:p>
            <a:pPr algn="r"/>
            <a:r>
              <a:rPr lang="de-DE" sz="3200" b="1" dirty="0" smtClean="0">
                <a:solidFill>
                  <a:srgbClr val="192C43"/>
                </a:solidFill>
              </a:rPr>
              <a:t>categorial </a:t>
            </a:r>
            <a:r>
              <a:rPr lang="de-DE" sz="3200" b="1" dirty="0" err="1" smtClean="0">
                <a:solidFill>
                  <a:srgbClr val="192C43"/>
                </a:solidFill>
              </a:rPr>
              <a:t>features</a:t>
            </a:r>
            <a:endParaRPr lang="en-GB" sz="3200"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79553845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64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t>IV. Formal </a:t>
            </a:r>
            <a:r>
              <a:rPr lang="de-DE" sz="3600" b="1" dirty="0" err="1" smtClean="0"/>
              <a:t>features</a:t>
            </a:r>
            <a:r>
              <a:rPr lang="de-DE" sz="3600" b="1" dirty="0" smtClean="0"/>
              <a:t> </a:t>
            </a:r>
            <a:r>
              <a:rPr lang="de-DE" sz="3600" b="1" dirty="0" err="1" smtClean="0"/>
              <a:t>are</a:t>
            </a:r>
            <a:r>
              <a:rPr lang="de-DE" sz="3600" b="1" dirty="0" smtClean="0"/>
              <a:t> categorial </a:t>
            </a:r>
            <a:r>
              <a:rPr lang="de-DE" sz="3600" b="1" dirty="0" err="1" smtClean="0"/>
              <a:t>features</a:t>
            </a:r>
            <a:endParaRPr lang="de-DE" sz="3600" b="1" dirty="0"/>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t>Consequences:</a:t>
            </a:r>
          </a:p>
          <a:p>
            <a:endParaRPr lang="en-GB" dirty="0" smtClean="0"/>
          </a:p>
          <a:p>
            <a:pPr marL="342900" indent="-342900">
              <a:spcAft>
                <a:spcPts val="600"/>
              </a:spcAft>
              <a:buClr>
                <a:srgbClr val="192C43"/>
              </a:buClr>
              <a:buFont typeface="Wingdings" charset="2"/>
              <a:buChar char="§"/>
            </a:pPr>
            <a:r>
              <a:rPr lang="en-GB" sz="2400" dirty="0" smtClean="0">
                <a:solidFill>
                  <a:srgbClr val="000000"/>
                </a:solidFill>
              </a:rPr>
              <a:t>Categorial behaviour is determined in terms of dependent and independent features. </a:t>
            </a:r>
          </a:p>
          <a:p>
            <a:pPr marL="342900" indent="-342900">
              <a:spcAft>
                <a:spcPts val="600"/>
              </a:spcAft>
              <a:buClr>
                <a:srgbClr val="192C43"/>
              </a:buClr>
              <a:buFont typeface="Wingdings" charset="2"/>
              <a:buChar char="§"/>
            </a:pPr>
            <a:endParaRPr lang="en-GB" sz="2400" dirty="0">
              <a:solidFill>
                <a:srgbClr val="000000"/>
              </a:solidFill>
            </a:endParaRPr>
          </a:p>
          <a:p>
            <a:pPr marL="342900" indent="-342900">
              <a:spcAft>
                <a:spcPts val="600"/>
              </a:spcAft>
              <a:buClr>
                <a:srgbClr val="192C43"/>
              </a:buClr>
              <a:buFont typeface="Wingdings" charset="2"/>
              <a:buChar char="§"/>
            </a:pPr>
            <a:r>
              <a:rPr lang="en-GB" sz="2400" dirty="0" smtClean="0">
                <a:solidFill>
                  <a:srgbClr val="000000"/>
                </a:solidFill>
              </a:rPr>
              <a:t>But so </a:t>
            </a:r>
            <a:r>
              <a:rPr lang="en-GB" sz="2400" dirty="0">
                <a:solidFill>
                  <a:srgbClr val="000000"/>
                </a:solidFill>
              </a:rPr>
              <a:t>are independent and dependent </a:t>
            </a:r>
            <a:r>
              <a:rPr lang="en-GB" sz="2400" dirty="0" smtClean="0">
                <a:solidFill>
                  <a:srgbClr val="000000"/>
                </a:solidFill>
              </a:rPr>
              <a:t>features.</a:t>
            </a:r>
          </a:p>
          <a:p>
            <a:pPr marL="342900" indent="-342900">
              <a:spcAft>
                <a:spcPts val="600"/>
              </a:spcAft>
              <a:buClr>
                <a:srgbClr val="192C43"/>
              </a:buClr>
              <a:buFont typeface="Wingdings" charset="2"/>
              <a:buChar char="§"/>
            </a:pPr>
            <a:endParaRPr lang="en-GB" sz="2400" dirty="0">
              <a:solidFill>
                <a:srgbClr val="000000"/>
              </a:solidFill>
            </a:endParaRPr>
          </a:p>
          <a:p>
            <a:pPr marL="342900" indent="-342900">
              <a:spcAft>
                <a:spcPts val="600"/>
              </a:spcAft>
              <a:buClr>
                <a:srgbClr val="192C43"/>
              </a:buClr>
              <a:buFont typeface="Wingdings" charset="2"/>
              <a:buChar char="§"/>
            </a:pPr>
            <a:r>
              <a:rPr lang="en-GB" sz="2400" dirty="0" smtClean="0">
                <a:solidFill>
                  <a:srgbClr val="000000"/>
                </a:solidFill>
              </a:rPr>
              <a:t>Both independent and dependent features can thus be taken to be categorial features: </a:t>
            </a:r>
            <a:r>
              <a:rPr lang="en-US" sz="2400" dirty="0" smtClean="0"/>
              <a:t>[F</a:t>
            </a:r>
            <a:r>
              <a:rPr lang="en-US" sz="2400" dirty="0"/>
              <a:t>] </a:t>
            </a:r>
            <a:r>
              <a:rPr lang="en-US" sz="2400" dirty="0" smtClean="0"/>
              <a:t>and [</a:t>
            </a:r>
            <a:r>
              <a:rPr lang="en-US" sz="2400" dirty="0" err="1" smtClean="0"/>
              <a:t>uF</a:t>
            </a:r>
            <a:r>
              <a:rPr lang="en-US" sz="2400" dirty="0" smtClean="0"/>
              <a:t>].</a:t>
            </a:r>
            <a:endParaRPr lang="en-GB" sz="2400" dirty="0">
              <a:solidFill>
                <a:srgbClr val="000000"/>
              </a:solidFill>
            </a:endParaRPr>
          </a:p>
          <a:p>
            <a:pPr marL="342900" indent="-342900">
              <a:spcAft>
                <a:spcPts val="600"/>
              </a:spcAft>
              <a:buClr>
                <a:srgbClr val="192C43"/>
              </a:buClr>
              <a:buFont typeface="Wingdings" charset="2"/>
              <a:buChar char="§"/>
            </a:pPr>
            <a:endParaRPr lang="en-GB" sz="2400" dirty="0">
              <a:solidFill>
                <a:srgbClr val="000000"/>
              </a:solidFill>
            </a:endParaRPr>
          </a:p>
          <a:p>
            <a:pPr marL="342900" indent="-342900">
              <a:spcAft>
                <a:spcPts val="600"/>
              </a:spcAft>
              <a:buClr>
                <a:srgbClr val="192C43"/>
              </a:buClr>
              <a:buFont typeface="Wingdings" charset="2"/>
              <a:buChar char="§"/>
            </a:pPr>
            <a:r>
              <a:rPr lang="en-GB" sz="2400" dirty="0" smtClean="0">
                <a:solidFill>
                  <a:srgbClr val="000000"/>
                </a:solidFill>
              </a:rPr>
              <a:t>This brings minimalism and categorial grammar closer to each other.</a:t>
            </a:r>
          </a:p>
        </p:txBody>
      </p:sp>
    </p:spTree>
    <p:extLst>
      <p:ext uri="{BB962C8B-B14F-4D97-AF65-F5344CB8AC3E}">
        <p14:creationId xmlns:p14="http://schemas.microsoft.com/office/powerpoint/2010/main" val="137605772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65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t>VI. </a:t>
            </a:r>
            <a:r>
              <a:rPr lang="de-DE" sz="3600" b="1" dirty="0"/>
              <a:t>Formal </a:t>
            </a:r>
            <a:r>
              <a:rPr lang="de-DE" sz="3600" b="1" dirty="0" err="1"/>
              <a:t>features</a:t>
            </a:r>
            <a:r>
              <a:rPr lang="de-DE" sz="3600" b="1" dirty="0"/>
              <a:t> </a:t>
            </a:r>
            <a:r>
              <a:rPr lang="de-DE" sz="3600" b="1" dirty="0" err="1"/>
              <a:t>are</a:t>
            </a:r>
            <a:r>
              <a:rPr lang="de-DE" sz="3600" b="1" dirty="0"/>
              <a:t> categorial </a:t>
            </a:r>
            <a:r>
              <a:rPr lang="de-DE" sz="3600" b="1" dirty="0" err="1"/>
              <a:t>features</a:t>
            </a:r>
            <a:endParaRPr lang="de-DE" sz="3600" b="1" dirty="0"/>
          </a:p>
        </p:txBody>
      </p:sp>
      <p:sp>
        <p:nvSpPr>
          <p:cNvPr id="7" name="Textfeld 6"/>
          <p:cNvSpPr txBox="1"/>
          <p:nvPr/>
        </p:nvSpPr>
        <p:spPr>
          <a:xfrm>
            <a:off x="431540" y="1268760"/>
            <a:ext cx="8280920" cy="5293757"/>
          </a:xfrm>
          <a:prstGeom prst="rect">
            <a:avLst/>
          </a:prstGeom>
          <a:noFill/>
        </p:spPr>
        <p:txBody>
          <a:bodyPr wrap="square" rtlCol="0">
            <a:spAutoFit/>
          </a:bodyPr>
          <a:lstStyle/>
          <a:p>
            <a:r>
              <a:rPr lang="en-GB" sz="2400" b="1" dirty="0" smtClean="0"/>
              <a:t>Examples:</a:t>
            </a:r>
            <a:endParaRPr lang="en-GB" sz="2400" dirty="0" smtClean="0">
              <a:solidFill>
                <a:schemeClr val="tx2"/>
              </a:solidFill>
            </a:endParaRPr>
          </a:p>
          <a:p>
            <a:pPr>
              <a:spcAft>
                <a:spcPts val="600"/>
              </a:spcAft>
              <a:buClr>
                <a:srgbClr val="192C43"/>
              </a:buClr>
            </a:pPr>
            <a:r>
              <a:rPr lang="en-GB" sz="2400" dirty="0">
                <a:solidFill>
                  <a:schemeClr val="tx2"/>
                </a:solidFill>
              </a:rPr>
              <a:t>	</a:t>
            </a:r>
            <a:r>
              <a:rPr lang="en-GB" sz="2400" dirty="0" smtClean="0">
                <a:solidFill>
                  <a:schemeClr val="tx2"/>
                </a:solidFill>
              </a:rPr>
              <a:t>		/</a:t>
            </a:r>
            <a:r>
              <a:rPr lang="en-GB" sz="2400" dirty="0" err="1" smtClean="0">
                <a:solidFill>
                  <a:schemeClr val="tx2"/>
                </a:solidFill>
              </a:rPr>
              <a:t>nessuno</a:t>
            </a:r>
            <a:r>
              <a:rPr lang="en-GB" sz="2400" dirty="0" smtClean="0">
                <a:solidFill>
                  <a:schemeClr val="tx2"/>
                </a:solidFill>
              </a:rPr>
              <a:t>/</a:t>
            </a:r>
          </a:p>
          <a:p>
            <a:pPr>
              <a:spcAft>
                <a:spcPts val="600"/>
              </a:spcAft>
              <a:buClr>
                <a:srgbClr val="192C43"/>
              </a:buClr>
            </a:pPr>
            <a:r>
              <a:rPr lang="en-GB" sz="2400" dirty="0" smtClean="0">
                <a:solidFill>
                  <a:schemeClr val="tx2"/>
                </a:solidFill>
              </a:rPr>
              <a:t>	</a:t>
            </a:r>
            <a:r>
              <a:rPr lang="en-GB" sz="2400" dirty="0" err="1" smtClean="0">
                <a:solidFill>
                  <a:schemeClr val="tx2"/>
                </a:solidFill>
              </a:rPr>
              <a:t>Nessuno</a:t>
            </a:r>
            <a:r>
              <a:rPr lang="en-GB" sz="2400" dirty="0" smtClean="0">
                <a:solidFill>
                  <a:schemeClr val="tx2"/>
                </a:solidFill>
              </a:rPr>
              <a:t>	</a:t>
            </a:r>
            <a:r>
              <a:rPr lang="de-DE" sz="2400" dirty="0" smtClean="0">
                <a:solidFill>
                  <a:schemeClr val="tx2"/>
                </a:solidFill>
                <a:sym typeface="Symbol"/>
              </a:rPr>
              <a:t>D</a:t>
            </a:r>
            <a:r>
              <a:rPr lang="de-DE" sz="2400" dirty="0">
                <a:solidFill>
                  <a:schemeClr val="tx2"/>
                </a:solidFill>
                <a:sym typeface="Symbol"/>
              </a:rPr>
              <a:t>,</a:t>
            </a:r>
            <a:r>
              <a:rPr lang="de-DE" sz="2400" dirty="0" err="1" smtClean="0">
                <a:solidFill>
                  <a:schemeClr val="tx2"/>
                </a:solidFill>
                <a:sym typeface="Symbol"/>
              </a:rPr>
              <a:t>uNEG</a:t>
            </a:r>
            <a:r>
              <a:rPr lang="de-DE" sz="2400" dirty="0" smtClean="0">
                <a:solidFill>
                  <a:schemeClr val="tx2"/>
                </a:solidFill>
                <a:sym typeface="Symbol"/>
              </a:rPr>
              <a:t>, ...</a:t>
            </a:r>
            <a:endParaRPr lang="en-GB" sz="2400" dirty="0" smtClean="0">
              <a:solidFill>
                <a:schemeClr val="tx2"/>
              </a:solidFill>
            </a:endParaRPr>
          </a:p>
          <a:p>
            <a:pPr>
              <a:spcAft>
                <a:spcPts val="600"/>
              </a:spcAft>
              <a:buClr>
                <a:srgbClr val="192C43"/>
              </a:buClr>
            </a:pPr>
            <a:r>
              <a:rPr lang="en-GB" sz="2400" dirty="0" smtClean="0">
                <a:solidFill>
                  <a:schemeClr val="tx2"/>
                </a:solidFill>
              </a:rPr>
              <a:t>			</a:t>
            </a:r>
            <a:r>
              <a:rPr lang="de-DE" sz="2400" dirty="0" smtClean="0">
                <a:solidFill>
                  <a:schemeClr val="tx2"/>
                </a:solidFill>
                <a:sym typeface="Symbol" charset="2"/>
              </a:rPr>
              <a:t>P.</a:t>
            </a:r>
            <a:r>
              <a:rPr lang="en-GB" sz="2400" dirty="0" smtClean="0">
                <a:solidFill>
                  <a:schemeClr val="tx2"/>
                </a:solidFill>
              </a:rPr>
              <a:t>∃</a:t>
            </a:r>
            <a:r>
              <a:rPr lang="en-GB" sz="2400" dirty="0" err="1" smtClean="0">
                <a:solidFill>
                  <a:schemeClr val="tx2"/>
                </a:solidFill>
              </a:rPr>
              <a:t>x.Person</a:t>
            </a:r>
            <a:r>
              <a:rPr lang="en-GB" sz="2400" dirty="0" smtClean="0">
                <a:solidFill>
                  <a:schemeClr val="tx2"/>
                </a:solidFill>
              </a:rPr>
              <a:t> (x) &amp; P(x)</a:t>
            </a:r>
            <a:endParaRPr lang="en-GB" sz="2400" dirty="0">
              <a:solidFill>
                <a:schemeClr val="tx2"/>
              </a:solidFill>
            </a:endParaRPr>
          </a:p>
          <a:p>
            <a:pPr>
              <a:spcAft>
                <a:spcPts val="600"/>
              </a:spcAft>
              <a:buClr>
                <a:srgbClr val="192C43"/>
              </a:buClr>
            </a:pPr>
            <a:endParaRPr lang="en-GB" sz="2400" dirty="0" smtClean="0">
              <a:solidFill>
                <a:schemeClr val="tx2"/>
              </a:solidFill>
            </a:endParaRPr>
          </a:p>
          <a:p>
            <a:pPr>
              <a:spcAft>
                <a:spcPts val="600"/>
              </a:spcAft>
              <a:buClr>
                <a:srgbClr val="192C43"/>
              </a:buClr>
            </a:pPr>
            <a:r>
              <a:rPr lang="en-GB" sz="2400" dirty="0">
                <a:solidFill>
                  <a:schemeClr val="tx2"/>
                </a:solidFill>
              </a:rPr>
              <a:t>			</a:t>
            </a:r>
            <a:r>
              <a:rPr lang="en-GB" sz="2400" dirty="0" smtClean="0">
                <a:solidFill>
                  <a:schemeClr val="tx2"/>
                </a:solidFill>
              </a:rPr>
              <a:t>/cat/</a:t>
            </a:r>
            <a:endParaRPr lang="en-GB" sz="2400" dirty="0">
              <a:solidFill>
                <a:schemeClr val="tx2"/>
              </a:solidFill>
            </a:endParaRPr>
          </a:p>
          <a:p>
            <a:pPr>
              <a:spcAft>
                <a:spcPts val="600"/>
              </a:spcAft>
              <a:buClr>
                <a:srgbClr val="192C43"/>
              </a:buClr>
            </a:pPr>
            <a:r>
              <a:rPr lang="en-GB" sz="2400" dirty="0">
                <a:solidFill>
                  <a:schemeClr val="tx2"/>
                </a:solidFill>
              </a:rPr>
              <a:t>	</a:t>
            </a:r>
            <a:r>
              <a:rPr lang="en-GB" sz="2400" dirty="0" smtClean="0">
                <a:solidFill>
                  <a:schemeClr val="tx2"/>
                </a:solidFill>
              </a:rPr>
              <a:t>CAT</a:t>
            </a:r>
            <a:r>
              <a:rPr lang="en-GB" sz="2400" dirty="0">
                <a:solidFill>
                  <a:schemeClr val="tx2"/>
                </a:solidFill>
              </a:rPr>
              <a:t>	</a:t>
            </a:r>
            <a:r>
              <a:rPr lang="en-GB" sz="2400" dirty="0" smtClean="0">
                <a:solidFill>
                  <a:schemeClr val="tx2"/>
                </a:solidFill>
              </a:rPr>
              <a:t>	</a:t>
            </a:r>
            <a:r>
              <a:rPr lang="de-DE" sz="2400" dirty="0" smtClean="0">
                <a:solidFill>
                  <a:schemeClr val="tx2"/>
                </a:solidFill>
                <a:sym typeface="Symbol"/>
              </a:rPr>
              <a:t>N</a:t>
            </a:r>
            <a:endParaRPr lang="en-GB" sz="2400" dirty="0">
              <a:solidFill>
                <a:schemeClr val="tx2"/>
              </a:solidFill>
            </a:endParaRPr>
          </a:p>
          <a:p>
            <a:pPr>
              <a:spcAft>
                <a:spcPts val="600"/>
              </a:spcAft>
              <a:buClr>
                <a:srgbClr val="192C43"/>
              </a:buClr>
            </a:pPr>
            <a:r>
              <a:rPr lang="en-GB" sz="2400" dirty="0">
                <a:solidFill>
                  <a:schemeClr val="tx2"/>
                </a:solidFill>
              </a:rPr>
              <a:t>			</a:t>
            </a:r>
            <a:r>
              <a:rPr lang="de-DE" sz="2400" dirty="0" smtClean="0">
                <a:solidFill>
                  <a:schemeClr val="tx2"/>
                </a:solidFill>
                <a:sym typeface="Symbol" charset="2"/>
              </a:rPr>
              <a:t>x.</a:t>
            </a:r>
            <a:r>
              <a:rPr lang="en-GB" sz="2400" dirty="0" smtClean="0">
                <a:solidFill>
                  <a:schemeClr val="tx2"/>
                </a:solidFill>
              </a:rPr>
              <a:t>CAT(x)</a:t>
            </a:r>
          </a:p>
          <a:p>
            <a:pPr>
              <a:spcAft>
                <a:spcPts val="600"/>
              </a:spcAft>
              <a:buClr>
                <a:srgbClr val="192C43"/>
              </a:buClr>
            </a:pPr>
            <a:r>
              <a:rPr lang="en-GB" sz="2400" dirty="0">
                <a:solidFill>
                  <a:schemeClr val="tx2"/>
                </a:solidFill>
              </a:rPr>
              <a:t>	</a:t>
            </a:r>
            <a:endParaRPr lang="en-GB" sz="2400" dirty="0" smtClean="0">
              <a:solidFill>
                <a:schemeClr val="tx2"/>
              </a:solidFill>
            </a:endParaRPr>
          </a:p>
          <a:p>
            <a:pPr>
              <a:spcAft>
                <a:spcPts val="600"/>
              </a:spcAft>
              <a:buClr>
                <a:srgbClr val="192C43"/>
              </a:buClr>
            </a:pPr>
            <a:r>
              <a:rPr lang="en-GB" sz="2400" dirty="0">
                <a:solidFill>
                  <a:schemeClr val="tx2"/>
                </a:solidFill>
              </a:rPr>
              <a:t>	</a:t>
            </a:r>
            <a:r>
              <a:rPr lang="en-GB" sz="2400" dirty="0" smtClean="0">
                <a:solidFill>
                  <a:schemeClr val="tx2"/>
                </a:solidFill>
              </a:rPr>
              <a:t>		/on/</a:t>
            </a:r>
          </a:p>
          <a:p>
            <a:pPr>
              <a:spcAft>
                <a:spcPts val="600"/>
              </a:spcAft>
              <a:buClr>
                <a:srgbClr val="192C43"/>
              </a:buClr>
            </a:pPr>
            <a:r>
              <a:rPr lang="en-GB" sz="2400" dirty="0" smtClean="0">
                <a:solidFill>
                  <a:schemeClr val="tx2"/>
                </a:solidFill>
              </a:rPr>
              <a:t>  	On	</a:t>
            </a:r>
            <a:r>
              <a:rPr lang="en-GB" sz="2400" dirty="0" smtClean="0">
                <a:solidFill>
                  <a:schemeClr val="tx2"/>
                </a:solidFill>
                <a:sym typeface="Symbol"/>
              </a:rPr>
              <a:t>	</a:t>
            </a:r>
            <a:r>
              <a:rPr lang="de-DE" sz="2400" dirty="0" smtClean="0">
                <a:solidFill>
                  <a:schemeClr val="tx2"/>
                </a:solidFill>
                <a:sym typeface="Symbol"/>
              </a:rPr>
              <a:t></a:t>
            </a:r>
            <a:r>
              <a:rPr lang="de-DE" sz="2400" dirty="0">
                <a:solidFill>
                  <a:schemeClr val="tx2"/>
                </a:solidFill>
                <a:sym typeface="Symbol"/>
              </a:rPr>
              <a:t>P</a:t>
            </a:r>
            <a:r>
              <a:rPr lang="de-DE" sz="2400" dirty="0" smtClean="0">
                <a:solidFill>
                  <a:schemeClr val="tx2"/>
                </a:solidFill>
                <a:sym typeface="Symbol"/>
              </a:rPr>
              <a:t>,uD</a:t>
            </a:r>
            <a:endParaRPr lang="de-DE" sz="2400" dirty="0">
              <a:solidFill>
                <a:schemeClr val="tx2"/>
              </a:solidFill>
            </a:endParaRPr>
          </a:p>
          <a:p>
            <a:pPr>
              <a:spcAft>
                <a:spcPts val="600"/>
              </a:spcAft>
              <a:buClr>
                <a:srgbClr val="192C43"/>
              </a:buClr>
            </a:pPr>
            <a:r>
              <a:rPr lang="en-GB" sz="2400" dirty="0" smtClean="0">
                <a:solidFill>
                  <a:schemeClr val="tx2"/>
                </a:solidFill>
              </a:rPr>
              <a:t>			LOC_ON</a:t>
            </a:r>
          </a:p>
        </p:txBody>
      </p:sp>
    </p:spTree>
    <p:extLst>
      <p:ext uri="{BB962C8B-B14F-4D97-AF65-F5344CB8AC3E}">
        <p14:creationId xmlns:p14="http://schemas.microsoft.com/office/powerpoint/2010/main" val="643567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66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t>VI. Formal </a:t>
            </a:r>
            <a:r>
              <a:rPr lang="de-DE" sz="3600" b="1" dirty="0" err="1" smtClean="0"/>
              <a:t>features</a:t>
            </a:r>
            <a:r>
              <a:rPr lang="de-DE" sz="3600" b="1" dirty="0" smtClean="0"/>
              <a:t> </a:t>
            </a:r>
            <a:r>
              <a:rPr lang="de-DE" sz="3600" b="1" dirty="0" err="1" smtClean="0"/>
              <a:t>are</a:t>
            </a:r>
            <a:r>
              <a:rPr lang="de-DE" sz="3600" b="1" dirty="0" smtClean="0"/>
              <a:t> categorial </a:t>
            </a:r>
            <a:r>
              <a:rPr lang="de-DE" sz="3600" b="1" dirty="0" err="1" smtClean="0"/>
              <a:t>features</a:t>
            </a:r>
            <a:endParaRPr lang="de-DE" sz="3600" b="1" dirty="0"/>
          </a:p>
        </p:txBody>
      </p:sp>
      <p:sp>
        <p:nvSpPr>
          <p:cNvPr id="7" name="Textfeld 6"/>
          <p:cNvSpPr txBox="1"/>
          <p:nvPr/>
        </p:nvSpPr>
        <p:spPr>
          <a:xfrm>
            <a:off x="431540" y="1268760"/>
            <a:ext cx="8280920" cy="5062924"/>
          </a:xfrm>
          <a:prstGeom prst="rect">
            <a:avLst/>
          </a:prstGeom>
          <a:noFill/>
        </p:spPr>
        <p:txBody>
          <a:bodyPr wrap="square" rtlCol="0">
            <a:spAutoFit/>
          </a:bodyPr>
          <a:lstStyle/>
          <a:p>
            <a:r>
              <a:rPr lang="en-GB" sz="2400" b="1" dirty="0" smtClean="0"/>
              <a:t>Advantages:</a:t>
            </a:r>
            <a:r>
              <a:rPr lang="en-GB" sz="2400" b="1" dirty="0"/>
              <a:t> </a:t>
            </a:r>
            <a:r>
              <a:rPr lang="en-GB" sz="2400" dirty="0" smtClean="0">
                <a:solidFill>
                  <a:srgbClr val="000000"/>
                </a:solidFill>
              </a:rPr>
              <a:t>The idea that formal features can be taken to be categorial features brings up a number of theoretical advantages worth investigation. Most notably, it may account for three types of syntactic dependencies:</a:t>
            </a:r>
          </a:p>
          <a:p>
            <a:pPr marL="342900" indent="-342900">
              <a:spcAft>
                <a:spcPts val="600"/>
              </a:spcAft>
              <a:buClr>
                <a:srgbClr val="192C43"/>
              </a:buClr>
              <a:buFont typeface="Wingdings" charset="2"/>
              <a:buChar char="§"/>
            </a:pPr>
            <a:endParaRPr lang="en-GB" sz="2400" dirty="0">
              <a:solidFill>
                <a:srgbClr val="000000"/>
              </a:solidFill>
            </a:endParaRPr>
          </a:p>
          <a:p>
            <a:pPr marL="342900" indent="-342900">
              <a:spcAft>
                <a:spcPts val="600"/>
              </a:spcAft>
              <a:buClr>
                <a:srgbClr val="192C43"/>
              </a:buClr>
              <a:buFont typeface="Wingdings" charset="2"/>
              <a:buChar char="§"/>
            </a:pPr>
            <a:r>
              <a:rPr lang="de-DE" sz="2400" dirty="0" smtClean="0">
                <a:solidFill>
                  <a:srgbClr val="000000"/>
                </a:solidFill>
              </a:rPr>
              <a:t>The type </a:t>
            </a:r>
            <a:r>
              <a:rPr lang="de-DE" sz="2400" dirty="0" err="1" smtClean="0">
                <a:solidFill>
                  <a:srgbClr val="000000"/>
                </a:solidFill>
              </a:rPr>
              <a:t>of</a:t>
            </a:r>
            <a:r>
              <a:rPr lang="de-DE" sz="2400" dirty="0" smtClean="0">
                <a:solidFill>
                  <a:srgbClr val="000000"/>
                </a:solidFill>
              </a:rPr>
              <a:t> </a:t>
            </a:r>
            <a:r>
              <a:rPr lang="de-DE" sz="2400" dirty="0" err="1" smtClean="0">
                <a:solidFill>
                  <a:srgbClr val="000000"/>
                </a:solidFill>
              </a:rPr>
              <a:t>dependencies</a:t>
            </a:r>
            <a:r>
              <a:rPr lang="de-DE" sz="2400" dirty="0" smtClean="0">
                <a:solidFill>
                  <a:srgbClr val="000000"/>
                </a:solidFill>
              </a:rPr>
              <a:t>, </a:t>
            </a:r>
            <a:r>
              <a:rPr lang="de-DE" sz="2400" dirty="0" err="1" smtClean="0">
                <a:solidFill>
                  <a:srgbClr val="000000"/>
                </a:solidFill>
              </a:rPr>
              <a:t>discussed</a:t>
            </a:r>
            <a:r>
              <a:rPr lang="de-DE" sz="2400" dirty="0" smtClean="0">
                <a:solidFill>
                  <a:srgbClr val="000000"/>
                </a:solidFill>
              </a:rPr>
              <a:t> in </a:t>
            </a:r>
            <a:r>
              <a:rPr lang="de-DE" sz="2400" dirty="0" err="1" smtClean="0">
                <a:solidFill>
                  <a:srgbClr val="000000"/>
                </a:solidFill>
              </a:rPr>
              <a:t>section</a:t>
            </a:r>
            <a:r>
              <a:rPr lang="de-DE" sz="2400" dirty="0" smtClean="0">
                <a:solidFill>
                  <a:srgbClr val="000000"/>
                </a:solidFill>
              </a:rPr>
              <a:t> 1</a:t>
            </a:r>
            <a:endParaRPr lang="en-GB" sz="2400" dirty="0">
              <a:solidFill>
                <a:srgbClr val="000000"/>
              </a:solidFill>
            </a:endParaRPr>
          </a:p>
          <a:p>
            <a:pPr marL="342900" indent="-342900">
              <a:spcAft>
                <a:spcPts val="600"/>
              </a:spcAft>
              <a:buClr>
                <a:srgbClr val="192C43"/>
              </a:buClr>
              <a:buFont typeface="Wingdings" charset="2"/>
              <a:buChar char="§"/>
            </a:pPr>
            <a:endParaRPr lang="en-GB" sz="2400" dirty="0">
              <a:solidFill>
                <a:srgbClr val="000000"/>
              </a:solidFill>
            </a:endParaRPr>
          </a:p>
          <a:p>
            <a:pPr marL="342900" indent="-342900">
              <a:spcAft>
                <a:spcPts val="600"/>
              </a:spcAft>
              <a:buClr>
                <a:srgbClr val="192C43"/>
              </a:buClr>
              <a:buFont typeface="Wingdings" charset="2"/>
              <a:buChar char="§"/>
            </a:pPr>
            <a:r>
              <a:rPr lang="en-GB" sz="2400" dirty="0">
                <a:solidFill>
                  <a:srgbClr val="000000"/>
                </a:solidFill>
              </a:rPr>
              <a:t>S</a:t>
            </a:r>
            <a:r>
              <a:rPr lang="en-GB" sz="2400" dirty="0" smtClean="0">
                <a:solidFill>
                  <a:srgbClr val="000000"/>
                </a:solidFill>
              </a:rPr>
              <a:t>election</a:t>
            </a:r>
          </a:p>
          <a:p>
            <a:pPr marL="342900" indent="-342900">
              <a:spcAft>
                <a:spcPts val="600"/>
              </a:spcAft>
              <a:buClr>
                <a:srgbClr val="192C43"/>
              </a:buClr>
              <a:buFont typeface="Wingdings" charset="2"/>
              <a:buChar char="§"/>
            </a:pPr>
            <a:endParaRPr lang="en-GB" sz="2400" dirty="0">
              <a:solidFill>
                <a:srgbClr val="000000"/>
              </a:solidFill>
            </a:endParaRPr>
          </a:p>
          <a:p>
            <a:pPr marL="342900" indent="-342900">
              <a:spcAft>
                <a:spcPts val="600"/>
              </a:spcAft>
              <a:buClr>
                <a:srgbClr val="192C43"/>
              </a:buClr>
              <a:buFont typeface="Wingdings" charset="2"/>
              <a:buChar char="§"/>
            </a:pPr>
            <a:r>
              <a:rPr lang="en-GB" sz="2400" dirty="0" smtClean="0">
                <a:solidFill>
                  <a:srgbClr val="000000"/>
                </a:solidFill>
              </a:rPr>
              <a:t>Labelling</a:t>
            </a:r>
          </a:p>
          <a:p>
            <a:pPr marL="342900" indent="-342900">
              <a:spcAft>
                <a:spcPts val="600"/>
              </a:spcAft>
              <a:buClr>
                <a:srgbClr val="192C43"/>
              </a:buClr>
              <a:buFont typeface="Wingdings" charset="2"/>
              <a:buChar char="§"/>
            </a:pPr>
            <a:endParaRPr lang="en-GB" sz="2400" dirty="0">
              <a:solidFill>
                <a:srgbClr val="000000"/>
              </a:solidFill>
            </a:endParaRPr>
          </a:p>
          <a:p>
            <a:pPr>
              <a:spcAft>
                <a:spcPts val="600"/>
              </a:spcAft>
              <a:buClr>
                <a:srgbClr val="192C43"/>
              </a:buClr>
            </a:pPr>
            <a:r>
              <a:rPr lang="en-GB" sz="2400" dirty="0" smtClean="0">
                <a:solidFill>
                  <a:srgbClr val="000000"/>
                </a:solidFill>
              </a:rPr>
              <a:t>I will discuss these theoretical consequences in the reverse order.</a:t>
            </a:r>
          </a:p>
        </p:txBody>
      </p:sp>
    </p:spTree>
    <p:extLst>
      <p:ext uri="{BB962C8B-B14F-4D97-AF65-F5344CB8AC3E}">
        <p14:creationId xmlns:p14="http://schemas.microsoft.com/office/powerpoint/2010/main" val="87597721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solidFill>
            <a:srgbClr val="19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6"/>
          </a:xfrm>
          <a:prstGeom prst="rect">
            <a:avLst/>
          </a:prstGeom>
          <a:noFill/>
        </p:spPr>
        <p:txBody>
          <a:bodyPr wrap="square" rtlCol="0">
            <a:spAutoFit/>
          </a:bodyPr>
          <a:lstStyle/>
          <a:p>
            <a:pPr algn="r"/>
            <a:r>
              <a:rPr lang="de-DE" sz="3200" b="1" dirty="0" err="1" smtClean="0">
                <a:solidFill>
                  <a:schemeClr val="bg1"/>
                </a:solidFill>
              </a:rPr>
              <a:t>Proposal</a:t>
            </a:r>
            <a:endParaRPr lang="de-DE" sz="3200" b="1" dirty="0">
              <a:solidFill>
                <a:schemeClr val="bg1"/>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69206728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5"/>
          </a:xfrm>
          <a:prstGeom prst="rect">
            <a:avLst/>
          </a:prstGeom>
          <a:noFill/>
        </p:spPr>
        <p:txBody>
          <a:bodyPr wrap="square" rtlCol="0">
            <a:spAutoFit/>
          </a:bodyPr>
          <a:lstStyle/>
          <a:p>
            <a:pPr algn="r"/>
            <a:r>
              <a:rPr lang="de-DE" sz="3200" b="1" dirty="0" smtClean="0">
                <a:solidFill>
                  <a:srgbClr val="192C43"/>
                </a:solidFill>
              </a:rPr>
              <a:t>Outline</a:t>
            </a:r>
            <a:endParaRPr lang="en-GB" sz="3200"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167115307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69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192C43"/>
                </a:solidFill>
              </a:rPr>
              <a:t>VII. </a:t>
            </a:r>
            <a:r>
              <a:rPr lang="de-DE" sz="3600" b="1" dirty="0">
                <a:solidFill>
                  <a:srgbClr val="192C43"/>
                </a:solidFill>
              </a:rPr>
              <a:t>Outline</a:t>
            </a:r>
          </a:p>
        </p:txBody>
      </p:sp>
      <p:sp>
        <p:nvSpPr>
          <p:cNvPr id="7" name="Textfeld 6"/>
          <p:cNvSpPr txBox="1"/>
          <p:nvPr/>
        </p:nvSpPr>
        <p:spPr>
          <a:xfrm>
            <a:off x="431540" y="1268760"/>
            <a:ext cx="8388932" cy="4062651"/>
          </a:xfrm>
          <a:prstGeom prst="rect">
            <a:avLst/>
          </a:prstGeom>
          <a:noFill/>
        </p:spPr>
        <p:txBody>
          <a:bodyPr wrap="square" rtlCol="0">
            <a:spAutoFit/>
          </a:bodyPr>
          <a:lstStyle/>
          <a:p>
            <a:pPr>
              <a:buClr>
                <a:srgbClr val="969696"/>
              </a:buClr>
            </a:pPr>
            <a:r>
              <a:rPr lang="en-GB" sz="2400" b="1" dirty="0" smtClean="0">
                <a:solidFill>
                  <a:srgbClr val="000000"/>
                </a:solidFill>
              </a:rPr>
              <a:t>What, if any, is the label of </a:t>
            </a:r>
            <a:r>
              <a:rPr lang="en-GB" sz="2400" b="1" dirty="0" err="1" smtClean="0">
                <a:solidFill>
                  <a:srgbClr val="000000"/>
                </a:solidFill>
              </a:rPr>
              <a:t>γ</a:t>
            </a:r>
            <a:r>
              <a:rPr lang="en-GB" sz="2400" b="1" dirty="0" smtClean="0">
                <a:solidFill>
                  <a:srgbClr val="000000"/>
                </a:solidFill>
              </a:rPr>
              <a:t>?</a:t>
            </a:r>
            <a:endParaRPr lang="en-GB" sz="2400" b="1" dirty="0">
              <a:solidFill>
                <a:srgbClr val="000000"/>
              </a:solidFill>
            </a:endParaRPr>
          </a:p>
          <a:p>
            <a:endParaRPr lang="en-GB" dirty="0" smtClean="0">
              <a:solidFill>
                <a:srgbClr val="000000"/>
              </a:solidFill>
            </a:endParaRPr>
          </a:p>
          <a:p>
            <a:pPr>
              <a:buClr>
                <a:srgbClr val="969696"/>
              </a:buClr>
            </a:pPr>
            <a:r>
              <a:rPr lang="en-GB" sz="2400" b="1" dirty="0" smtClean="0">
                <a:solidFill>
                  <a:srgbClr val="000000"/>
                </a:solidFill>
              </a:rPr>
              <a:t>		</a:t>
            </a:r>
          </a:p>
          <a:p>
            <a:pPr>
              <a:buClr>
                <a:srgbClr val="969696"/>
              </a:buClr>
            </a:pPr>
            <a:r>
              <a:rPr lang="en-GB" sz="2400" b="1" dirty="0">
                <a:solidFill>
                  <a:srgbClr val="000000"/>
                </a:solidFill>
              </a:rPr>
              <a:t>	</a:t>
            </a:r>
            <a:r>
              <a:rPr lang="en-GB" sz="2400" b="1" dirty="0" smtClean="0">
                <a:solidFill>
                  <a:srgbClr val="000000"/>
                </a:solidFill>
              </a:rPr>
              <a:t>	</a:t>
            </a:r>
            <a:r>
              <a:rPr lang="en-GB" sz="2400" b="1" dirty="0" err="1">
                <a:solidFill>
                  <a:srgbClr val="000000"/>
                </a:solidFill>
              </a:rPr>
              <a:t>γ</a:t>
            </a:r>
            <a:endParaRPr lang="en-GB" sz="2400" b="1" dirty="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α				β</a:t>
            </a: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a:p>
            <a:r>
              <a:rPr lang="en-GB" sz="2400" dirty="0" smtClean="0"/>
              <a:t>Is labelling required, and if so, is there a unified labeling algorithm that will suffice for all cases?</a:t>
            </a:r>
            <a:endParaRPr lang="en-GB" sz="2400" b="1" dirty="0">
              <a:solidFill>
                <a:srgbClr val="000000"/>
              </a:solidFill>
            </a:endParaRPr>
          </a:p>
        </p:txBody>
      </p:sp>
      <p:cxnSp>
        <p:nvCxnSpPr>
          <p:cNvPr id="8" name="Gerade Verbindung 7"/>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cxnSp>
        <p:nvCxnSpPr>
          <p:cNvPr id="4" name="Gerade Verbindung 3"/>
          <p:cNvCxnSpPr/>
          <p:nvPr/>
        </p:nvCxnSpPr>
        <p:spPr>
          <a:xfrm flipV="1">
            <a:off x="827584" y="2852936"/>
            <a:ext cx="1584176"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2411760" y="2852936"/>
            <a:ext cx="1728192"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0572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I. </a:t>
            </a:r>
            <a:r>
              <a:rPr lang="de-DE" sz="3600" b="1" dirty="0" err="1">
                <a:solidFill>
                  <a:srgbClr val="192C43"/>
                </a:solidFill>
              </a:rPr>
              <a:t>One-to-many</a:t>
            </a:r>
            <a:r>
              <a:rPr lang="de-DE" sz="3600" b="1" dirty="0">
                <a:solidFill>
                  <a:srgbClr val="192C43"/>
                </a:solidFill>
              </a:rPr>
              <a:t> </a:t>
            </a:r>
            <a:r>
              <a:rPr lang="de-DE" sz="3600" b="1" dirty="0" err="1">
                <a:solidFill>
                  <a:srgbClr val="192C43"/>
                </a:solidFill>
              </a:rPr>
              <a:t>relations</a:t>
            </a:r>
            <a:r>
              <a:rPr lang="de-DE" sz="3600" b="1" dirty="0">
                <a:solidFill>
                  <a:srgbClr val="192C43"/>
                </a:solidFill>
              </a:rPr>
              <a:t> in </a:t>
            </a:r>
            <a:r>
              <a:rPr lang="de-DE" sz="3600" b="1" dirty="0" err="1">
                <a:solidFill>
                  <a:srgbClr val="192C43"/>
                </a:solidFill>
              </a:rPr>
              <a:t>morpho</a:t>
            </a:r>
            <a:r>
              <a:rPr lang="de-DE" sz="3600" b="1" dirty="0">
                <a:solidFill>
                  <a:srgbClr val="192C43"/>
                </a:solidFill>
              </a:rPr>
              <a:t>-syntax</a:t>
            </a:r>
          </a:p>
        </p:txBody>
      </p:sp>
      <p:sp>
        <p:nvSpPr>
          <p:cNvPr id="7" name="Textfeld 6"/>
          <p:cNvSpPr txBox="1"/>
          <p:nvPr/>
        </p:nvSpPr>
        <p:spPr>
          <a:xfrm>
            <a:off x="431540" y="1268760"/>
            <a:ext cx="8280920" cy="4154984"/>
          </a:xfrm>
          <a:prstGeom prst="rect">
            <a:avLst/>
          </a:prstGeom>
          <a:noFill/>
        </p:spPr>
        <p:txBody>
          <a:bodyPr wrap="square" rtlCol="0">
            <a:spAutoFit/>
          </a:bodyPr>
          <a:lstStyle/>
          <a:p>
            <a:r>
              <a:rPr lang="en-GB" sz="2400" b="1" dirty="0" smtClean="0"/>
              <a:t>Other (potential) examples of one-to-many relations:</a:t>
            </a:r>
          </a:p>
          <a:p>
            <a:endParaRPr lang="en-GB" sz="2400" b="1" dirty="0">
              <a:solidFill>
                <a:schemeClr val="tx2"/>
              </a:solidFill>
            </a:endParaRPr>
          </a:p>
          <a:p>
            <a:pPr marL="342900" indent="-342900">
              <a:buFont typeface="Arial" charset="0"/>
              <a:buChar char="•"/>
            </a:pPr>
            <a:r>
              <a:rPr lang="en-GB" sz="2400" b="1" dirty="0" smtClean="0">
                <a:solidFill>
                  <a:schemeClr val="tx2"/>
                </a:solidFill>
              </a:rPr>
              <a:t>Binding</a:t>
            </a:r>
            <a:r>
              <a:rPr lang="en-GB" sz="2400" dirty="0" smtClean="0">
                <a:solidFill>
                  <a:schemeClr val="tx2"/>
                </a:solidFill>
              </a:rPr>
              <a:t>: one referent is marked by both an antecedent and an anaphor.</a:t>
            </a:r>
          </a:p>
          <a:p>
            <a:pPr marL="342900" indent="-342900">
              <a:buFont typeface="Arial" charset="0"/>
              <a:buChar char="•"/>
            </a:pPr>
            <a:r>
              <a:rPr lang="en-GB" sz="2400" b="1" dirty="0" smtClean="0">
                <a:solidFill>
                  <a:schemeClr val="tx2"/>
                </a:solidFill>
              </a:rPr>
              <a:t>Case</a:t>
            </a:r>
            <a:r>
              <a:rPr lang="en-GB" sz="2400" dirty="0" smtClean="0">
                <a:solidFill>
                  <a:schemeClr val="tx2"/>
                </a:solidFill>
              </a:rPr>
              <a:t>: the presence of one functional head is marked by one or more case-marked elements.</a:t>
            </a:r>
          </a:p>
          <a:p>
            <a:pPr marL="342900" indent="-342900">
              <a:buFont typeface="Arial" charset="0"/>
              <a:buChar char="•"/>
            </a:pPr>
            <a:r>
              <a:rPr lang="en-GB" sz="2400" b="1" dirty="0" smtClean="0">
                <a:solidFill>
                  <a:schemeClr val="tx2"/>
                </a:solidFill>
              </a:rPr>
              <a:t>Selection</a:t>
            </a:r>
            <a:r>
              <a:rPr lang="en-GB" sz="2400" dirty="0" smtClean="0">
                <a:solidFill>
                  <a:schemeClr val="tx2"/>
                </a:solidFill>
              </a:rPr>
              <a:t>: the presence of a selected complement/specifier is marked by both </a:t>
            </a:r>
            <a:r>
              <a:rPr lang="en-GB" sz="2400" dirty="0">
                <a:solidFill>
                  <a:schemeClr val="tx2"/>
                </a:solidFill>
              </a:rPr>
              <a:t>the </a:t>
            </a:r>
            <a:r>
              <a:rPr lang="en-GB" sz="2400" dirty="0" smtClean="0">
                <a:solidFill>
                  <a:schemeClr val="tx2"/>
                </a:solidFill>
              </a:rPr>
              <a:t>complement/specifier and its selecting head.</a:t>
            </a:r>
          </a:p>
          <a:p>
            <a:pPr marL="342900" indent="-342900">
              <a:buFont typeface="Arial" charset="0"/>
              <a:buChar char="•"/>
            </a:pPr>
            <a:r>
              <a:rPr lang="en-GB" sz="2400" b="1" dirty="0" smtClean="0">
                <a:solidFill>
                  <a:schemeClr val="tx2"/>
                </a:solidFill>
              </a:rPr>
              <a:t>Movement</a:t>
            </a:r>
            <a:r>
              <a:rPr lang="en-GB" sz="2400" dirty="0" smtClean="0">
                <a:solidFill>
                  <a:schemeClr val="tx2"/>
                </a:solidFill>
              </a:rPr>
              <a:t>: a particular element occupies more than one structural position. </a:t>
            </a:r>
            <a:endParaRPr lang="en-US" sz="2400" dirty="0">
              <a:solidFill>
                <a:schemeClr val="tx2"/>
              </a:solidFill>
            </a:endParaRPr>
          </a:p>
        </p:txBody>
      </p:sp>
    </p:spTree>
    <p:extLst>
      <p:ext uri="{BB962C8B-B14F-4D97-AF65-F5344CB8AC3E}">
        <p14:creationId xmlns:p14="http://schemas.microsoft.com/office/powerpoint/2010/main" val="182223732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70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VII. Outline</a:t>
            </a:r>
          </a:p>
        </p:txBody>
      </p:sp>
      <p:sp>
        <p:nvSpPr>
          <p:cNvPr id="8" name="Textfeld 7"/>
          <p:cNvSpPr txBox="1"/>
          <p:nvPr/>
        </p:nvSpPr>
        <p:spPr>
          <a:xfrm>
            <a:off x="431540" y="1268760"/>
            <a:ext cx="8280920" cy="4893647"/>
          </a:xfrm>
          <a:prstGeom prst="rect">
            <a:avLst/>
          </a:prstGeom>
          <a:noFill/>
        </p:spPr>
        <p:txBody>
          <a:bodyPr wrap="square" rtlCol="0">
            <a:spAutoFit/>
          </a:bodyPr>
          <a:lstStyle/>
          <a:p>
            <a:r>
              <a:rPr lang="de-DE" sz="2400" b="1" dirty="0" smtClean="0"/>
              <a:t>Standard </a:t>
            </a:r>
            <a:r>
              <a:rPr lang="de-DE" sz="2400" b="1" dirty="0" err="1" smtClean="0"/>
              <a:t>approach</a:t>
            </a:r>
            <a:r>
              <a:rPr lang="de-DE" sz="2400" b="1" dirty="0" smtClean="0"/>
              <a:t> </a:t>
            </a:r>
            <a:r>
              <a:rPr lang="de-DE" sz="2400" b="1" dirty="0" err="1" smtClean="0"/>
              <a:t>to</a:t>
            </a:r>
            <a:r>
              <a:rPr lang="de-DE" sz="2400" b="1" dirty="0" smtClean="0"/>
              <a:t> </a:t>
            </a:r>
            <a:r>
              <a:rPr lang="de-DE" sz="2400" b="1" dirty="0" err="1" smtClean="0"/>
              <a:t>the</a:t>
            </a:r>
            <a:r>
              <a:rPr lang="de-DE" sz="2400" b="1" dirty="0" smtClean="0"/>
              <a:t> </a:t>
            </a:r>
            <a:r>
              <a:rPr lang="de-DE" sz="2400" b="1" dirty="0" err="1" smtClean="0"/>
              <a:t>central</a:t>
            </a:r>
            <a:r>
              <a:rPr lang="de-DE" sz="2400" b="1" dirty="0" smtClean="0"/>
              <a:t> </a:t>
            </a:r>
            <a:r>
              <a:rPr lang="de-DE" sz="2400" b="1" dirty="0" err="1" smtClean="0"/>
              <a:t>question</a:t>
            </a:r>
            <a:r>
              <a:rPr lang="de-DE" sz="2400" b="1" dirty="0" smtClean="0"/>
              <a:t>:</a:t>
            </a:r>
            <a:endParaRPr lang="en-GB" sz="2400" b="1" dirty="0">
              <a:solidFill>
                <a:srgbClr val="000000"/>
              </a:solidFill>
            </a:endParaRPr>
          </a:p>
          <a:p>
            <a:pPr>
              <a:buClr>
                <a:srgbClr val="969696"/>
              </a:buClr>
            </a:pPr>
            <a:r>
              <a:rPr lang="en-GB" sz="2400" b="1" dirty="0">
                <a:solidFill>
                  <a:srgbClr val="000000"/>
                </a:solidFill>
              </a:rPr>
              <a:t>		</a:t>
            </a:r>
            <a:r>
              <a:rPr lang="en-GB" sz="2400" b="1" dirty="0" smtClean="0">
                <a:solidFill>
                  <a:srgbClr val="000000"/>
                </a:solidFill>
              </a:rPr>
              <a:t>…</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b="1" dirty="0">
                <a:solidFill>
                  <a:srgbClr val="000000"/>
                </a:solidFill>
              </a:rPr>
              <a:t>α				β</a:t>
            </a:r>
          </a:p>
          <a:p>
            <a:endParaRPr lang="de-DE" sz="2400" b="1" dirty="0" smtClean="0"/>
          </a:p>
          <a:p>
            <a:pPr marL="342900" indent="-342900">
              <a:buFont typeface="Wingdings" charset="2"/>
              <a:buChar char="§"/>
            </a:pPr>
            <a:r>
              <a:rPr lang="de-DE" sz="2400" dirty="0" err="1" smtClean="0"/>
              <a:t>Why</a:t>
            </a:r>
            <a:r>
              <a:rPr lang="de-DE" sz="2400" dirty="0" smtClean="0"/>
              <a:t> </a:t>
            </a:r>
            <a:r>
              <a:rPr lang="de-DE" sz="2400" dirty="0" err="1" smtClean="0"/>
              <a:t>should</a:t>
            </a:r>
            <a:r>
              <a:rPr lang="de-DE" sz="2400" dirty="0" smtClean="0"/>
              <a:t> </a:t>
            </a:r>
            <a:r>
              <a:rPr lang="en-GB" sz="2400" dirty="0" smtClean="0">
                <a:solidFill>
                  <a:srgbClr val="000000"/>
                </a:solidFill>
              </a:rPr>
              <a:t>the top node receive some content (i.e. why must </a:t>
            </a:r>
            <a:r>
              <a:rPr lang="en-GB" sz="2400" dirty="0">
                <a:solidFill>
                  <a:srgbClr val="000000"/>
                </a:solidFill>
              </a:rPr>
              <a:t>α </a:t>
            </a:r>
            <a:r>
              <a:rPr lang="en-GB" sz="2400" dirty="0" smtClean="0">
                <a:solidFill>
                  <a:srgbClr val="000000"/>
                </a:solidFill>
              </a:rPr>
              <a:t>or </a:t>
            </a:r>
            <a:r>
              <a:rPr lang="en-GB" sz="2400" dirty="0">
                <a:solidFill>
                  <a:srgbClr val="000000"/>
                </a:solidFill>
              </a:rPr>
              <a:t>β </a:t>
            </a:r>
            <a:r>
              <a:rPr lang="en-GB" sz="2400" dirty="0" smtClean="0">
                <a:solidFill>
                  <a:srgbClr val="000000"/>
                </a:solidFill>
              </a:rPr>
              <a:t>percolate)?</a:t>
            </a:r>
          </a:p>
          <a:p>
            <a:pPr marL="342900" indent="-342900">
              <a:buFont typeface="Wingdings" charset="2"/>
              <a:buChar char="§"/>
            </a:pPr>
            <a:endParaRPr lang="en-GB" sz="2400" dirty="0">
              <a:solidFill>
                <a:srgbClr val="000000"/>
              </a:solidFill>
            </a:endParaRPr>
          </a:p>
          <a:p>
            <a:r>
              <a:rPr lang="en-GB" sz="2400" dirty="0">
                <a:solidFill>
                  <a:srgbClr val="000000"/>
                </a:solidFill>
              </a:rPr>
              <a:t>Most theories of Merge nowadays state that the output of Merge does not provide a label. At the same time, narrow syntax and/or the </a:t>
            </a:r>
            <a:r>
              <a:rPr lang="en-GB" sz="2400" dirty="0" smtClean="0">
                <a:solidFill>
                  <a:srgbClr val="000000"/>
                </a:solidFill>
              </a:rPr>
              <a:t>interface requires a label to be present. </a:t>
            </a:r>
            <a:r>
              <a:rPr lang="en-GB" sz="2400" dirty="0">
                <a:solidFill>
                  <a:srgbClr val="000000"/>
                </a:solidFill>
              </a:rPr>
              <a:t>Hence, an independent labeling algorithm is </a:t>
            </a:r>
            <a:r>
              <a:rPr lang="en-GB" sz="2400" dirty="0" smtClean="0">
                <a:solidFill>
                  <a:srgbClr val="000000"/>
                </a:solidFill>
              </a:rPr>
              <a:t>needed.</a:t>
            </a:r>
            <a:endParaRPr lang="en-GB" sz="2400" dirty="0">
              <a:solidFill>
                <a:srgbClr val="000000"/>
              </a:solidFill>
            </a:endParaRPr>
          </a:p>
        </p:txBody>
      </p:sp>
      <p:cxnSp>
        <p:nvCxnSpPr>
          <p:cNvPr id="9" name="Gerade Verbindung 8"/>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flipV="1">
            <a:off x="827584" y="2132856"/>
            <a:ext cx="1656184"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Gerade Verbindung 22"/>
          <p:cNvCxnSpPr/>
          <p:nvPr/>
        </p:nvCxnSpPr>
        <p:spPr>
          <a:xfrm>
            <a:off x="2483768" y="2132856"/>
            <a:ext cx="1512168" cy="64807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748733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71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VII. Outline</a:t>
            </a:r>
          </a:p>
        </p:txBody>
      </p:sp>
      <p:sp>
        <p:nvSpPr>
          <p:cNvPr id="7" name="Textfeld 6"/>
          <p:cNvSpPr txBox="1"/>
          <p:nvPr/>
        </p:nvSpPr>
        <p:spPr>
          <a:xfrm>
            <a:off x="431540" y="1268760"/>
            <a:ext cx="8280920" cy="5293756"/>
          </a:xfrm>
          <a:prstGeom prst="rect">
            <a:avLst/>
          </a:prstGeom>
          <a:noFill/>
        </p:spPr>
        <p:txBody>
          <a:bodyPr wrap="square" rtlCol="0">
            <a:spAutoFit/>
          </a:bodyPr>
          <a:lstStyle/>
          <a:p>
            <a:pPr>
              <a:spcBef>
                <a:spcPts val="600"/>
              </a:spcBef>
              <a:spcAft>
                <a:spcPts val="600"/>
              </a:spcAft>
              <a:buClr>
                <a:srgbClr val="192C43"/>
              </a:buClr>
            </a:pPr>
            <a:r>
              <a:rPr lang="en-GB" sz="2400" b="1" dirty="0" smtClean="0"/>
              <a:t>Several suggestions for such a Labeling Algorithm have been proposed:</a:t>
            </a:r>
            <a:endParaRPr lang="en-GB" sz="2400" b="1" dirty="0"/>
          </a:p>
          <a:p>
            <a:endParaRPr lang="en-GB" sz="2400" dirty="0"/>
          </a:p>
          <a:p>
            <a:pPr marL="270000" indent="-270000">
              <a:spcBef>
                <a:spcPts val="600"/>
              </a:spcBef>
              <a:buClr>
                <a:srgbClr val="192C43"/>
              </a:buClr>
              <a:buFont typeface="Wingdings" charset="2"/>
              <a:buChar char="§"/>
            </a:pPr>
            <a:r>
              <a:rPr lang="en-GB" sz="2400" dirty="0" smtClean="0"/>
              <a:t>Chomsky </a:t>
            </a:r>
            <a:r>
              <a:rPr lang="en-GB" sz="2400" dirty="0"/>
              <a:t>(1995, 2000, 2008): </a:t>
            </a:r>
            <a:r>
              <a:rPr lang="en-GB" sz="2400" dirty="0" err="1"/>
              <a:t>γ</a:t>
            </a:r>
            <a:r>
              <a:rPr lang="en-GB" sz="2400" dirty="0"/>
              <a:t> is either α or </a:t>
            </a:r>
            <a:r>
              <a:rPr lang="en-GB" sz="2400" dirty="0" smtClean="0"/>
              <a:t>β (</a:t>
            </a:r>
            <a:r>
              <a:rPr lang="en-GB" sz="2400" dirty="0"/>
              <a:t>see also </a:t>
            </a:r>
            <a:r>
              <a:rPr lang="en-GB" sz="2400" dirty="0" err="1"/>
              <a:t>C</a:t>
            </a:r>
            <a:r>
              <a:rPr lang="en-GB" sz="2400" dirty="0" err="1" smtClean="0"/>
              <a:t>ecchetto</a:t>
            </a:r>
            <a:r>
              <a:rPr lang="en-GB" sz="2400" dirty="0" smtClean="0"/>
              <a:t> &amp; </a:t>
            </a:r>
            <a:r>
              <a:rPr lang="en-GB" sz="2400" dirty="0" err="1" smtClean="0"/>
              <a:t>Donati</a:t>
            </a:r>
            <a:r>
              <a:rPr lang="en-GB" sz="2400" dirty="0" smtClean="0"/>
              <a:t> </a:t>
            </a:r>
            <a:r>
              <a:rPr lang="en-GB" sz="2400" dirty="0"/>
              <a:t>2010)</a:t>
            </a:r>
          </a:p>
          <a:p>
            <a:pPr marL="270000" indent="-270000">
              <a:spcBef>
                <a:spcPts val="600"/>
              </a:spcBef>
              <a:buClr>
                <a:srgbClr val="192C43"/>
              </a:buClr>
              <a:buFont typeface="Wingdings" charset="2"/>
              <a:buChar char="§"/>
            </a:pPr>
            <a:r>
              <a:rPr lang="en-GB" sz="2400" dirty="0"/>
              <a:t>Collins (2002): no label at all</a:t>
            </a:r>
          </a:p>
          <a:p>
            <a:pPr marL="270000" indent="-270000">
              <a:spcBef>
                <a:spcPts val="600"/>
              </a:spcBef>
              <a:buClr>
                <a:srgbClr val="192C43"/>
              </a:buClr>
              <a:buFont typeface="Wingdings" charset="2"/>
              <a:buChar char="§"/>
            </a:pPr>
            <a:r>
              <a:rPr lang="en-GB" sz="2400" dirty="0" err="1"/>
              <a:t>Adger</a:t>
            </a:r>
            <a:r>
              <a:rPr lang="en-GB" sz="2400" dirty="0"/>
              <a:t> (</a:t>
            </a:r>
            <a:r>
              <a:rPr lang="en-GB" sz="2400" dirty="0" smtClean="0"/>
              <a:t>2013)</a:t>
            </a:r>
            <a:r>
              <a:rPr lang="en-GB" sz="2400" dirty="0"/>
              <a:t>: something else than α or β </a:t>
            </a:r>
          </a:p>
          <a:p>
            <a:pPr marL="270000" indent="-270000">
              <a:spcBef>
                <a:spcPts val="600"/>
              </a:spcBef>
              <a:buClr>
                <a:srgbClr val="192C43"/>
              </a:buClr>
              <a:buFont typeface="Wingdings" charset="2"/>
              <a:buChar char="§"/>
            </a:pPr>
            <a:r>
              <a:rPr lang="en-GB" sz="2400" dirty="0"/>
              <a:t>Chomsky (2013, 2014): either α, β or a shared feature of α and β  </a:t>
            </a:r>
          </a:p>
          <a:p>
            <a:pPr>
              <a:spcBef>
                <a:spcPts val="600"/>
              </a:spcBef>
              <a:spcAft>
                <a:spcPts val="600"/>
              </a:spcAft>
              <a:buClr>
                <a:srgbClr val="192C43"/>
              </a:buClr>
            </a:pPr>
            <a:endParaRPr lang="en-GB" sz="2400" b="1" dirty="0" smtClean="0"/>
          </a:p>
          <a:p>
            <a:pPr>
              <a:spcBef>
                <a:spcPts val="600"/>
              </a:spcBef>
              <a:spcAft>
                <a:spcPts val="600"/>
              </a:spcAft>
              <a:buClr>
                <a:srgbClr val="192C43"/>
              </a:buClr>
            </a:pPr>
            <a:endParaRPr lang="en-GB" sz="2400" b="1" dirty="0"/>
          </a:p>
          <a:p>
            <a:pPr>
              <a:spcBef>
                <a:spcPts val="600"/>
              </a:spcBef>
              <a:spcAft>
                <a:spcPts val="600"/>
              </a:spcAft>
              <a:buClr>
                <a:srgbClr val="192C43"/>
              </a:buClr>
            </a:pPr>
            <a:endParaRPr lang="en-GB" sz="2400" dirty="0" smtClean="0"/>
          </a:p>
        </p:txBody>
      </p:sp>
    </p:spTree>
    <p:extLst>
      <p:ext uri="{BB962C8B-B14F-4D97-AF65-F5344CB8AC3E}">
        <p14:creationId xmlns:p14="http://schemas.microsoft.com/office/powerpoint/2010/main" val="238838843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72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VII. Outline</a:t>
            </a:r>
          </a:p>
        </p:txBody>
      </p:sp>
      <p:sp>
        <p:nvSpPr>
          <p:cNvPr id="8" name="Textfeld 7"/>
          <p:cNvSpPr txBox="1"/>
          <p:nvPr/>
        </p:nvSpPr>
        <p:spPr>
          <a:xfrm>
            <a:off x="431540" y="1268760"/>
            <a:ext cx="8280920" cy="4893647"/>
          </a:xfrm>
          <a:prstGeom prst="rect">
            <a:avLst/>
          </a:prstGeom>
          <a:noFill/>
        </p:spPr>
        <p:txBody>
          <a:bodyPr wrap="square" rtlCol="0">
            <a:spAutoFit/>
          </a:bodyPr>
          <a:lstStyle/>
          <a:p>
            <a:r>
              <a:rPr lang="de-DE" sz="2400" b="1" dirty="0" smtClean="0"/>
              <a:t>Alternative </a:t>
            </a:r>
            <a:r>
              <a:rPr lang="de-DE" sz="2400" b="1" dirty="0" err="1" smtClean="0"/>
              <a:t>approach</a:t>
            </a:r>
            <a:r>
              <a:rPr lang="de-DE" sz="2400" b="1" dirty="0" smtClean="0"/>
              <a:t> </a:t>
            </a:r>
            <a:r>
              <a:rPr lang="de-DE" sz="2400" b="1" dirty="0" err="1" smtClean="0"/>
              <a:t>to</a:t>
            </a:r>
            <a:r>
              <a:rPr lang="de-DE" sz="2400" b="1" dirty="0" smtClean="0"/>
              <a:t> </a:t>
            </a:r>
            <a:r>
              <a:rPr lang="de-DE" sz="2400" b="1" dirty="0" err="1" smtClean="0"/>
              <a:t>the</a:t>
            </a:r>
            <a:r>
              <a:rPr lang="de-DE" sz="2400" b="1" dirty="0" smtClean="0"/>
              <a:t> </a:t>
            </a:r>
            <a:r>
              <a:rPr lang="de-DE" sz="2400" b="1" dirty="0" err="1" smtClean="0"/>
              <a:t>central</a:t>
            </a:r>
            <a:r>
              <a:rPr lang="de-DE" sz="2400" b="1" dirty="0" smtClean="0"/>
              <a:t> </a:t>
            </a:r>
            <a:r>
              <a:rPr lang="de-DE" sz="2400" b="1" dirty="0" err="1" smtClean="0"/>
              <a:t>question</a:t>
            </a:r>
            <a:r>
              <a:rPr lang="de-DE" sz="2400" b="1" dirty="0" smtClean="0"/>
              <a:t>:</a:t>
            </a:r>
            <a:endParaRPr lang="en-GB" sz="2400" b="1" dirty="0">
              <a:solidFill>
                <a:srgbClr val="000000"/>
              </a:solidFill>
            </a:endParaRPr>
          </a:p>
          <a:p>
            <a:pPr>
              <a:buClr>
                <a:srgbClr val="969696"/>
              </a:buClr>
            </a:pPr>
            <a:r>
              <a:rPr lang="en-GB" sz="2400" b="1" dirty="0">
                <a:solidFill>
                  <a:srgbClr val="000000"/>
                </a:solidFill>
              </a:rPr>
              <a:t>		</a:t>
            </a:r>
            <a:r>
              <a:rPr lang="en-GB" sz="2400" b="1" dirty="0" smtClean="0">
                <a:solidFill>
                  <a:srgbClr val="000000"/>
                </a:solidFill>
              </a:rPr>
              <a:t>…</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b="1" dirty="0">
                <a:solidFill>
                  <a:srgbClr val="000000"/>
                </a:solidFill>
              </a:rPr>
              <a:t>α				β</a:t>
            </a:r>
          </a:p>
          <a:p>
            <a:endParaRPr lang="de-DE" sz="2400" b="1" dirty="0" smtClean="0"/>
          </a:p>
          <a:p>
            <a:pPr marL="342900" indent="-342900">
              <a:buFont typeface="Wingdings" charset="2"/>
              <a:buChar char="§"/>
            </a:pPr>
            <a:r>
              <a:rPr lang="en-GB" sz="2400" dirty="0" smtClean="0">
                <a:solidFill>
                  <a:srgbClr val="000000"/>
                </a:solidFill>
              </a:rPr>
              <a:t>Why don’t α and β both percolate?</a:t>
            </a:r>
          </a:p>
          <a:p>
            <a:pPr marL="342900" indent="-342900">
              <a:buFont typeface="Wingdings" charset="2"/>
              <a:buChar char="§"/>
            </a:pPr>
            <a:endParaRPr lang="en-GB" sz="2400" dirty="0">
              <a:solidFill>
                <a:srgbClr val="000000"/>
              </a:solidFill>
            </a:endParaRPr>
          </a:p>
          <a:p>
            <a:r>
              <a:rPr lang="en-GB" sz="2400" dirty="0" smtClean="0">
                <a:solidFill>
                  <a:srgbClr val="000000"/>
                </a:solidFill>
              </a:rPr>
              <a:t>Most theories of labelling focus on the gain of information; hardly any theory focuses on the loss of information (</a:t>
            </a:r>
            <a:r>
              <a:rPr lang="en-GB" sz="2400" dirty="0" err="1" smtClean="0">
                <a:solidFill>
                  <a:srgbClr val="000000"/>
                </a:solidFill>
              </a:rPr>
              <a:t>Neeleman</a:t>
            </a:r>
            <a:r>
              <a:rPr lang="en-GB" sz="2400" dirty="0" smtClean="0">
                <a:solidFill>
                  <a:srgbClr val="000000"/>
                </a:solidFill>
              </a:rPr>
              <a:t> &amp; Van der </a:t>
            </a:r>
            <a:r>
              <a:rPr lang="en-GB" sz="2400" dirty="0" err="1" smtClean="0">
                <a:solidFill>
                  <a:srgbClr val="000000"/>
                </a:solidFill>
              </a:rPr>
              <a:t>Koot</a:t>
            </a:r>
            <a:r>
              <a:rPr lang="en-GB" sz="2400" dirty="0" smtClean="0">
                <a:solidFill>
                  <a:srgbClr val="000000"/>
                </a:solidFill>
              </a:rPr>
              <a:t> 2002 being a notable exception).</a:t>
            </a:r>
            <a:endParaRPr lang="en-GB" sz="2400" dirty="0">
              <a:solidFill>
                <a:srgbClr val="000000"/>
              </a:solidFill>
            </a:endParaRPr>
          </a:p>
          <a:p>
            <a:pPr marL="342900" indent="-342900">
              <a:buFont typeface="Wingdings" charset="2"/>
              <a:buChar char="§"/>
            </a:pPr>
            <a:endParaRPr lang="de-DE" sz="2400" b="1" dirty="0"/>
          </a:p>
          <a:p>
            <a:endParaRPr lang="de-DE" sz="2400" b="1" dirty="0"/>
          </a:p>
        </p:txBody>
      </p:sp>
      <p:cxnSp>
        <p:nvCxnSpPr>
          <p:cNvPr id="9" name="Gerade Verbindung 8"/>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flipV="1">
            <a:off x="827584" y="2132856"/>
            <a:ext cx="1656184"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Gerade Verbindung 22"/>
          <p:cNvCxnSpPr/>
          <p:nvPr/>
        </p:nvCxnSpPr>
        <p:spPr>
          <a:xfrm>
            <a:off x="2483768" y="2132856"/>
            <a:ext cx="1512168" cy="64807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590361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73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VII. Outline</a:t>
            </a:r>
          </a:p>
        </p:txBody>
      </p:sp>
      <p:sp>
        <p:nvSpPr>
          <p:cNvPr id="8" name="Textfeld 7"/>
          <p:cNvSpPr txBox="1"/>
          <p:nvPr/>
        </p:nvSpPr>
        <p:spPr>
          <a:xfrm>
            <a:off x="431540" y="1268760"/>
            <a:ext cx="8280920" cy="4893647"/>
          </a:xfrm>
          <a:prstGeom prst="rect">
            <a:avLst/>
          </a:prstGeom>
          <a:noFill/>
        </p:spPr>
        <p:txBody>
          <a:bodyPr wrap="square" rtlCol="0">
            <a:spAutoFit/>
          </a:bodyPr>
          <a:lstStyle/>
          <a:p>
            <a:r>
              <a:rPr lang="en-GB" sz="2400" b="1" dirty="0" smtClean="0"/>
              <a:t>Principle of Containment of Syntactic Information: </a:t>
            </a:r>
          </a:p>
          <a:p>
            <a:r>
              <a:rPr lang="en-GB" sz="2400" i="1" dirty="0"/>
              <a:t>S</a:t>
            </a:r>
            <a:r>
              <a:rPr lang="en-GB" sz="2400" i="1" dirty="0" smtClean="0"/>
              <a:t>yntactic information cannot just disappear in the tree (i.e. all syntactic features percolate, unless there is a principled reason why they cannot do so)</a:t>
            </a:r>
            <a:r>
              <a:rPr lang="en-GB" sz="2400" dirty="0" smtClean="0"/>
              <a:t>.</a:t>
            </a:r>
          </a:p>
          <a:p>
            <a:endParaRPr lang="en-GB" sz="2400" dirty="0" smtClean="0"/>
          </a:p>
          <a:p>
            <a:pPr marL="342900" indent="-342900">
              <a:buFont typeface="Wingdings" charset="2"/>
              <a:buChar char="§"/>
            </a:pPr>
            <a:r>
              <a:rPr lang="en-GB" sz="2400" dirty="0" smtClean="0"/>
              <a:t>Merge should result in the union of the sets of dependent and independent features of its daughters.</a:t>
            </a:r>
          </a:p>
          <a:p>
            <a:pPr>
              <a:buClr>
                <a:srgbClr val="969696"/>
              </a:buClr>
            </a:pPr>
            <a:endParaRPr lang="en-GB" sz="2400" b="1" dirty="0">
              <a:solidFill>
                <a:srgbClr val="000000"/>
              </a:solidFill>
            </a:endParaRPr>
          </a:p>
          <a:p>
            <a:pPr>
              <a:buClr>
                <a:srgbClr val="969696"/>
              </a:buClr>
            </a:pPr>
            <a:r>
              <a:rPr lang="en-GB" sz="2400" b="1" dirty="0">
                <a:solidFill>
                  <a:srgbClr val="000000"/>
                </a:solidFill>
              </a:rPr>
              <a:t>		</a:t>
            </a:r>
            <a:r>
              <a:rPr lang="de-DE" sz="2400" dirty="0" smtClean="0">
                <a:sym typeface="Symbol"/>
              </a:rPr>
              <a:t>F</a:t>
            </a:r>
            <a:r>
              <a:rPr lang="de-DE" sz="2400" dirty="0" smtClean="0"/>
              <a:t> ,</a:t>
            </a:r>
            <a:r>
              <a:rPr lang="de-DE" sz="2400" dirty="0">
                <a:sym typeface="Symbol"/>
              </a:rPr>
              <a:t> </a:t>
            </a:r>
            <a:r>
              <a:rPr lang="de-DE" sz="2400" dirty="0" smtClean="0">
                <a:sym typeface="Symbol"/>
              </a:rPr>
              <a:t>K,</a:t>
            </a:r>
            <a:r>
              <a:rPr lang="de-DE" sz="2400" dirty="0" smtClean="0"/>
              <a:t> </a:t>
            </a:r>
            <a:r>
              <a:rPr lang="de-DE" sz="2400" dirty="0" smtClean="0">
                <a:sym typeface="Symbol"/>
              </a:rPr>
              <a:t></a:t>
            </a:r>
            <a:r>
              <a:rPr lang="de-DE" sz="2400" dirty="0" err="1" smtClean="0">
                <a:sym typeface="Symbol"/>
              </a:rPr>
              <a:t>uG</a:t>
            </a:r>
            <a:r>
              <a:rPr lang="de-DE" sz="2400" dirty="0" smtClean="0">
                <a:sym typeface="Symbol"/>
              </a:rPr>
              <a:t>, </a:t>
            </a:r>
            <a:r>
              <a:rPr lang="de-DE" sz="2400" dirty="0" err="1" smtClean="0">
                <a:sym typeface="Symbol"/>
              </a:rPr>
              <a:t>uL</a:t>
            </a:r>
            <a:r>
              <a:rPr lang="de-DE" sz="2400" dirty="0" smtClean="0">
                <a:sym typeface="Symbol"/>
              </a:rPr>
              <a:t></a:t>
            </a:r>
            <a:r>
              <a:rPr lang="de-DE" sz="2400" dirty="0" smtClean="0"/>
              <a:t> </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F,</a:t>
            </a:r>
            <a:r>
              <a:rPr lang="de-DE" sz="2400" dirty="0" smtClean="0"/>
              <a:t> </a:t>
            </a:r>
            <a:r>
              <a:rPr lang="de-DE" sz="2400" dirty="0" smtClean="0">
                <a:sym typeface="Symbol"/>
              </a:rPr>
              <a:t></a:t>
            </a:r>
            <a:r>
              <a:rPr lang="de-DE" sz="2400" dirty="0" err="1" smtClean="0">
                <a:sym typeface="Symbol"/>
              </a:rPr>
              <a:t>uG</a:t>
            </a:r>
            <a:r>
              <a:rPr lang="de-DE" sz="2400" dirty="0" smtClean="0">
                <a:sym typeface="Symbol"/>
              </a:rPr>
              <a:t></a:t>
            </a:r>
            <a:r>
              <a:rPr lang="de-DE" sz="2400" dirty="0" smtClean="0"/>
              <a:t> 	</a:t>
            </a:r>
            <a:r>
              <a:rPr lang="en-GB" sz="2400" b="1" dirty="0">
                <a:solidFill>
                  <a:srgbClr val="000000"/>
                </a:solidFill>
              </a:rPr>
              <a:t>		</a:t>
            </a:r>
            <a:r>
              <a:rPr lang="en-GB" sz="2400" b="1" dirty="0" smtClean="0">
                <a:solidFill>
                  <a:srgbClr val="000000"/>
                </a:solidFill>
              </a:rPr>
              <a:t>	</a:t>
            </a:r>
            <a:r>
              <a:rPr lang="de-DE" sz="2400" dirty="0" smtClean="0">
                <a:sym typeface="Symbol"/>
              </a:rPr>
              <a:t>K,</a:t>
            </a:r>
            <a:r>
              <a:rPr lang="de-DE" sz="2400" dirty="0" smtClean="0"/>
              <a:t> </a:t>
            </a:r>
            <a:r>
              <a:rPr lang="de-DE" sz="2400" dirty="0" smtClean="0">
                <a:sym typeface="Symbol"/>
              </a:rPr>
              <a:t></a:t>
            </a:r>
            <a:r>
              <a:rPr lang="de-DE" sz="2400" dirty="0" err="1" smtClean="0">
                <a:sym typeface="Symbol"/>
              </a:rPr>
              <a:t>uL</a:t>
            </a:r>
            <a:r>
              <a:rPr lang="de-DE" sz="2400" dirty="0" smtClean="0">
                <a:sym typeface="Symbol"/>
              </a:rPr>
              <a:t></a:t>
            </a:r>
            <a:r>
              <a:rPr lang="de-DE" sz="2400" dirty="0" smtClean="0"/>
              <a:t> </a:t>
            </a:r>
            <a:r>
              <a:rPr lang="en-GB" sz="2400" b="1" dirty="0">
                <a:solidFill>
                  <a:srgbClr val="000000"/>
                </a:solidFill>
              </a:rPr>
              <a:t>	</a:t>
            </a:r>
            <a:endParaRPr lang="de-DE" sz="2400" b="1" dirty="0"/>
          </a:p>
          <a:p>
            <a:endParaRPr lang="de-DE" sz="2400" b="1" dirty="0"/>
          </a:p>
        </p:txBody>
      </p:sp>
      <p:cxnSp>
        <p:nvCxnSpPr>
          <p:cNvPr id="9" name="Gerade Verbindung 8"/>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cxnSp>
        <p:nvCxnSpPr>
          <p:cNvPr id="4" name="Gerade Verbindung 3"/>
          <p:cNvCxnSpPr/>
          <p:nvPr/>
        </p:nvCxnSpPr>
        <p:spPr>
          <a:xfrm flipV="1">
            <a:off x="1262209" y="4724050"/>
            <a:ext cx="2376264"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3635896" y="4724050"/>
            <a:ext cx="2232248"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868349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74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192C43"/>
                </a:solidFill>
              </a:rPr>
              <a:t>VII. Outline</a:t>
            </a:r>
          </a:p>
        </p:txBody>
      </p:sp>
      <p:sp>
        <p:nvSpPr>
          <p:cNvPr id="8" name="Textfeld 7"/>
          <p:cNvSpPr txBox="1"/>
          <p:nvPr/>
        </p:nvSpPr>
        <p:spPr>
          <a:xfrm>
            <a:off x="431540" y="1268760"/>
            <a:ext cx="8280920" cy="6001643"/>
          </a:xfrm>
          <a:prstGeom prst="rect">
            <a:avLst/>
          </a:prstGeom>
          <a:noFill/>
        </p:spPr>
        <p:txBody>
          <a:bodyPr wrap="square" rtlCol="0">
            <a:spAutoFit/>
          </a:bodyPr>
          <a:lstStyle/>
          <a:p>
            <a:r>
              <a:rPr lang="en-GB" sz="2400" b="1" dirty="0"/>
              <a:t>S</a:t>
            </a:r>
            <a:r>
              <a:rPr lang="en-GB" sz="2400" b="1" dirty="0" smtClean="0"/>
              <a:t>ince both dependent and independent formal features are categorial features, merger of an element with a </a:t>
            </a:r>
            <a:r>
              <a:rPr lang="en-GB" sz="2400" b="1" dirty="0"/>
              <a:t>dependent and </a:t>
            </a:r>
            <a:r>
              <a:rPr lang="en-GB" sz="2400" b="1" dirty="0" smtClean="0"/>
              <a:t>an element with a matching independent </a:t>
            </a:r>
            <a:r>
              <a:rPr lang="en-GB" sz="2400" b="1" dirty="0"/>
              <a:t>formal </a:t>
            </a:r>
            <a:r>
              <a:rPr lang="en-GB" sz="2400" b="1" dirty="0" smtClean="0"/>
              <a:t>feature, should result in removal of both, following standard rules in categorial grammar:</a:t>
            </a:r>
            <a:endParaRPr lang="en-GB" sz="2400" dirty="0" smtClean="0"/>
          </a:p>
          <a:p>
            <a:pPr>
              <a:buClr>
                <a:srgbClr val="969696"/>
              </a:buClr>
            </a:pPr>
            <a:endParaRPr lang="en-GB" sz="2400" b="1" dirty="0">
              <a:solidFill>
                <a:srgbClr val="000000"/>
              </a:solidFill>
            </a:endParaRPr>
          </a:p>
          <a:p>
            <a:pPr>
              <a:buClr>
                <a:srgbClr val="969696"/>
              </a:buClr>
            </a:pPr>
            <a:r>
              <a:rPr lang="en-GB" sz="2400" b="1" dirty="0">
                <a:solidFill>
                  <a:srgbClr val="000000"/>
                </a:solidFill>
              </a:rPr>
              <a:t>		 </a:t>
            </a:r>
            <a:r>
              <a:rPr lang="en-GB" sz="2400" b="1" dirty="0" smtClean="0">
                <a:solidFill>
                  <a:srgbClr val="000000"/>
                </a:solidFill>
              </a:rPr>
              <a:t>    	</a:t>
            </a:r>
            <a:r>
              <a:rPr lang="de-DE" sz="2400" dirty="0" smtClean="0">
                <a:sym typeface="Symbol"/>
              </a:rPr>
              <a:t>F</a:t>
            </a:r>
            <a:r>
              <a:rPr lang="de-DE" sz="2400" dirty="0" smtClean="0"/>
              <a:t> </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F,</a:t>
            </a:r>
            <a:r>
              <a:rPr lang="de-DE" sz="2400" dirty="0" smtClean="0"/>
              <a:t> </a:t>
            </a:r>
            <a:r>
              <a:rPr lang="de-DE" sz="2400" dirty="0" smtClean="0">
                <a:sym typeface="Symbol"/>
              </a:rPr>
              <a:t></a:t>
            </a:r>
            <a:r>
              <a:rPr lang="de-DE" sz="2400" dirty="0" err="1" smtClean="0">
                <a:sym typeface="Symbol"/>
              </a:rPr>
              <a:t>uG</a:t>
            </a:r>
            <a:r>
              <a:rPr lang="de-DE" sz="2400" dirty="0" smtClean="0">
                <a:sym typeface="Symbol"/>
              </a:rPr>
              <a:t></a:t>
            </a:r>
            <a:r>
              <a:rPr lang="de-DE" sz="2400" dirty="0" smtClean="0"/>
              <a:t> </a:t>
            </a:r>
            <a:r>
              <a:rPr lang="en-GB" sz="2400" b="1" dirty="0">
                <a:solidFill>
                  <a:srgbClr val="000000"/>
                </a:solidFill>
              </a:rPr>
              <a:t>		</a:t>
            </a:r>
            <a:r>
              <a:rPr lang="en-GB" sz="2400" b="1" dirty="0" smtClean="0">
                <a:solidFill>
                  <a:srgbClr val="000000"/>
                </a:solidFill>
              </a:rPr>
              <a:t>		    </a:t>
            </a:r>
            <a:r>
              <a:rPr lang="de-DE" sz="2400" dirty="0" smtClean="0">
                <a:sym typeface="Symbol"/>
              </a:rPr>
              <a:t>G</a:t>
            </a:r>
            <a:r>
              <a:rPr lang="de-DE" sz="2400" dirty="0" smtClean="0"/>
              <a:t> </a:t>
            </a:r>
            <a:r>
              <a:rPr lang="en-GB" sz="2400" b="1" dirty="0">
                <a:solidFill>
                  <a:srgbClr val="000000"/>
                </a:solidFill>
              </a:rPr>
              <a:t>	</a:t>
            </a: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r>
              <a:rPr lang="en-GB" sz="2400" b="1" dirty="0">
                <a:solidFill>
                  <a:srgbClr val="000000"/>
                </a:solidFill>
              </a:rPr>
              <a:t>Rule: </a:t>
            </a:r>
            <a:r>
              <a:rPr lang="en-GB" sz="2400" dirty="0"/>
              <a:t>Let A and B be two sets of formal features. For </a:t>
            </a:r>
            <a:r>
              <a:rPr lang="en-GB" sz="2400" dirty="0" smtClean="0"/>
              <a:t>every and at least one pair </a:t>
            </a:r>
            <a:r>
              <a:rPr lang="en-GB" sz="2400" dirty="0" smtClean="0">
                <a:sym typeface="Symbol"/>
              </a:rPr>
              <a:t></a:t>
            </a:r>
            <a:r>
              <a:rPr lang="en-GB" sz="2400" dirty="0"/>
              <a:t>F</a:t>
            </a:r>
            <a:r>
              <a:rPr lang="en-GB" sz="2400" dirty="0">
                <a:sym typeface="Symbol"/>
              </a:rPr>
              <a:t></a:t>
            </a:r>
            <a:r>
              <a:rPr lang="en-GB" sz="2400" dirty="0"/>
              <a:t>-</a:t>
            </a:r>
            <a:r>
              <a:rPr lang="en-GB" sz="2400" dirty="0">
                <a:sym typeface="Symbol"/>
              </a:rPr>
              <a:t></a:t>
            </a:r>
            <a:r>
              <a:rPr lang="en-GB" sz="2400" dirty="0" err="1"/>
              <a:t>uF</a:t>
            </a:r>
            <a:r>
              <a:rPr lang="en-GB" sz="2400" dirty="0">
                <a:sym typeface="Symbol"/>
              </a:rPr>
              <a:t></a:t>
            </a:r>
            <a:r>
              <a:rPr lang="en-GB" sz="2400" dirty="0"/>
              <a:t>, such that </a:t>
            </a:r>
            <a:r>
              <a:rPr lang="en-GB" sz="2400" dirty="0">
                <a:sym typeface="Symbol"/>
              </a:rPr>
              <a:t></a:t>
            </a:r>
            <a:r>
              <a:rPr lang="en-GB" sz="2400" dirty="0"/>
              <a:t>F</a:t>
            </a:r>
            <a:r>
              <a:rPr lang="en-GB" sz="2400" dirty="0">
                <a:sym typeface="Symbol"/>
              </a:rPr>
              <a:t></a:t>
            </a:r>
            <a:r>
              <a:rPr lang="en-GB" sz="2400" dirty="0"/>
              <a:t>A and </a:t>
            </a:r>
            <a:r>
              <a:rPr lang="en-GB" sz="2400" dirty="0">
                <a:sym typeface="Symbol"/>
              </a:rPr>
              <a:t></a:t>
            </a:r>
            <a:r>
              <a:rPr lang="en-GB" sz="2400" dirty="0" err="1"/>
              <a:t>uF</a:t>
            </a:r>
            <a:r>
              <a:rPr lang="en-GB" sz="2400" dirty="0">
                <a:sym typeface="Symbol"/>
              </a:rPr>
              <a:t></a:t>
            </a:r>
            <a:r>
              <a:rPr lang="en-GB" sz="2400" dirty="0"/>
              <a:t>B, or </a:t>
            </a:r>
            <a:r>
              <a:rPr lang="en-GB" sz="2400" dirty="0">
                <a:sym typeface="Symbol"/>
              </a:rPr>
              <a:t></a:t>
            </a:r>
            <a:r>
              <a:rPr lang="en-GB" sz="2400" dirty="0"/>
              <a:t>F</a:t>
            </a:r>
            <a:r>
              <a:rPr lang="en-GB" sz="2400" dirty="0">
                <a:sym typeface="Symbol"/>
              </a:rPr>
              <a:t></a:t>
            </a:r>
            <a:r>
              <a:rPr lang="en-GB" sz="2400" dirty="0"/>
              <a:t>B and </a:t>
            </a:r>
            <a:r>
              <a:rPr lang="en-GB" sz="2400" dirty="0">
                <a:sym typeface="Symbol"/>
              </a:rPr>
              <a:t></a:t>
            </a:r>
            <a:r>
              <a:rPr lang="en-GB" sz="2400" dirty="0" err="1"/>
              <a:t>uF</a:t>
            </a:r>
            <a:r>
              <a:rPr lang="en-GB" sz="2400" dirty="0">
                <a:sym typeface="Symbol"/>
              </a:rPr>
              <a:t></a:t>
            </a:r>
            <a:r>
              <a:rPr lang="en-GB" sz="2400" dirty="0" smtClean="0">
                <a:sym typeface="Symbol"/>
              </a:rPr>
              <a:t></a:t>
            </a:r>
            <a:r>
              <a:rPr lang="en-GB" sz="2400" dirty="0" smtClean="0"/>
              <a:t>A, </a:t>
            </a:r>
            <a:r>
              <a:rPr lang="en-GB" sz="2400" dirty="0"/>
              <a:t>neither </a:t>
            </a:r>
            <a:r>
              <a:rPr lang="en-GB" sz="2400" dirty="0">
                <a:sym typeface="Symbol"/>
              </a:rPr>
              <a:t></a:t>
            </a:r>
            <a:r>
              <a:rPr lang="en-GB" sz="2400" dirty="0" err="1"/>
              <a:t>uF</a:t>
            </a:r>
            <a:r>
              <a:rPr lang="en-GB" sz="2400" dirty="0">
                <a:sym typeface="Symbol"/>
              </a:rPr>
              <a:t></a:t>
            </a:r>
            <a:r>
              <a:rPr lang="en-GB" sz="2400" dirty="0"/>
              <a:t> nor </a:t>
            </a:r>
            <a:r>
              <a:rPr lang="en-GB" sz="2400" dirty="0">
                <a:sym typeface="Symbol"/>
              </a:rPr>
              <a:t></a:t>
            </a:r>
            <a:r>
              <a:rPr lang="en-GB" sz="2400" dirty="0"/>
              <a:t>F</a:t>
            </a:r>
            <a:r>
              <a:rPr lang="en-GB" sz="2400" dirty="0">
                <a:sym typeface="Symbol"/>
              </a:rPr>
              <a:t></a:t>
            </a:r>
            <a:r>
              <a:rPr lang="en-GB" sz="2400" dirty="0"/>
              <a:t> </a:t>
            </a:r>
            <a:r>
              <a:rPr lang="en-GB" sz="2400" dirty="0" smtClean="0"/>
              <a:t>percolate; </a:t>
            </a:r>
            <a:r>
              <a:rPr lang="en-GB" sz="2400" dirty="0"/>
              <a:t>all other features </a:t>
            </a:r>
            <a:r>
              <a:rPr lang="en-GB" sz="2400" dirty="0" smtClean="0"/>
              <a:t>percolate</a:t>
            </a:r>
            <a:r>
              <a:rPr lang="en-GB" sz="2400" dirty="0"/>
              <a:t>.</a:t>
            </a:r>
            <a:r>
              <a:rPr lang="en-US" sz="2400" dirty="0"/>
              <a:t> </a:t>
            </a:r>
            <a:endParaRPr lang="de-DE" sz="2400" b="1" dirty="0"/>
          </a:p>
          <a:p>
            <a:endParaRPr lang="de-DE" sz="2400" b="1" dirty="0"/>
          </a:p>
        </p:txBody>
      </p:sp>
      <p:cxnSp>
        <p:nvCxnSpPr>
          <p:cNvPr id="9" name="Gerade Verbindung 8"/>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cxnSp>
        <p:nvCxnSpPr>
          <p:cNvPr id="4" name="Gerade Verbindung 3"/>
          <p:cNvCxnSpPr/>
          <p:nvPr/>
        </p:nvCxnSpPr>
        <p:spPr>
          <a:xfrm flipV="1">
            <a:off x="1115616" y="3933056"/>
            <a:ext cx="2376264"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3491880" y="3933056"/>
            <a:ext cx="2232248"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120043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5"/>
          </a:xfrm>
          <a:prstGeom prst="rect">
            <a:avLst/>
          </a:prstGeom>
          <a:noFill/>
        </p:spPr>
        <p:txBody>
          <a:bodyPr wrap="square" rtlCol="0">
            <a:spAutoFit/>
          </a:bodyPr>
          <a:lstStyle/>
          <a:p>
            <a:pPr algn="r"/>
            <a:r>
              <a:rPr lang="de-DE" sz="3200" b="1" dirty="0" smtClean="0">
                <a:solidFill>
                  <a:srgbClr val="192C43"/>
                </a:solidFill>
              </a:rPr>
              <a:t>Labeling </a:t>
            </a:r>
            <a:r>
              <a:rPr lang="de-DE" sz="3200" b="1" dirty="0" err="1" smtClean="0">
                <a:solidFill>
                  <a:srgbClr val="192C43"/>
                </a:solidFill>
              </a:rPr>
              <a:t>configurations</a:t>
            </a:r>
            <a:endParaRPr lang="en-GB" sz="3200"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155083093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76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000000"/>
                </a:solidFill>
              </a:rPr>
              <a:t>VI. Labeling </a:t>
            </a:r>
            <a:r>
              <a:rPr lang="de-DE" sz="3600" b="1" dirty="0" err="1" smtClean="0">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4062651"/>
          </a:xfrm>
          <a:prstGeom prst="rect">
            <a:avLst/>
          </a:prstGeom>
          <a:noFill/>
        </p:spPr>
        <p:txBody>
          <a:bodyPr wrap="square" rtlCol="0">
            <a:spAutoFit/>
          </a:bodyPr>
          <a:lstStyle/>
          <a:p>
            <a:r>
              <a:rPr lang="en-GB" sz="2400" b="1" dirty="0" smtClean="0"/>
              <a:t>Moreover, it will turn out that this makes correct predictions for the labeling of:</a:t>
            </a:r>
            <a:endParaRPr lang="en-GB" sz="2400" dirty="0" smtClean="0"/>
          </a:p>
          <a:p>
            <a:endParaRPr lang="en-GB" sz="2400" dirty="0"/>
          </a:p>
          <a:p>
            <a:pPr marL="342900" indent="-342900">
              <a:buFont typeface="Wingdings" charset="2"/>
              <a:buChar char="§"/>
            </a:pPr>
            <a:r>
              <a:rPr lang="en-GB" sz="2400" dirty="0" smtClean="0"/>
              <a:t>Head-complement mergers</a:t>
            </a:r>
          </a:p>
          <a:p>
            <a:pPr marL="342900" indent="-342900">
              <a:buFont typeface="Wingdings" charset="2"/>
              <a:buChar char="§"/>
            </a:pPr>
            <a:endParaRPr lang="en-GB" sz="2400" dirty="0"/>
          </a:p>
          <a:p>
            <a:pPr marL="342900" indent="-342900">
              <a:buFont typeface="Wingdings" charset="2"/>
              <a:buChar char="§"/>
            </a:pPr>
            <a:r>
              <a:rPr lang="en-GB" sz="2400" dirty="0" smtClean="0"/>
              <a:t>Specifier-bar mergers</a:t>
            </a:r>
          </a:p>
          <a:p>
            <a:pPr marL="342900" indent="-342900">
              <a:buFont typeface="Wingdings" charset="2"/>
              <a:buChar char="§"/>
            </a:pPr>
            <a:endParaRPr lang="en-GB" sz="2400" dirty="0"/>
          </a:p>
          <a:p>
            <a:pPr marL="342900" indent="-342900">
              <a:buFont typeface="Wingdings" charset="2"/>
              <a:buChar char="§"/>
            </a:pPr>
            <a:r>
              <a:rPr lang="en-GB" sz="2400" dirty="0" smtClean="0"/>
              <a:t>Adjunction</a:t>
            </a:r>
          </a:p>
          <a:p>
            <a:pPr marL="342900" indent="-342900">
              <a:buFont typeface="Wingdings" charset="2"/>
              <a:buChar char="§"/>
            </a:pPr>
            <a:endParaRPr lang="en-GB" sz="2400" dirty="0" smtClean="0"/>
          </a:p>
          <a:p>
            <a:r>
              <a:rPr lang="en-GB" sz="2400" dirty="0" smtClean="0"/>
              <a:t>Let’s discuss each in turn.</a:t>
            </a:r>
          </a:p>
          <a:p>
            <a:endParaRPr lang="en-GB" dirty="0" smtClean="0"/>
          </a:p>
        </p:txBody>
      </p:sp>
    </p:spTree>
    <p:extLst>
      <p:ext uri="{BB962C8B-B14F-4D97-AF65-F5344CB8AC3E}">
        <p14:creationId xmlns:p14="http://schemas.microsoft.com/office/powerpoint/2010/main" val="186052673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77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000000"/>
                </a:solidFill>
              </a:rPr>
              <a:t>VIII. Labeling </a:t>
            </a:r>
            <a:r>
              <a:rPr lang="de-DE" sz="3600" b="1" dirty="0" err="1" smtClean="0">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3693319"/>
          </a:xfrm>
          <a:prstGeom prst="rect">
            <a:avLst/>
          </a:prstGeom>
          <a:noFill/>
        </p:spPr>
        <p:txBody>
          <a:bodyPr wrap="square" rtlCol="0">
            <a:spAutoFit/>
          </a:bodyPr>
          <a:lstStyle/>
          <a:p>
            <a:r>
              <a:rPr lang="en-GB" sz="2400" b="1" dirty="0" smtClean="0"/>
              <a:t>For head-complement and specifier-head configurations, the proposal re-establishes the original connection between labelling and selection.</a:t>
            </a:r>
            <a:endParaRPr lang="en-GB" sz="2400" dirty="0" smtClean="0"/>
          </a:p>
          <a:p>
            <a:endParaRPr lang="en-GB" sz="2400" b="1" dirty="0" smtClean="0"/>
          </a:p>
          <a:p>
            <a:pPr marL="342900" indent="-342900">
              <a:buFont typeface="Wingdings" charset="2"/>
              <a:buChar char="§"/>
            </a:pPr>
            <a:r>
              <a:rPr lang="en-GB" sz="2400" dirty="0" smtClean="0"/>
              <a:t>The </a:t>
            </a:r>
            <a:r>
              <a:rPr lang="en-GB" sz="2400" dirty="0"/>
              <a:t>selected </a:t>
            </a:r>
            <a:r>
              <a:rPr lang="en-GB" sz="2400" dirty="0" smtClean="0"/>
              <a:t>feature does </a:t>
            </a:r>
            <a:r>
              <a:rPr lang="en-GB" sz="2400" dirty="0"/>
              <a:t>not </a:t>
            </a:r>
            <a:r>
              <a:rPr lang="en-GB" sz="2400" dirty="0" smtClean="0"/>
              <a:t>project;</a:t>
            </a:r>
            <a:endParaRPr lang="en-GB" sz="2400" dirty="0"/>
          </a:p>
          <a:p>
            <a:endParaRPr lang="en-GB" sz="2400" dirty="0" smtClean="0"/>
          </a:p>
          <a:p>
            <a:pPr marL="342900" indent="-342900">
              <a:buFont typeface="Wingdings" charset="2"/>
              <a:buChar char="§"/>
            </a:pPr>
            <a:r>
              <a:rPr lang="en-GB" sz="2400" dirty="0" smtClean="0"/>
              <a:t>The selecting feature does not project;</a:t>
            </a:r>
          </a:p>
          <a:p>
            <a:pPr marL="342900" indent="-342900">
              <a:buFont typeface="Wingdings" charset="2"/>
              <a:buChar char="§"/>
            </a:pPr>
            <a:endParaRPr lang="en-GB" sz="2400" dirty="0"/>
          </a:p>
          <a:p>
            <a:pPr marL="342900" indent="-342900">
              <a:buFont typeface="Wingdings" charset="2"/>
              <a:buChar char="§"/>
            </a:pPr>
            <a:r>
              <a:rPr lang="en-GB" sz="2400" dirty="0" smtClean="0"/>
              <a:t>That all other features still project.</a:t>
            </a:r>
          </a:p>
          <a:p>
            <a:endParaRPr lang="en-GB" dirty="0" smtClean="0"/>
          </a:p>
        </p:txBody>
      </p:sp>
    </p:spTree>
    <p:extLst>
      <p:ext uri="{BB962C8B-B14F-4D97-AF65-F5344CB8AC3E}">
        <p14:creationId xmlns:p14="http://schemas.microsoft.com/office/powerpoint/2010/main" val="2694025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78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3693319"/>
          </a:xfrm>
          <a:prstGeom prst="rect">
            <a:avLst/>
          </a:prstGeom>
          <a:noFill/>
        </p:spPr>
        <p:txBody>
          <a:bodyPr wrap="square" rtlCol="0">
            <a:spAutoFit/>
          </a:bodyPr>
          <a:lstStyle/>
          <a:p>
            <a:r>
              <a:rPr lang="en-GB" sz="2400" b="1" dirty="0" smtClean="0"/>
              <a:t>Example: D selecting NP</a:t>
            </a: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b="1" dirty="0">
                <a:solidFill>
                  <a:srgbClr val="000000"/>
                </a:solidFill>
              </a:rPr>
              <a:t>		</a:t>
            </a:r>
            <a:r>
              <a:rPr lang="en-GB" sz="2400" b="1" dirty="0" smtClean="0">
                <a:solidFill>
                  <a:srgbClr val="000000"/>
                </a:solidFill>
              </a:rPr>
              <a:t>        </a:t>
            </a:r>
            <a:r>
              <a:rPr lang="de-DE" sz="2400" dirty="0" smtClean="0">
                <a:sym typeface="Symbol"/>
              </a:rPr>
              <a:t>D</a:t>
            </a:r>
            <a:r>
              <a:rPr lang="de-DE" sz="2400" dirty="0" smtClean="0"/>
              <a:t> </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D,</a:t>
            </a:r>
            <a:r>
              <a:rPr lang="de-DE" sz="2400" dirty="0" err="1" smtClean="0">
                <a:sym typeface="Symbol"/>
              </a:rPr>
              <a:t>uN</a:t>
            </a:r>
            <a:r>
              <a:rPr lang="de-DE" sz="2400" dirty="0" smtClean="0">
                <a:sym typeface="Symbol"/>
              </a:rPr>
              <a:t></a:t>
            </a:r>
            <a:r>
              <a:rPr lang="de-DE" sz="2400" dirty="0" smtClean="0"/>
              <a:t> </a:t>
            </a:r>
            <a:r>
              <a:rPr lang="en-GB" sz="2400" b="1" dirty="0">
                <a:solidFill>
                  <a:srgbClr val="000000"/>
                </a:solidFill>
              </a:rPr>
              <a:t>				</a:t>
            </a:r>
            <a:r>
              <a:rPr lang="de-DE" sz="2400" dirty="0" smtClean="0">
                <a:sym typeface="Symbol"/>
              </a:rPr>
              <a:t>N</a:t>
            </a:r>
            <a:r>
              <a:rPr lang="de-DE" sz="2400" dirty="0" smtClean="0"/>
              <a:t> </a:t>
            </a:r>
          </a:p>
          <a:p>
            <a:pPr>
              <a:buClr>
                <a:srgbClr val="969696"/>
              </a:buClr>
            </a:pPr>
            <a:r>
              <a:rPr lang="de-DE" sz="2400" b="1" dirty="0">
                <a:solidFill>
                  <a:srgbClr val="000000"/>
                </a:solidFill>
              </a:rPr>
              <a:t>	</a:t>
            </a:r>
            <a:r>
              <a:rPr lang="en-GB" sz="2400" b="1" dirty="0">
                <a:solidFill>
                  <a:srgbClr val="000000"/>
                </a:solidFill>
              </a:rPr>
              <a:t>	</a:t>
            </a:r>
            <a:endParaRPr lang="de-DE" sz="2400" b="1" dirty="0"/>
          </a:p>
          <a:p>
            <a:endParaRPr lang="en-GB" sz="2400" b="1" dirty="0" smtClean="0"/>
          </a:p>
          <a:p>
            <a:endParaRPr lang="en-GB" dirty="0" smtClean="0"/>
          </a:p>
        </p:txBody>
      </p:sp>
      <p:cxnSp>
        <p:nvCxnSpPr>
          <p:cNvPr id="8" name="Gerade Verbindung 7"/>
          <p:cNvCxnSpPr/>
          <p:nvPr/>
        </p:nvCxnSpPr>
        <p:spPr>
          <a:xfrm flipV="1">
            <a:off x="1475656" y="2852936"/>
            <a:ext cx="1728192"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3203848" y="2852936"/>
            <a:ext cx="1944216"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391858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79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2954655"/>
          </a:xfrm>
          <a:prstGeom prst="rect">
            <a:avLst/>
          </a:prstGeom>
          <a:noFill/>
        </p:spPr>
        <p:txBody>
          <a:bodyPr wrap="square" rtlCol="0">
            <a:spAutoFit/>
          </a:bodyPr>
          <a:lstStyle/>
          <a:p>
            <a:r>
              <a:rPr lang="en-GB" sz="2400" b="1" dirty="0" smtClean="0"/>
              <a:t>Example: P selecting DP</a:t>
            </a: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r>
              <a:rPr lang="de-DE" sz="2400" dirty="0" smtClean="0">
                <a:sym typeface="Symbol"/>
              </a:rPr>
              <a:t>P</a:t>
            </a:r>
            <a:r>
              <a:rPr lang="de-DE" sz="2400" dirty="0" smtClean="0"/>
              <a:t> </a:t>
            </a: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P,</a:t>
            </a:r>
            <a:r>
              <a:rPr lang="de-DE" sz="2400" dirty="0" err="1" smtClean="0">
                <a:sym typeface="Symbol"/>
              </a:rPr>
              <a:t>uD</a:t>
            </a:r>
            <a:r>
              <a:rPr lang="de-DE" sz="2400" dirty="0" smtClean="0">
                <a:sym typeface="Symbol"/>
              </a:rPr>
              <a:t></a:t>
            </a:r>
            <a:r>
              <a:rPr lang="de-DE" sz="2400" dirty="0" smtClean="0"/>
              <a:t> </a:t>
            </a:r>
            <a:r>
              <a:rPr lang="en-GB" sz="2400" b="1" dirty="0">
                <a:solidFill>
                  <a:srgbClr val="000000"/>
                </a:solidFill>
              </a:rPr>
              <a:t>			</a:t>
            </a:r>
            <a:r>
              <a:rPr lang="en-GB" sz="2400" b="1" dirty="0" smtClean="0">
                <a:solidFill>
                  <a:srgbClr val="000000"/>
                </a:solidFill>
              </a:rPr>
              <a:t>	</a:t>
            </a:r>
            <a:r>
              <a:rPr lang="de-DE" sz="2400" dirty="0" smtClean="0">
                <a:sym typeface="Symbol"/>
              </a:rPr>
              <a:t>D</a:t>
            </a:r>
            <a:r>
              <a:rPr lang="de-DE" sz="2400" dirty="0" smtClean="0"/>
              <a:t> </a:t>
            </a:r>
            <a:r>
              <a:rPr lang="en-GB" sz="2400" b="1" dirty="0">
                <a:solidFill>
                  <a:srgbClr val="000000"/>
                </a:solidFill>
              </a:rPr>
              <a:t>	</a:t>
            </a:r>
            <a:endParaRPr lang="en-GB" sz="2400" b="1" dirty="0" smtClean="0"/>
          </a:p>
          <a:p>
            <a:endParaRPr lang="en-GB" dirty="0" smtClean="0"/>
          </a:p>
        </p:txBody>
      </p:sp>
      <p:cxnSp>
        <p:nvCxnSpPr>
          <p:cNvPr id="8" name="Gerade Verbindung 7"/>
          <p:cNvCxnSpPr/>
          <p:nvPr/>
        </p:nvCxnSpPr>
        <p:spPr>
          <a:xfrm flipV="1">
            <a:off x="1475656" y="2852936"/>
            <a:ext cx="1728192"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3203848" y="2852936"/>
            <a:ext cx="1944216"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5132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5"/>
          </a:xfrm>
          <a:prstGeom prst="rect">
            <a:avLst/>
          </a:prstGeom>
          <a:noFill/>
        </p:spPr>
        <p:txBody>
          <a:bodyPr wrap="square" rtlCol="0">
            <a:spAutoFit/>
          </a:bodyPr>
          <a:lstStyle/>
          <a:p>
            <a:pPr algn="r"/>
            <a:r>
              <a:rPr lang="en-GB" sz="3200" b="1" dirty="0"/>
              <a:t>S</a:t>
            </a:r>
            <a:r>
              <a:rPr lang="en-GB" sz="3200" b="1" dirty="0" smtClean="0"/>
              <a:t>yntactic dependencies</a:t>
            </a:r>
            <a:endParaRPr lang="de-DE" sz="3200" b="1"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16659357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80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2585323"/>
          </a:xfrm>
          <a:prstGeom prst="rect">
            <a:avLst/>
          </a:prstGeom>
          <a:noFill/>
        </p:spPr>
        <p:txBody>
          <a:bodyPr wrap="square" rtlCol="0">
            <a:spAutoFit/>
          </a:bodyPr>
          <a:lstStyle/>
          <a:p>
            <a:r>
              <a:rPr lang="en-GB" sz="2400" b="1" dirty="0" smtClean="0"/>
              <a:t>Following the earlier proposals, the same mechanism applies to specifiers merging with bar-levels.</a:t>
            </a:r>
          </a:p>
          <a:p>
            <a:endParaRPr lang="en-GB" sz="2400" dirty="0"/>
          </a:p>
          <a:p>
            <a:r>
              <a:rPr lang="en-GB" sz="2400" dirty="0" smtClean="0"/>
              <a:t>Example: </a:t>
            </a:r>
            <a:r>
              <a:rPr lang="en-GB" sz="2400" dirty="0" err="1" smtClean="0"/>
              <a:t>vP</a:t>
            </a:r>
            <a:r>
              <a:rPr lang="en-GB" sz="2400" dirty="0" smtClean="0"/>
              <a:t> (involving External Merge):</a:t>
            </a:r>
          </a:p>
          <a:p>
            <a:endParaRPr lang="en-GB" sz="2400" b="1" dirty="0"/>
          </a:p>
          <a:p>
            <a:endParaRPr lang="en-GB" sz="2400" b="1" dirty="0" smtClean="0"/>
          </a:p>
          <a:p>
            <a:endParaRPr lang="en-GB" dirty="0" smtClean="0"/>
          </a:p>
        </p:txBody>
      </p:sp>
      <p:sp>
        <p:nvSpPr>
          <p:cNvPr id="8" name="Textfeld 7"/>
          <p:cNvSpPr txBox="1"/>
          <p:nvPr/>
        </p:nvSpPr>
        <p:spPr>
          <a:xfrm>
            <a:off x="395536" y="2636912"/>
            <a:ext cx="8388932" cy="4524315"/>
          </a:xfrm>
          <a:prstGeom prst="rect">
            <a:avLst/>
          </a:prstGeom>
          <a:noFill/>
        </p:spPr>
        <p:txBody>
          <a:bodyPr wrap="square" rtlCol="0">
            <a:spAutoFit/>
          </a:bodyPr>
          <a:lstStyle/>
          <a:p>
            <a:pPr>
              <a:buClr>
                <a:srgbClr val="969696"/>
              </a:buClr>
            </a:pPr>
            <a:r>
              <a:rPr lang="en-GB" sz="2400" b="1" dirty="0" smtClean="0">
                <a:solidFill>
                  <a:srgbClr val="000000"/>
                </a:solidFill>
              </a:rPr>
              <a:t>		</a:t>
            </a:r>
          </a:p>
          <a:p>
            <a:pPr>
              <a:buClr>
                <a:srgbClr val="969696"/>
              </a:buClr>
            </a:pPr>
            <a:endParaRPr lang="en-GB" sz="2400" b="1" dirty="0" smtClean="0">
              <a:solidFill>
                <a:srgbClr val="000000"/>
              </a:solidFill>
            </a:endParaRPr>
          </a:p>
          <a:p>
            <a:pPr>
              <a:buClr>
                <a:srgbClr val="969696"/>
              </a:buClr>
            </a:pPr>
            <a:r>
              <a:rPr lang="en-GB" sz="2400" b="1" dirty="0">
                <a:solidFill>
                  <a:srgbClr val="000000"/>
                </a:solidFill>
                <a:sym typeface="Symbol"/>
              </a:rPr>
              <a:t>	</a:t>
            </a:r>
            <a:r>
              <a:rPr lang="en-GB" sz="2400" b="1" dirty="0" smtClean="0">
                <a:solidFill>
                  <a:srgbClr val="000000"/>
                </a:solidFill>
                <a:sym typeface="Symbol"/>
              </a:rPr>
              <a:t>  	   </a:t>
            </a:r>
            <a:r>
              <a:rPr lang="de-DE" sz="2400" dirty="0" smtClean="0">
                <a:sym typeface="Symbol"/>
              </a:rPr>
              <a:t>v</a:t>
            </a:r>
            <a:r>
              <a:rPr lang="de-DE" sz="2400" dirty="0" smtClean="0"/>
              <a:t> </a:t>
            </a: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D</a:t>
            </a:r>
            <a:r>
              <a:rPr lang="de-DE" sz="2400" dirty="0" smtClean="0"/>
              <a:t> 				</a:t>
            </a:r>
            <a:r>
              <a:rPr lang="de-DE" sz="2400" dirty="0" smtClean="0">
                <a:sym typeface="Symbol"/>
              </a:rPr>
              <a:t>v,</a:t>
            </a:r>
            <a:r>
              <a:rPr lang="de-DE" sz="2400" dirty="0" err="1" smtClean="0">
                <a:sym typeface="Symbol"/>
              </a:rPr>
              <a:t>uD</a:t>
            </a:r>
            <a:r>
              <a:rPr lang="de-DE" sz="2400" dirty="0" smtClean="0">
                <a:sym typeface="Symbol"/>
              </a:rPr>
              <a:t></a:t>
            </a:r>
            <a:r>
              <a:rPr lang="de-DE" sz="2400" dirty="0" smtClean="0"/>
              <a:t> </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p>
          <a:p>
            <a:pPr>
              <a:buClr>
                <a:srgbClr val="969696"/>
              </a:buClr>
            </a:pPr>
            <a:r>
              <a:rPr lang="en-GB" sz="2400" b="1" dirty="0">
                <a:solidFill>
                  <a:srgbClr val="000000"/>
                </a:solidFill>
              </a:rPr>
              <a:t>	</a:t>
            </a:r>
            <a:r>
              <a:rPr lang="en-GB" sz="2400" b="1" dirty="0" smtClean="0">
                <a:solidFill>
                  <a:srgbClr val="000000"/>
                </a:solidFill>
              </a:rPr>
              <a:t>	</a:t>
            </a:r>
            <a:r>
              <a:rPr lang="de-DE" sz="2400" dirty="0" smtClean="0">
                <a:sym typeface="Symbol"/>
              </a:rPr>
              <a:t>v,</a:t>
            </a:r>
            <a:r>
              <a:rPr lang="de-DE" sz="2400" dirty="0" err="1" smtClean="0">
                <a:sym typeface="Symbol"/>
              </a:rPr>
              <a:t>uV</a:t>
            </a:r>
            <a:r>
              <a:rPr lang="de-DE" sz="2400" dirty="0" smtClean="0">
                <a:sym typeface="Symbol"/>
              </a:rPr>
              <a:t>,</a:t>
            </a:r>
            <a:r>
              <a:rPr lang="de-DE" sz="2400" dirty="0" err="1" smtClean="0">
                <a:sym typeface="Symbol"/>
              </a:rPr>
              <a:t>uD</a:t>
            </a:r>
            <a:r>
              <a:rPr lang="de-DE" sz="2400" dirty="0" smtClean="0">
                <a:sym typeface="Symbol"/>
              </a:rPr>
              <a:t></a:t>
            </a:r>
            <a:r>
              <a:rPr lang="de-DE" sz="2400" dirty="0" smtClean="0"/>
              <a:t> </a:t>
            </a:r>
            <a:r>
              <a:rPr lang="de-DE" sz="2400" dirty="0" smtClean="0">
                <a:sym typeface="Symbol"/>
              </a:rPr>
              <a:t>		</a:t>
            </a:r>
            <a:r>
              <a:rPr lang="de-DE" sz="2400" dirty="0">
                <a:sym typeface="Symbol"/>
              </a:rPr>
              <a:t>	</a:t>
            </a:r>
            <a:r>
              <a:rPr lang="de-DE" sz="2400" dirty="0" smtClean="0">
                <a:sym typeface="Symbol"/>
              </a:rPr>
              <a:t>V</a:t>
            </a:r>
            <a:r>
              <a:rPr lang="de-DE" sz="2400" dirty="0" smtClean="0"/>
              <a:t> </a:t>
            </a:r>
            <a:endParaRPr lang="en-GB" sz="2400" b="1" dirty="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p:txBody>
      </p:sp>
      <p:cxnSp>
        <p:nvCxnSpPr>
          <p:cNvPr id="9" name="Gerade Verbindung 8"/>
          <p:cNvCxnSpPr/>
          <p:nvPr/>
        </p:nvCxnSpPr>
        <p:spPr>
          <a:xfrm flipV="1">
            <a:off x="1115616" y="3933056"/>
            <a:ext cx="1800200"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2915816" y="3933056"/>
            <a:ext cx="2088232"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flipV="1">
            <a:off x="3419872" y="5013176"/>
            <a:ext cx="1584176"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a:off x="5004048" y="5013176"/>
            <a:ext cx="1872208"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272028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81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2585323"/>
          </a:xfrm>
          <a:prstGeom prst="rect">
            <a:avLst/>
          </a:prstGeom>
          <a:noFill/>
        </p:spPr>
        <p:txBody>
          <a:bodyPr wrap="square" rtlCol="0">
            <a:spAutoFit/>
          </a:bodyPr>
          <a:lstStyle/>
          <a:p>
            <a:r>
              <a:rPr lang="en-GB" sz="2400" b="1" dirty="0" smtClean="0"/>
              <a:t>Following the earlier proposals, the same mechanism applies to specifiers merging with bar-levels.</a:t>
            </a:r>
          </a:p>
          <a:p>
            <a:endParaRPr lang="en-GB" sz="2400" dirty="0"/>
          </a:p>
          <a:p>
            <a:r>
              <a:rPr lang="en-GB" sz="2400" dirty="0" smtClean="0"/>
              <a:t>Example: TP (involving Internal Merge):</a:t>
            </a:r>
          </a:p>
          <a:p>
            <a:endParaRPr lang="en-GB" sz="2400" b="1" dirty="0"/>
          </a:p>
          <a:p>
            <a:endParaRPr lang="en-GB" sz="2400" b="1" dirty="0" smtClean="0"/>
          </a:p>
          <a:p>
            <a:endParaRPr lang="en-GB" dirty="0" smtClean="0"/>
          </a:p>
        </p:txBody>
      </p:sp>
      <p:sp>
        <p:nvSpPr>
          <p:cNvPr id="8" name="Textfeld 7"/>
          <p:cNvSpPr txBox="1"/>
          <p:nvPr/>
        </p:nvSpPr>
        <p:spPr>
          <a:xfrm>
            <a:off x="395536" y="2636912"/>
            <a:ext cx="8388932" cy="4524315"/>
          </a:xfrm>
          <a:prstGeom prst="rect">
            <a:avLst/>
          </a:prstGeom>
          <a:noFill/>
        </p:spPr>
        <p:txBody>
          <a:bodyPr wrap="square" rtlCol="0">
            <a:spAutoFit/>
          </a:bodyPr>
          <a:lstStyle/>
          <a:p>
            <a:pPr>
              <a:buClr>
                <a:srgbClr val="969696"/>
              </a:buClr>
            </a:pPr>
            <a:r>
              <a:rPr lang="en-GB" sz="2400" b="1" dirty="0" smtClean="0">
                <a:solidFill>
                  <a:srgbClr val="000000"/>
                </a:solidFill>
              </a:rPr>
              <a:t>		</a:t>
            </a:r>
          </a:p>
          <a:p>
            <a:pPr>
              <a:buClr>
                <a:srgbClr val="969696"/>
              </a:buClr>
            </a:pPr>
            <a:endParaRPr lang="en-GB" sz="2400" b="1" dirty="0" smtClean="0">
              <a:solidFill>
                <a:srgbClr val="000000"/>
              </a:solidFill>
            </a:endParaRPr>
          </a:p>
          <a:p>
            <a:pPr>
              <a:buClr>
                <a:srgbClr val="969696"/>
              </a:buClr>
            </a:pPr>
            <a:r>
              <a:rPr lang="en-GB" sz="2400" b="1" dirty="0">
                <a:solidFill>
                  <a:srgbClr val="000000"/>
                </a:solidFill>
                <a:sym typeface="Symbol"/>
              </a:rPr>
              <a:t>	</a:t>
            </a:r>
            <a:r>
              <a:rPr lang="en-GB" sz="2400" b="1" dirty="0" smtClean="0">
                <a:solidFill>
                  <a:srgbClr val="000000"/>
                </a:solidFill>
                <a:sym typeface="Symbol"/>
              </a:rPr>
              <a:t>	   </a:t>
            </a:r>
            <a:r>
              <a:rPr lang="de-DE" sz="2400" dirty="0" smtClean="0">
                <a:sym typeface="Symbol"/>
              </a:rPr>
              <a:t>T</a:t>
            </a:r>
            <a:r>
              <a:rPr lang="de-DE" sz="2400" dirty="0" smtClean="0"/>
              <a:t> </a:t>
            </a: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D</a:t>
            </a:r>
            <a:r>
              <a:rPr lang="de-DE" sz="2400" dirty="0" smtClean="0"/>
              <a:t> 				</a:t>
            </a:r>
            <a:r>
              <a:rPr lang="de-DE" sz="2400" dirty="0" smtClean="0">
                <a:sym typeface="Symbol"/>
              </a:rPr>
              <a:t>T,</a:t>
            </a:r>
            <a:r>
              <a:rPr lang="de-DE" sz="2400" dirty="0" err="1" smtClean="0">
                <a:sym typeface="Symbol"/>
              </a:rPr>
              <a:t>uD</a:t>
            </a:r>
            <a:r>
              <a:rPr lang="de-DE" sz="2400" dirty="0" smtClean="0">
                <a:sym typeface="Symbol"/>
              </a:rPr>
              <a:t></a:t>
            </a:r>
            <a:r>
              <a:rPr lang="de-DE" sz="2400" dirty="0" smtClean="0"/>
              <a:t> </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p>
          <a:p>
            <a:pPr>
              <a:buClr>
                <a:srgbClr val="969696"/>
              </a:buClr>
            </a:pPr>
            <a:r>
              <a:rPr lang="en-GB" sz="2400" b="1" dirty="0">
                <a:solidFill>
                  <a:srgbClr val="000000"/>
                </a:solidFill>
              </a:rPr>
              <a:t>	</a:t>
            </a:r>
            <a:r>
              <a:rPr lang="en-GB" sz="2400" b="1" dirty="0" smtClean="0">
                <a:solidFill>
                  <a:srgbClr val="000000"/>
                </a:solidFill>
              </a:rPr>
              <a:t>	</a:t>
            </a:r>
            <a:r>
              <a:rPr lang="de-DE" sz="2400" dirty="0" smtClean="0">
                <a:sym typeface="Symbol"/>
              </a:rPr>
              <a:t></a:t>
            </a:r>
            <a:r>
              <a:rPr lang="de-DE" sz="2400" dirty="0">
                <a:sym typeface="Symbol"/>
              </a:rPr>
              <a:t>T</a:t>
            </a:r>
            <a:r>
              <a:rPr lang="de-DE" sz="2400" dirty="0" smtClean="0">
                <a:sym typeface="Symbol"/>
              </a:rPr>
              <a:t>,</a:t>
            </a:r>
            <a:r>
              <a:rPr lang="de-DE" sz="2400" dirty="0" err="1">
                <a:sym typeface="Symbol"/>
              </a:rPr>
              <a:t>uD</a:t>
            </a:r>
            <a:r>
              <a:rPr lang="de-DE" sz="2400" dirty="0" smtClean="0">
                <a:sym typeface="Symbol"/>
              </a:rPr>
              <a:t>, </a:t>
            </a:r>
            <a:r>
              <a:rPr lang="de-DE" sz="2400" dirty="0" err="1" smtClean="0">
                <a:sym typeface="Symbol"/>
              </a:rPr>
              <a:t>uv</a:t>
            </a:r>
            <a:r>
              <a:rPr lang="de-DE" sz="2400" dirty="0" smtClean="0">
                <a:sym typeface="Symbol"/>
              </a:rPr>
              <a:t></a:t>
            </a:r>
            <a:r>
              <a:rPr lang="de-DE" sz="2400" dirty="0" smtClean="0"/>
              <a:t> </a:t>
            </a:r>
            <a:r>
              <a:rPr lang="de-DE" sz="2400" dirty="0" smtClean="0">
                <a:sym typeface="Symbol"/>
              </a:rPr>
              <a:t>		</a:t>
            </a:r>
            <a:r>
              <a:rPr lang="de-DE" sz="2400" dirty="0">
                <a:sym typeface="Symbol"/>
              </a:rPr>
              <a:t>	</a:t>
            </a:r>
            <a:r>
              <a:rPr lang="de-DE" sz="2400" dirty="0" smtClean="0">
                <a:sym typeface="Symbol"/>
              </a:rPr>
              <a:t>v</a:t>
            </a:r>
            <a:r>
              <a:rPr lang="de-DE" sz="2400" dirty="0" smtClean="0"/>
              <a:t> </a:t>
            </a:r>
            <a:endParaRPr lang="en-GB" sz="2400" b="1" dirty="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p:txBody>
      </p:sp>
      <p:cxnSp>
        <p:nvCxnSpPr>
          <p:cNvPr id="9" name="Gerade Verbindung 8"/>
          <p:cNvCxnSpPr/>
          <p:nvPr/>
        </p:nvCxnSpPr>
        <p:spPr>
          <a:xfrm flipV="1">
            <a:off x="1115616" y="3933056"/>
            <a:ext cx="1800200"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2915816" y="3933056"/>
            <a:ext cx="2088232"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flipV="1">
            <a:off x="3419872" y="5013176"/>
            <a:ext cx="1584176"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a:off x="5004048" y="5013176"/>
            <a:ext cx="1872208"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166740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82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6278641"/>
          </a:xfrm>
          <a:prstGeom prst="rect">
            <a:avLst/>
          </a:prstGeom>
          <a:noFill/>
        </p:spPr>
        <p:txBody>
          <a:bodyPr wrap="square" rtlCol="0">
            <a:spAutoFit/>
          </a:bodyPr>
          <a:lstStyle/>
          <a:p>
            <a:r>
              <a:rPr lang="en-GB" sz="2400" b="1" dirty="0" smtClean="0"/>
              <a:t>Hence, the proposal so far explains why the selector probes, and also how labeling works for Head-Complement relations and specifiers (irrespective of their original position). </a:t>
            </a:r>
          </a:p>
          <a:p>
            <a:endParaRPr lang="en-GB" sz="2400" b="1" dirty="0"/>
          </a:p>
          <a:p>
            <a:pPr marL="342900" indent="-342900">
              <a:buFont typeface="Wingdings" charset="2"/>
              <a:buChar char="§"/>
            </a:pPr>
            <a:r>
              <a:rPr lang="en-GB" sz="2400" dirty="0" smtClean="0"/>
              <a:t>However, an problem for unifying labelling in both Head-Comp and Spec-Head configurations concerns the ordering of the fulfilment of the selectional requirements.</a:t>
            </a:r>
          </a:p>
          <a:p>
            <a:pPr marL="342900" indent="-342900">
              <a:buFont typeface="Wingdings" charset="2"/>
              <a:buChar char="§"/>
            </a:pPr>
            <a:endParaRPr lang="en-GB" sz="2400" dirty="0"/>
          </a:p>
          <a:p>
            <a:pPr>
              <a:buClr>
                <a:srgbClr val="969696"/>
              </a:buClr>
            </a:pPr>
            <a:r>
              <a:rPr lang="en-GB" sz="2400" b="1" dirty="0" smtClean="0">
                <a:solidFill>
                  <a:srgbClr val="000000"/>
                </a:solidFill>
                <a:sym typeface="Symbol"/>
              </a:rPr>
              <a:t>*</a:t>
            </a:r>
            <a:r>
              <a:rPr lang="en-GB" sz="2400" b="1" dirty="0">
                <a:solidFill>
                  <a:srgbClr val="000000"/>
                </a:solidFill>
                <a:sym typeface="Symbol"/>
              </a:rPr>
              <a:t>	</a:t>
            </a:r>
            <a:r>
              <a:rPr lang="en-GB" sz="2400" b="1" dirty="0" smtClean="0">
                <a:solidFill>
                  <a:srgbClr val="000000"/>
                </a:solidFill>
                <a:sym typeface="Symbol"/>
              </a:rPr>
              <a:t>	</a:t>
            </a:r>
            <a:r>
              <a:rPr lang="de-DE" sz="2400" dirty="0" smtClean="0">
                <a:sym typeface="Symbol"/>
              </a:rPr>
              <a:t></a:t>
            </a:r>
            <a:r>
              <a:rPr lang="de-DE" sz="2400" dirty="0">
                <a:sym typeface="Symbol"/>
              </a:rPr>
              <a:t>T</a:t>
            </a:r>
            <a:r>
              <a:rPr lang="de-DE" sz="2400" dirty="0" smtClean="0">
                <a:sym typeface="Symbol"/>
              </a:rPr>
              <a:t></a:t>
            </a:r>
            <a:r>
              <a:rPr lang="de-DE" sz="2400" dirty="0" smtClean="0"/>
              <a:t> </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v</a:t>
            </a:r>
            <a:r>
              <a:rPr lang="de-DE" sz="2400" dirty="0" smtClean="0"/>
              <a:t> </a:t>
            </a:r>
            <a:r>
              <a:rPr lang="de-DE" sz="2400" dirty="0"/>
              <a:t>			</a:t>
            </a:r>
            <a:r>
              <a:rPr lang="de-DE" sz="2400" dirty="0" smtClean="0"/>
              <a:t>	</a:t>
            </a:r>
            <a:r>
              <a:rPr lang="de-DE" sz="2400" dirty="0" smtClean="0">
                <a:sym typeface="Symbol"/>
              </a:rPr>
              <a:t></a:t>
            </a:r>
            <a:r>
              <a:rPr lang="de-DE" sz="2400" dirty="0">
                <a:sym typeface="Symbol"/>
              </a:rPr>
              <a:t>T</a:t>
            </a:r>
            <a:r>
              <a:rPr lang="de-DE" sz="2400" dirty="0" smtClean="0">
                <a:sym typeface="Symbol"/>
              </a:rPr>
              <a:t>,</a:t>
            </a:r>
            <a:r>
              <a:rPr lang="de-DE" sz="2400" dirty="0" err="1" smtClean="0">
                <a:sym typeface="Symbol"/>
              </a:rPr>
              <a:t>uv</a:t>
            </a:r>
            <a:r>
              <a:rPr lang="de-DE" sz="2400" dirty="0" smtClean="0">
                <a:sym typeface="Symbol"/>
              </a:rPr>
              <a:t></a:t>
            </a:r>
            <a:r>
              <a:rPr lang="de-DE" sz="2400" dirty="0" smtClean="0"/>
              <a:t> </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b="1" dirty="0">
                <a:solidFill>
                  <a:srgbClr val="000000"/>
                </a:solidFill>
              </a:rPr>
              <a:t>			</a:t>
            </a:r>
          </a:p>
          <a:p>
            <a:pPr>
              <a:buClr>
                <a:srgbClr val="969696"/>
              </a:buClr>
            </a:pPr>
            <a:r>
              <a:rPr lang="en-GB" sz="2400" b="1" dirty="0">
                <a:solidFill>
                  <a:srgbClr val="000000"/>
                </a:solidFill>
              </a:rPr>
              <a:t>		</a:t>
            </a:r>
            <a:r>
              <a:rPr lang="de-DE" sz="2400" dirty="0" smtClean="0">
                <a:sym typeface="Symbol"/>
              </a:rPr>
              <a:t></a:t>
            </a:r>
            <a:r>
              <a:rPr lang="de-DE" sz="2400" dirty="0">
                <a:sym typeface="Symbol"/>
              </a:rPr>
              <a:t>T</a:t>
            </a:r>
            <a:r>
              <a:rPr lang="de-DE" sz="2400" dirty="0" smtClean="0">
                <a:sym typeface="Symbol"/>
              </a:rPr>
              <a:t>,</a:t>
            </a:r>
            <a:r>
              <a:rPr lang="de-DE" sz="2400" dirty="0" err="1">
                <a:sym typeface="Symbol"/>
              </a:rPr>
              <a:t>uD</a:t>
            </a:r>
            <a:r>
              <a:rPr lang="de-DE" sz="2400" dirty="0">
                <a:sym typeface="Symbol"/>
              </a:rPr>
              <a:t>, </a:t>
            </a:r>
            <a:r>
              <a:rPr lang="de-DE" sz="2400" dirty="0" err="1">
                <a:sym typeface="Symbol"/>
              </a:rPr>
              <a:t>uv</a:t>
            </a:r>
            <a:r>
              <a:rPr lang="de-DE" sz="2400" dirty="0" smtClean="0">
                <a:sym typeface="Symbol"/>
              </a:rPr>
              <a:t></a:t>
            </a:r>
            <a:r>
              <a:rPr lang="de-DE" sz="2400" dirty="0" smtClean="0"/>
              <a:t> </a:t>
            </a:r>
            <a:r>
              <a:rPr lang="de-DE" sz="2400" dirty="0">
                <a:sym typeface="Symbol"/>
              </a:rPr>
              <a:t>			</a:t>
            </a:r>
            <a:r>
              <a:rPr lang="de-DE" sz="2400" dirty="0" smtClean="0">
                <a:sym typeface="Symbol"/>
              </a:rPr>
              <a:t>D</a:t>
            </a:r>
            <a:r>
              <a:rPr lang="de-DE" sz="2400" dirty="0" smtClean="0"/>
              <a:t> </a:t>
            </a:r>
            <a:endParaRPr lang="en-GB" sz="2400" b="1" dirty="0">
              <a:solidFill>
                <a:srgbClr val="000000"/>
              </a:solidFill>
            </a:endParaRPr>
          </a:p>
          <a:p>
            <a:endParaRPr lang="en-GB" sz="2400" dirty="0" smtClean="0"/>
          </a:p>
          <a:p>
            <a:endParaRPr lang="en-GB" dirty="0" smtClean="0"/>
          </a:p>
        </p:txBody>
      </p:sp>
      <p:cxnSp>
        <p:nvCxnSpPr>
          <p:cNvPr id="8" name="Gerade Verbindung 7"/>
          <p:cNvCxnSpPr/>
          <p:nvPr/>
        </p:nvCxnSpPr>
        <p:spPr>
          <a:xfrm flipV="1">
            <a:off x="971600" y="4725144"/>
            <a:ext cx="1800200"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flipV="1">
            <a:off x="3275856" y="5805264"/>
            <a:ext cx="1800200"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2771800" y="4725144"/>
            <a:ext cx="2088232"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5004048" y="5805264"/>
            <a:ext cx="2088232" cy="64807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510966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83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5262979"/>
          </a:xfrm>
          <a:prstGeom prst="rect">
            <a:avLst/>
          </a:prstGeom>
          <a:noFill/>
        </p:spPr>
        <p:txBody>
          <a:bodyPr wrap="square" rtlCol="0">
            <a:spAutoFit/>
          </a:bodyPr>
          <a:lstStyle/>
          <a:p>
            <a:r>
              <a:rPr lang="en-GB" sz="2400" b="1" dirty="0" smtClean="0"/>
              <a:t>Two solutions suggest themselves:</a:t>
            </a:r>
          </a:p>
          <a:p>
            <a:endParaRPr lang="en-GB" sz="2400" b="1" dirty="0" smtClean="0"/>
          </a:p>
          <a:p>
            <a:pPr marL="342900" indent="-342900">
              <a:buFont typeface="Wingdings" charset="2"/>
              <a:buChar char="§"/>
            </a:pPr>
            <a:r>
              <a:rPr lang="en-GB" sz="2400" dirty="0" smtClean="0"/>
              <a:t>Add ordering diacritics: for some reason, the </a:t>
            </a:r>
            <a:r>
              <a:rPr lang="en-GB" sz="2400" dirty="0" smtClean="0">
                <a:sym typeface="Symbol"/>
              </a:rPr>
              <a:t></a:t>
            </a:r>
            <a:r>
              <a:rPr lang="en-GB" sz="2400" dirty="0" err="1" smtClean="0">
                <a:sym typeface="Symbol"/>
              </a:rPr>
              <a:t>uv</a:t>
            </a:r>
            <a:r>
              <a:rPr lang="en-GB" sz="2400" dirty="0" smtClean="0">
                <a:sym typeface="Symbol"/>
              </a:rPr>
              <a:t> feature on the T-head needs to be checked first, and only then </a:t>
            </a:r>
            <a:r>
              <a:rPr lang="en-GB" sz="2400" dirty="0">
                <a:sym typeface="Symbol"/>
              </a:rPr>
              <a:t>the </a:t>
            </a:r>
            <a:r>
              <a:rPr lang="en-GB" sz="2400" dirty="0" err="1" smtClean="0">
                <a:sym typeface="Symbol"/>
              </a:rPr>
              <a:t>uD</a:t>
            </a:r>
            <a:r>
              <a:rPr lang="en-GB" sz="2400" dirty="0" smtClean="0">
                <a:sym typeface="Symbol"/>
              </a:rPr>
              <a:t> </a:t>
            </a:r>
            <a:r>
              <a:rPr lang="en-GB" sz="2400" dirty="0">
                <a:sym typeface="Symbol"/>
              </a:rPr>
              <a:t>feature </a:t>
            </a:r>
            <a:r>
              <a:rPr lang="en-GB" sz="2400" dirty="0" smtClean="0">
                <a:sym typeface="Symbol"/>
              </a:rPr>
              <a:t>(same for </a:t>
            </a:r>
            <a:r>
              <a:rPr lang="en-GB" sz="2400" dirty="0" err="1" smtClean="0">
                <a:sym typeface="Symbol"/>
              </a:rPr>
              <a:t>uV</a:t>
            </a:r>
            <a:r>
              <a:rPr lang="en-GB" sz="2400" dirty="0" smtClean="0">
                <a:sym typeface="Symbol"/>
              </a:rPr>
              <a:t> and </a:t>
            </a:r>
            <a:r>
              <a:rPr lang="en-GB" sz="2400" dirty="0">
                <a:sym typeface="Symbol"/>
              </a:rPr>
              <a:t></a:t>
            </a:r>
            <a:r>
              <a:rPr lang="en-GB" sz="2400" dirty="0" err="1" smtClean="0">
                <a:sym typeface="Symbol"/>
              </a:rPr>
              <a:t>uD</a:t>
            </a:r>
            <a:r>
              <a:rPr lang="en-GB" sz="2400" dirty="0" smtClean="0">
                <a:sym typeface="Symbol"/>
              </a:rPr>
              <a:t> on v).</a:t>
            </a:r>
          </a:p>
          <a:p>
            <a:endParaRPr lang="en-GB" sz="2400" dirty="0" smtClean="0">
              <a:sym typeface="Symbol"/>
            </a:endParaRPr>
          </a:p>
          <a:p>
            <a:pPr marL="342900" indent="-342900">
              <a:buFont typeface="Wingdings" charset="2"/>
              <a:buChar char="§"/>
            </a:pPr>
            <a:r>
              <a:rPr lang="en-GB" sz="2400" dirty="0" smtClean="0"/>
              <a:t>Rule out the unwanted orders by means of narrow syntactic and/or interface conditions, e.g.: </a:t>
            </a:r>
            <a:endParaRPr lang="en-GB" sz="2400" dirty="0"/>
          </a:p>
          <a:p>
            <a:pPr marL="342900" indent="-342900">
              <a:buFont typeface="Wingdings" charset="2"/>
              <a:buChar char="§"/>
            </a:pPr>
            <a:endParaRPr lang="en-GB" sz="2400" dirty="0" smtClean="0"/>
          </a:p>
          <a:p>
            <a:pPr marL="800100" lvl="1" indent="-342900">
              <a:buFont typeface="Wingdings" charset="2"/>
              <a:buChar char="§"/>
            </a:pPr>
            <a:r>
              <a:rPr lang="en-GB" sz="2400" dirty="0" smtClean="0"/>
              <a:t>The semantics of T require a semantic complement that can only be realized by a </a:t>
            </a:r>
            <a:r>
              <a:rPr lang="en-GB" sz="2400" dirty="0" err="1" smtClean="0"/>
              <a:t>vP</a:t>
            </a:r>
            <a:r>
              <a:rPr lang="en-GB" sz="2400" dirty="0" smtClean="0"/>
              <a:t>, not by a DP; mutatis mutandis the same for v. </a:t>
            </a:r>
          </a:p>
          <a:p>
            <a:pPr marL="800100" lvl="1" indent="-342900">
              <a:buFont typeface="Wingdings" charset="2"/>
              <a:buChar char="§"/>
            </a:pPr>
            <a:r>
              <a:rPr lang="en-GB" sz="2400" dirty="0" smtClean="0"/>
              <a:t>Syntactically, the complement of T/v cannot be a movement landing side for elements out of </a:t>
            </a:r>
            <a:r>
              <a:rPr lang="en-GB" sz="2400" dirty="0" err="1" smtClean="0"/>
              <a:t>vP</a:t>
            </a:r>
            <a:r>
              <a:rPr lang="en-GB" sz="2400" dirty="0" smtClean="0"/>
              <a:t>/VP. </a:t>
            </a:r>
            <a:endParaRPr lang="en-GB" sz="2400" dirty="0">
              <a:sym typeface="Symbol"/>
            </a:endParaRPr>
          </a:p>
        </p:txBody>
      </p:sp>
    </p:spTree>
    <p:extLst>
      <p:ext uri="{BB962C8B-B14F-4D97-AF65-F5344CB8AC3E}">
        <p14:creationId xmlns:p14="http://schemas.microsoft.com/office/powerpoint/2010/main" val="409966839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84</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3785652"/>
          </a:xfrm>
          <a:prstGeom prst="rect">
            <a:avLst/>
          </a:prstGeom>
          <a:noFill/>
        </p:spPr>
        <p:txBody>
          <a:bodyPr wrap="square" rtlCol="0">
            <a:spAutoFit/>
          </a:bodyPr>
          <a:lstStyle/>
          <a:p>
            <a:r>
              <a:rPr lang="en-GB" sz="2400" b="1" dirty="0"/>
              <a:t>T</a:t>
            </a:r>
            <a:r>
              <a:rPr lang="en-GB" sz="2400" b="1" dirty="0" smtClean="0"/>
              <a:t>heoretical consequences:</a:t>
            </a:r>
          </a:p>
          <a:p>
            <a:endParaRPr lang="en-GB" sz="2400" b="1" dirty="0" smtClean="0"/>
          </a:p>
          <a:p>
            <a:pPr marL="342900" indent="-342900">
              <a:buFont typeface="Wingdings" charset="2"/>
              <a:buChar char="§"/>
            </a:pPr>
            <a:r>
              <a:rPr lang="en-GB" sz="2400" dirty="0" smtClean="0">
                <a:sym typeface="Symbol"/>
              </a:rPr>
              <a:t>Apart from </a:t>
            </a:r>
            <a:r>
              <a:rPr lang="en-GB" sz="2400" dirty="0">
                <a:sym typeface="Symbol"/>
              </a:rPr>
              <a:t>the addition of (ordering) diacritics, </a:t>
            </a:r>
            <a:r>
              <a:rPr lang="en-GB" sz="2400" dirty="0" smtClean="0">
                <a:sym typeface="Symbol"/>
              </a:rPr>
              <a:t>the first solution </a:t>
            </a:r>
            <a:r>
              <a:rPr lang="en-GB" sz="2400" dirty="0">
                <a:sym typeface="Symbol"/>
              </a:rPr>
              <a:t>runs against the more central principle of the proposal, namely that the set of (in)dependent </a:t>
            </a:r>
            <a:r>
              <a:rPr lang="en-GB" sz="2400" dirty="0" smtClean="0">
                <a:sym typeface="Symbol"/>
              </a:rPr>
              <a:t>features present on a lexical item is unordered.</a:t>
            </a:r>
            <a:endParaRPr lang="en-GB" sz="2400" dirty="0">
              <a:sym typeface="Symbol"/>
            </a:endParaRPr>
          </a:p>
          <a:p>
            <a:pPr marL="342900" indent="-342900">
              <a:buFont typeface="Wingdings" charset="2"/>
              <a:buChar char="§"/>
            </a:pPr>
            <a:endParaRPr lang="en-GB" sz="2400" dirty="0" smtClean="0">
              <a:sym typeface="Symbol"/>
            </a:endParaRPr>
          </a:p>
          <a:p>
            <a:pPr marL="342900" indent="-342900">
              <a:buFont typeface="Wingdings" charset="2"/>
              <a:buChar char="§"/>
            </a:pPr>
            <a:r>
              <a:rPr lang="en-GB" sz="2400" dirty="0" smtClean="0">
                <a:sym typeface="Symbol"/>
              </a:rPr>
              <a:t>Not immediately clear how every unwanted selection order can be ruled out by narrow syntax or at the interfaces, something required by the second solution.</a:t>
            </a:r>
            <a:endParaRPr lang="en-GB" sz="2400" dirty="0">
              <a:sym typeface="Symbol"/>
            </a:endParaRPr>
          </a:p>
        </p:txBody>
      </p:sp>
    </p:spTree>
    <p:extLst>
      <p:ext uri="{BB962C8B-B14F-4D97-AF65-F5344CB8AC3E}">
        <p14:creationId xmlns:p14="http://schemas.microsoft.com/office/powerpoint/2010/main" val="147361120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85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4154984"/>
          </a:xfrm>
          <a:prstGeom prst="rect">
            <a:avLst/>
          </a:prstGeom>
          <a:noFill/>
        </p:spPr>
        <p:txBody>
          <a:bodyPr wrap="square" rtlCol="0">
            <a:spAutoFit/>
          </a:bodyPr>
          <a:lstStyle/>
          <a:p>
            <a:r>
              <a:rPr lang="en-GB" sz="2400" b="1" dirty="0" smtClean="0"/>
              <a:t>Empirical consequences: </a:t>
            </a:r>
            <a:r>
              <a:rPr lang="en-GB" sz="2400" dirty="0" smtClean="0">
                <a:sym typeface="Symbol"/>
              </a:rPr>
              <a:t>the two solutions make clear different empirical predictions:</a:t>
            </a:r>
            <a:endParaRPr lang="en-GB" sz="2400" dirty="0">
              <a:sym typeface="Symbol"/>
            </a:endParaRPr>
          </a:p>
          <a:p>
            <a:pPr marL="342900" indent="-342900">
              <a:buFont typeface="Wingdings" charset="2"/>
              <a:buChar char="§"/>
            </a:pPr>
            <a:endParaRPr lang="en-GB" sz="2400" dirty="0" smtClean="0">
              <a:sym typeface="Symbol"/>
            </a:endParaRPr>
          </a:p>
          <a:p>
            <a:pPr marL="342900" indent="-342900">
              <a:buFont typeface="Wingdings" charset="2"/>
              <a:buChar char="§"/>
            </a:pPr>
            <a:r>
              <a:rPr lang="en-GB" sz="2400" dirty="0" smtClean="0">
                <a:sym typeface="Symbol"/>
              </a:rPr>
              <a:t>Under the ordered features solution flexible selection orders are never possible;</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smtClean="0">
                <a:sym typeface="Symbol"/>
              </a:rPr>
              <a:t>Under the interface </a:t>
            </a:r>
            <a:r>
              <a:rPr lang="en-GB" sz="2400" dirty="0">
                <a:sym typeface="Symbol"/>
              </a:rPr>
              <a:t>solution flexible selection orders are </a:t>
            </a:r>
            <a:r>
              <a:rPr lang="en-GB" sz="2400" dirty="0" smtClean="0">
                <a:sym typeface="Symbol"/>
              </a:rPr>
              <a:t>expected when the interfaces do not rule them out;</a:t>
            </a:r>
          </a:p>
          <a:p>
            <a:pPr marL="342900" indent="-342900">
              <a:buFont typeface="Wingdings" charset="2"/>
              <a:buChar char="§"/>
            </a:pPr>
            <a:endParaRPr lang="en-GB" sz="2400" dirty="0">
              <a:sym typeface="Symbol"/>
            </a:endParaRPr>
          </a:p>
          <a:p>
            <a:r>
              <a:rPr lang="en-GB" sz="2400" dirty="0" smtClean="0">
                <a:sym typeface="Symbol"/>
              </a:rPr>
              <a:t>It turns out that cases where selection orderings are flexible can indeed be attested.</a:t>
            </a:r>
            <a:endParaRPr lang="en-GB" sz="2400" dirty="0">
              <a:sym typeface="Symbol"/>
            </a:endParaRPr>
          </a:p>
        </p:txBody>
      </p:sp>
    </p:spTree>
    <p:extLst>
      <p:ext uri="{BB962C8B-B14F-4D97-AF65-F5344CB8AC3E}">
        <p14:creationId xmlns:p14="http://schemas.microsoft.com/office/powerpoint/2010/main" val="144525999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86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5539978"/>
          </a:xfrm>
          <a:prstGeom prst="rect">
            <a:avLst/>
          </a:prstGeom>
          <a:noFill/>
        </p:spPr>
        <p:txBody>
          <a:bodyPr wrap="square" rtlCol="0">
            <a:spAutoFit/>
          </a:bodyPr>
          <a:lstStyle/>
          <a:p>
            <a:r>
              <a:rPr lang="en-GB" sz="2400" b="1" dirty="0" smtClean="0"/>
              <a:t>Adjuncts form a notorious problem for labelling under Bare Phrase Structure (cf. </a:t>
            </a:r>
            <a:r>
              <a:rPr lang="en-GB" sz="2400" b="1" dirty="0" err="1" smtClean="0"/>
              <a:t>Hornstein</a:t>
            </a:r>
            <a:r>
              <a:rPr lang="en-GB" sz="2400" b="1" dirty="0" smtClean="0"/>
              <a:t> &amp; </a:t>
            </a:r>
            <a:r>
              <a:rPr lang="en-GB" sz="2400" b="1" dirty="0" err="1" smtClean="0"/>
              <a:t>Nunes</a:t>
            </a:r>
            <a:r>
              <a:rPr lang="en-GB" sz="2400" b="1" dirty="0" smtClean="0"/>
              <a:t> 2009 and references therein). </a:t>
            </a:r>
          </a:p>
          <a:p>
            <a:endParaRPr lang="en-GB" sz="2400" b="1" dirty="0"/>
          </a:p>
          <a:p>
            <a:pPr marL="342900" indent="-342900">
              <a:buFont typeface="Wingdings" charset="2"/>
              <a:buChar char="§"/>
            </a:pPr>
            <a:r>
              <a:rPr lang="en-GB" sz="2400" dirty="0" smtClean="0"/>
              <a:t>Under Bare Phrase Structure Bar levels and Maximal projections are structurally defined:</a:t>
            </a:r>
          </a:p>
          <a:p>
            <a:endParaRPr lang="en-GB" sz="2400" b="1" dirty="0"/>
          </a:p>
          <a:p>
            <a:r>
              <a:rPr lang="en-GB" sz="2400" b="1" dirty="0" smtClean="0"/>
              <a:t>		X</a:t>
            </a:r>
            <a:r>
              <a:rPr lang="en-GB" sz="2400" b="1" baseline="30000" dirty="0" smtClean="0"/>
              <a:t>MAX</a:t>
            </a:r>
          </a:p>
          <a:p>
            <a:endParaRPr lang="en-GB" sz="2400" b="1" dirty="0" smtClean="0"/>
          </a:p>
          <a:p>
            <a:endParaRPr lang="en-GB" sz="2400" b="1" dirty="0"/>
          </a:p>
          <a:p>
            <a:r>
              <a:rPr lang="en-GB" sz="2400" b="1" dirty="0" smtClean="0"/>
              <a:t>Y</a:t>
            </a:r>
            <a:r>
              <a:rPr lang="en-GB" sz="2400" b="1" baseline="30000" dirty="0" smtClean="0"/>
              <a:t>MAX</a:t>
            </a:r>
            <a:r>
              <a:rPr lang="en-GB" sz="2400" b="1" dirty="0" smtClean="0"/>
              <a:t>				X</a:t>
            </a:r>
          </a:p>
          <a:p>
            <a:endParaRPr lang="en-GB" sz="2400" b="1" dirty="0" smtClean="0"/>
          </a:p>
          <a:p>
            <a:endParaRPr lang="en-GB" sz="2400" b="1" dirty="0"/>
          </a:p>
          <a:p>
            <a:r>
              <a:rPr lang="en-GB" sz="2400" b="1" dirty="0" smtClean="0"/>
              <a:t>		X</a:t>
            </a:r>
            <a:r>
              <a:rPr lang="en-GB" sz="2400" b="1" baseline="30000" dirty="0" smtClean="0"/>
              <a:t>MIN				</a:t>
            </a:r>
            <a:r>
              <a:rPr lang="en-GB" sz="2400" b="1" dirty="0" smtClean="0"/>
              <a:t>Z</a:t>
            </a:r>
            <a:r>
              <a:rPr lang="en-GB" sz="2400" b="1" baseline="30000" dirty="0" smtClean="0"/>
              <a:t>MAX</a:t>
            </a:r>
            <a:endParaRPr lang="en-GB" sz="2400" b="1" dirty="0" smtClean="0"/>
          </a:p>
          <a:p>
            <a:endParaRPr lang="en-GB" dirty="0" smtClean="0"/>
          </a:p>
        </p:txBody>
      </p:sp>
      <p:cxnSp>
        <p:nvCxnSpPr>
          <p:cNvPr id="9" name="Gerade Verbindung 8"/>
          <p:cNvCxnSpPr/>
          <p:nvPr/>
        </p:nvCxnSpPr>
        <p:spPr>
          <a:xfrm flipV="1">
            <a:off x="899592" y="4293096"/>
            <a:ext cx="1584176"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2483768" y="4293096"/>
            <a:ext cx="1800200" cy="648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flipV="1">
            <a:off x="2699792" y="5445224"/>
            <a:ext cx="1584176"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a:off x="4283968" y="5445224"/>
            <a:ext cx="1872208"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700527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87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5047535"/>
          </a:xfrm>
          <a:prstGeom prst="rect">
            <a:avLst/>
          </a:prstGeom>
          <a:noFill/>
        </p:spPr>
        <p:txBody>
          <a:bodyPr wrap="square" rtlCol="0">
            <a:spAutoFit/>
          </a:bodyPr>
          <a:lstStyle/>
          <a:p>
            <a:r>
              <a:rPr lang="en-GB" sz="2400" b="1" dirty="0" smtClean="0"/>
              <a:t>But adjunctions consists of two layers of the same feature that should both count as maximal:</a:t>
            </a:r>
          </a:p>
          <a:p>
            <a:endParaRPr lang="en-GB" sz="2400" b="1" dirty="0" smtClean="0"/>
          </a:p>
          <a:p>
            <a:r>
              <a:rPr lang="en-GB" sz="2400" b="1" dirty="0"/>
              <a:t>	</a:t>
            </a:r>
            <a:r>
              <a:rPr lang="en-GB" sz="2400" b="1" dirty="0" smtClean="0"/>
              <a:t>			X</a:t>
            </a:r>
            <a:r>
              <a:rPr lang="en-GB" sz="2400" b="1" baseline="30000" dirty="0" smtClean="0">
                <a:solidFill>
                  <a:srgbClr val="FF0000"/>
                </a:solidFill>
              </a:rPr>
              <a:t>MAX</a:t>
            </a:r>
            <a:r>
              <a:rPr lang="en-GB" sz="2400" b="1" dirty="0" smtClean="0"/>
              <a:t>		</a:t>
            </a:r>
            <a:endParaRPr lang="en-GB" sz="2400" b="1" dirty="0"/>
          </a:p>
          <a:p>
            <a:endParaRPr lang="en-GB" sz="2400" b="1" dirty="0" smtClean="0"/>
          </a:p>
          <a:p>
            <a:endParaRPr lang="en-GB" sz="2400" b="1" dirty="0"/>
          </a:p>
          <a:p>
            <a:r>
              <a:rPr lang="en-GB" sz="2400" b="1" dirty="0" smtClean="0"/>
              <a:t>		</a:t>
            </a:r>
            <a:r>
              <a:rPr lang="en-GB" sz="2400" b="1" dirty="0" smtClean="0">
                <a:solidFill>
                  <a:srgbClr val="000000"/>
                </a:solidFill>
              </a:rPr>
              <a:t>X</a:t>
            </a:r>
            <a:r>
              <a:rPr lang="en-GB" sz="2400" b="1" baseline="30000" dirty="0" smtClean="0">
                <a:solidFill>
                  <a:srgbClr val="FF0000"/>
                </a:solidFill>
              </a:rPr>
              <a:t>MAX</a:t>
            </a:r>
            <a:r>
              <a:rPr lang="en-GB" sz="2400" b="1" baseline="30000" dirty="0" smtClean="0"/>
              <a:t>				</a:t>
            </a:r>
            <a:r>
              <a:rPr lang="en-GB" sz="2400" b="1" dirty="0" smtClean="0"/>
              <a:t>W</a:t>
            </a:r>
            <a:r>
              <a:rPr lang="en-GB" sz="2400" b="1" baseline="30000" dirty="0" smtClean="0"/>
              <a:t>MAX</a:t>
            </a:r>
            <a:endParaRPr lang="en-GB" sz="2400" b="1" dirty="0"/>
          </a:p>
          <a:p>
            <a:endParaRPr lang="en-GB" sz="2400" b="1" baseline="30000" dirty="0" smtClean="0"/>
          </a:p>
          <a:p>
            <a:endParaRPr lang="en-GB" sz="2400" b="1" dirty="0"/>
          </a:p>
          <a:p>
            <a:r>
              <a:rPr lang="en-GB" sz="2400" b="1" dirty="0" smtClean="0"/>
              <a:t>Y</a:t>
            </a:r>
            <a:r>
              <a:rPr lang="en-GB" sz="2400" b="1" baseline="30000" dirty="0" smtClean="0"/>
              <a:t>MAX</a:t>
            </a:r>
            <a:r>
              <a:rPr lang="en-GB" sz="2400" b="1" dirty="0" smtClean="0"/>
              <a:t>				X</a:t>
            </a:r>
          </a:p>
          <a:p>
            <a:endParaRPr lang="en-GB" sz="2400" b="1" dirty="0" smtClean="0"/>
          </a:p>
          <a:p>
            <a:endParaRPr lang="en-GB" sz="2400" b="1" dirty="0"/>
          </a:p>
          <a:p>
            <a:r>
              <a:rPr lang="en-GB" sz="2400" b="1" dirty="0" smtClean="0"/>
              <a:t>		X</a:t>
            </a:r>
            <a:r>
              <a:rPr lang="en-GB" sz="2400" b="1" baseline="30000" dirty="0" smtClean="0"/>
              <a:t>MIN				</a:t>
            </a:r>
            <a:r>
              <a:rPr lang="en-GB" sz="2400" b="1" dirty="0" smtClean="0"/>
              <a:t>Z</a:t>
            </a:r>
            <a:r>
              <a:rPr lang="en-GB" sz="2400" b="1" baseline="30000" dirty="0" smtClean="0"/>
              <a:t>MAX</a:t>
            </a:r>
            <a:endParaRPr lang="en-GB" sz="2400" b="1" dirty="0" smtClean="0"/>
          </a:p>
          <a:p>
            <a:endParaRPr lang="en-GB" dirty="0" smtClean="0"/>
          </a:p>
        </p:txBody>
      </p:sp>
      <p:cxnSp>
        <p:nvCxnSpPr>
          <p:cNvPr id="9" name="Gerade Verbindung 8"/>
          <p:cNvCxnSpPr/>
          <p:nvPr/>
        </p:nvCxnSpPr>
        <p:spPr>
          <a:xfrm flipV="1">
            <a:off x="1259632" y="3933056"/>
            <a:ext cx="1368152"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2627784" y="3933056"/>
            <a:ext cx="151216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flipV="1">
            <a:off x="2699792" y="4941168"/>
            <a:ext cx="1584176"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a:off x="4283968" y="4941168"/>
            <a:ext cx="1872208"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a:off x="4427984" y="2852936"/>
            <a:ext cx="151216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3059832" y="2852936"/>
            <a:ext cx="1368152" cy="504056"/>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389063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88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t>For this reasons, adjuncts have been taken outside the system that derives structures by means of set-merge and labelling:</a:t>
            </a:r>
            <a:endParaRPr lang="en-GB" sz="2400" dirty="0">
              <a:sym typeface="Symbol"/>
            </a:endParaRPr>
          </a:p>
          <a:p>
            <a:pPr marL="342900" indent="-342900">
              <a:buFont typeface="Wingdings" charset="2"/>
              <a:buChar char="§"/>
            </a:pPr>
            <a:endParaRPr lang="en-GB" sz="2400" dirty="0" smtClean="0">
              <a:sym typeface="Symbol"/>
            </a:endParaRPr>
          </a:p>
          <a:p>
            <a:pPr marL="342900" indent="-342900">
              <a:buFont typeface="Wingdings" charset="2"/>
              <a:buChar char="§"/>
            </a:pPr>
            <a:r>
              <a:rPr lang="en-GB" sz="2400" dirty="0" smtClean="0">
                <a:sym typeface="Symbol"/>
              </a:rPr>
              <a:t>Chomsky (2001): Set-Merge </a:t>
            </a:r>
            <a:r>
              <a:rPr lang="en-GB" sz="2400" dirty="0" err="1" smtClean="0">
                <a:sym typeface="Symbol"/>
              </a:rPr>
              <a:t>vs</a:t>
            </a:r>
            <a:r>
              <a:rPr lang="en-GB" sz="2400" dirty="0" smtClean="0">
                <a:sym typeface="Symbol"/>
              </a:rPr>
              <a:t> Pair-Merge</a:t>
            </a:r>
          </a:p>
          <a:p>
            <a:pPr marL="342900" indent="-342900">
              <a:buFont typeface="Wingdings" charset="2"/>
              <a:buChar char="§"/>
            </a:pPr>
            <a:endParaRPr lang="en-GB" sz="2400" dirty="0">
              <a:sym typeface="Symbol"/>
            </a:endParaRPr>
          </a:p>
          <a:p>
            <a:pPr marL="342900" indent="-342900">
              <a:buFont typeface="Wingdings" charset="2"/>
              <a:buChar char="§"/>
            </a:pPr>
            <a:r>
              <a:rPr lang="en-GB" sz="2400" dirty="0" err="1" smtClean="0">
                <a:sym typeface="Symbol"/>
              </a:rPr>
              <a:t>Lebaux</a:t>
            </a:r>
            <a:r>
              <a:rPr lang="en-GB" sz="2400" dirty="0" smtClean="0">
                <a:sym typeface="Symbol"/>
              </a:rPr>
              <a:t> (1989): Late insertion of adjuncts into already labelled structures</a:t>
            </a:r>
          </a:p>
          <a:p>
            <a:endParaRPr lang="en-GB" sz="2400" dirty="0" smtClean="0">
              <a:sym typeface="Symbol"/>
            </a:endParaRPr>
          </a:p>
          <a:p>
            <a:pPr marL="342900" indent="-342900">
              <a:buFont typeface="Wingdings" charset="2"/>
              <a:buChar char="§"/>
            </a:pPr>
            <a:r>
              <a:rPr lang="en-GB" sz="2400" dirty="0" err="1" smtClean="0">
                <a:sym typeface="Symbol"/>
              </a:rPr>
              <a:t>Hornstein</a:t>
            </a:r>
            <a:r>
              <a:rPr lang="en-GB" sz="2400" dirty="0" smtClean="0">
                <a:sym typeface="Symbol"/>
              </a:rPr>
              <a:t> &amp; </a:t>
            </a:r>
            <a:r>
              <a:rPr lang="en-GB" sz="2400" dirty="0" err="1" smtClean="0">
                <a:sym typeface="Symbol"/>
              </a:rPr>
              <a:t>Nunes</a:t>
            </a:r>
            <a:r>
              <a:rPr lang="en-GB" sz="2400" dirty="0" smtClean="0">
                <a:sym typeface="Symbol"/>
              </a:rPr>
              <a:t> (2009): Unlabelled adjuncts </a:t>
            </a:r>
          </a:p>
          <a:p>
            <a:pPr marL="342900" indent="-342900">
              <a:buFont typeface="Wingdings" charset="2"/>
              <a:buChar char="§"/>
            </a:pPr>
            <a:endParaRPr lang="en-GB" sz="2400" dirty="0">
              <a:sym typeface="Symbol"/>
            </a:endParaRPr>
          </a:p>
          <a:p>
            <a:r>
              <a:rPr lang="en-GB" sz="2400" dirty="0" smtClean="0">
                <a:sym typeface="Symbol"/>
              </a:rPr>
              <a:t>All these approaches have been primarily introduced to account for the special status of adjuncts under Bare Phrase Structure.</a:t>
            </a:r>
          </a:p>
          <a:p>
            <a:pPr marL="342900" indent="-342900">
              <a:buFont typeface="Wingdings" charset="2"/>
              <a:buChar char="§"/>
            </a:pPr>
            <a:endParaRPr lang="en-GB" sz="2400" dirty="0">
              <a:sym typeface="Symbol"/>
            </a:endParaRPr>
          </a:p>
        </p:txBody>
      </p:sp>
    </p:spTree>
    <p:extLst>
      <p:ext uri="{BB962C8B-B14F-4D97-AF65-F5344CB8AC3E}">
        <p14:creationId xmlns:p14="http://schemas.microsoft.com/office/powerpoint/2010/main" val="63438282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89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7017304"/>
          </a:xfrm>
          <a:prstGeom prst="rect">
            <a:avLst/>
          </a:prstGeom>
          <a:noFill/>
        </p:spPr>
        <p:txBody>
          <a:bodyPr wrap="square" rtlCol="0">
            <a:spAutoFit/>
          </a:bodyPr>
          <a:lstStyle/>
          <a:p>
            <a:r>
              <a:rPr lang="en-GB" sz="2400" b="1" dirty="0" smtClean="0"/>
              <a:t>However, under the proposal proposed here, adjunction can be derived under Bare Phrase Structure. Take the following structure:</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r>
              <a:rPr lang="de-DE" sz="2400" dirty="0" smtClean="0">
                <a:sym typeface="Symbol"/>
              </a:rPr>
              <a:t>X</a:t>
            </a:r>
            <a:r>
              <a:rPr lang="de-DE" sz="2400" dirty="0" smtClean="0"/>
              <a:t> </a:t>
            </a: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    Y</a:t>
            </a:r>
            <a:r>
              <a:rPr lang="de-DE" sz="2400" dirty="0" smtClean="0"/>
              <a:t> </a:t>
            </a:r>
            <a:r>
              <a:rPr lang="en-GB" sz="2400" b="1" dirty="0">
                <a:solidFill>
                  <a:srgbClr val="000000"/>
                </a:solidFill>
              </a:rPr>
              <a:t>		</a:t>
            </a:r>
            <a:r>
              <a:rPr lang="en-GB" sz="2400" b="1" dirty="0" smtClean="0">
                <a:solidFill>
                  <a:srgbClr val="000000"/>
                </a:solidFill>
              </a:rPr>
              <a:t>		</a:t>
            </a:r>
            <a:r>
              <a:rPr lang="de-DE" sz="2400" dirty="0" smtClean="0">
                <a:sym typeface="Symbol"/>
              </a:rPr>
              <a:t>...</a:t>
            </a:r>
            <a:r>
              <a:rPr lang="en-GB" sz="2400" b="1" dirty="0">
                <a:solidFill>
                  <a:srgbClr val="000000"/>
                </a:solidFill>
              </a:rPr>
              <a:t>	</a:t>
            </a: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r>
              <a:rPr lang="en-GB" sz="2400" dirty="0" smtClean="0"/>
              <a:t>Irrespective of the phrasal status of the elements represented by </a:t>
            </a:r>
            <a:r>
              <a:rPr lang="en-GB" sz="2400" dirty="0" smtClean="0">
                <a:sym typeface="Symbol"/>
              </a:rPr>
              <a:t>X</a:t>
            </a:r>
            <a:r>
              <a:rPr lang="en-GB" sz="2400" dirty="0" smtClean="0"/>
              <a:t> and </a:t>
            </a:r>
            <a:r>
              <a:rPr lang="en-GB" sz="2400" dirty="0" smtClean="0">
                <a:sym typeface="Symbol"/>
              </a:rPr>
              <a:t>Y, we can compute the feature representation of the unknown sister/daughter …, which must be:</a:t>
            </a:r>
          </a:p>
          <a:p>
            <a:pPr>
              <a:buClr>
                <a:srgbClr val="969696"/>
              </a:buClr>
            </a:pPr>
            <a:endParaRPr lang="de-DE" sz="2400" b="1" dirty="0">
              <a:solidFill>
                <a:srgbClr val="000000"/>
              </a:solidFill>
              <a:sym typeface="Symbol"/>
            </a:endParaRPr>
          </a:p>
          <a:p>
            <a:pPr>
              <a:buClr>
                <a:srgbClr val="969696"/>
              </a:buClr>
            </a:pPr>
            <a:r>
              <a:rPr lang="de-DE" sz="2400" b="1" dirty="0" smtClean="0">
                <a:sym typeface="Symbol"/>
              </a:rPr>
              <a:t>X, </a:t>
            </a:r>
            <a:r>
              <a:rPr lang="de-DE" sz="2400" b="1" dirty="0" err="1" smtClean="0">
                <a:sym typeface="Symbol"/>
              </a:rPr>
              <a:t>uY</a:t>
            </a:r>
            <a:r>
              <a:rPr lang="de-DE" sz="2400" b="1" dirty="0" smtClean="0">
                <a:sym typeface="Symbol"/>
              </a:rPr>
              <a:t></a:t>
            </a:r>
            <a:r>
              <a:rPr lang="de-DE" sz="2400" b="1" dirty="0" smtClean="0"/>
              <a:t> </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dirty="0" smtClean="0"/>
              <a:t> </a:t>
            </a:r>
            <a:endParaRPr lang="en-GB" sz="2400" dirty="0"/>
          </a:p>
          <a:p>
            <a:pPr>
              <a:buClr>
                <a:srgbClr val="969696"/>
              </a:buClr>
            </a:pPr>
            <a:endParaRPr lang="en-GB" sz="2400" b="1" dirty="0" smtClean="0"/>
          </a:p>
          <a:p>
            <a:endParaRPr lang="en-GB" dirty="0" smtClean="0"/>
          </a:p>
        </p:txBody>
      </p:sp>
      <p:cxnSp>
        <p:nvCxnSpPr>
          <p:cNvPr id="8" name="Gerade Verbindung 7"/>
          <p:cNvCxnSpPr/>
          <p:nvPr/>
        </p:nvCxnSpPr>
        <p:spPr>
          <a:xfrm flipV="1">
            <a:off x="1403648" y="3284984"/>
            <a:ext cx="1728192"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3131840" y="3284984"/>
            <a:ext cx="1944216"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0425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192C43"/>
                </a:solidFill>
              </a:rPr>
              <a:t>II. </a:t>
            </a:r>
            <a:r>
              <a:rPr lang="de-DE" sz="3600" b="1" dirty="0" err="1" smtClean="0">
                <a:solidFill>
                  <a:srgbClr val="192C43"/>
                </a:solidFill>
              </a:rPr>
              <a:t>Syntactic</a:t>
            </a:r>
            <a:r>
              <a:rPr lang="de-DE" sz="3600" b="1" dirty="0" smtClean="0">
                <a:solidFill>
                  <a:srgbClr val="192C43"/>
                </a:solidFill>
              </a:rPr>
              <a:t> </a:t>
            </a:r>
            <a:r>
              <a:rPr lang="de-DE" sz="3600" b="1" dirty="0" err="1" smtClean="0">
                <a:solidFill>
                  <a:srgbClr val="192C43"/>
                </a:solidFill>
              </a:rPr>
              <a:t>dependencies</a:t>
            </a:r>
            <a:endParaRPr lang="de-DE" sz="3600" b="1" dirty="0">
              <a:solidFill>
                <a:srgbClr val="192C43"/>
              </a:solidFill>
            </a:endParaRPr>
          </a:p>
        </p:txBody>
      </p:sp>
      <p:sp>
        <p:nvSpPr>
          <p:cNvPr id="7" name="Textfeld 6"/>
          <p:cNvSpPr txBox="1"/>
          <p:nvPr/>
        </p:nvSpPr>
        <p:spPr>
          <a:xfrm>
            <a:off x="431540" y="1268760"/>
            <a:ext cx="8280920" cy="5632311"/>
          </a:xfrm>
          <a:prstGeom prst="rect">
            <a:avLst/>
          </a:prstGeom>
          <a:noFill/>
        </p:spPr>
        <p:txBody>
          <a:bodyPr wrap="square" rtlCol="0">
            <a:spAutoFit/>
          </a:bodyPr>
          <a:lstStyle/>
          <a:p>
            <a:r>
              <a:rPr lang="en-GB" sz="2400" b="1" dirty="0" smtClean="0"/>
              <a:t>One-to-many relations all appear to involve grammatical dependencies:</a:t>
            </a:r>
          </a:p>
          <a:p>
            <a:endParaRPr lang="en-GB" sz="2400" b="1" dirty="0">
              <a:solidFill>
                <a:schemeClr val="tx2"/>
              </a:solidFill>
            </a:endParaRPr>
          </a:p>
          <a:p>
            <a:pPr marL="342900" indent="-342900">
              <a:buFont typeface="Arial" charset="0"/>
              <a:buChar char="•"/>
            </a:pPr>
            <a:r>
              <a:rPr lang="en-GB" sz="2400" dirty="0"/>
              <a:t>(</a:t>
            </a:r>
            <a:r>
              <a:rPr lang="de-DE" sz="2400" cap="small" dirty="0">
                <a:sym typeface="Symbol" charset="2"/>
              </a:rPr>
              <a:t></a:t>
            </a:r>
            <a:r>
              <a:rPr lang="de-DE" sz="2400" dirty="0" smtClean="0">
                <a:sym typeface="Symbol" charset="2"/>
              </a:rPr>
              <a:t>-)</a:t>
            </a:r>
            <a:r>
              <a:rPr lang="de-DE" sz="2400" dirty="0" err="1" smtClean="0">
                <a:sym typeface="Symbol" charset="2"/>
              </a:rPr>
              <a:t>probes</a:t>
            </a:r>
            <a:r>
              <a:rPr lang="de-DE" sz="2400" dirty="0" smtClean="0">
                <a:sym typeface="Symbol" charset="2"/>
              </a:rPr>
              <a:t> </a:t>
            </a:r>
            <a:r>
              <a:rPr lang="de-DE" sz="2400" dirty="0" err="1" smtClean="0">
                <a:sym typeface="Symbol" charset="2"/>
              </a:rPr>
              <a:t>need</a:t>
            </a:r>
            <a:r>
              <a:rPr lang="de-DE" sz="2400" dirty="0" smtClean="0">
                <a:sym typeface="Symbol" charset="2"/>
              </a:rPr>
              <a:t> </a:t>
            </a:r>
            <a:r>
              <a:rPr lang="de-DE" sz="2400" dirty="0" err="1" smtClean="0">
                <a:sym typeface="Symbol" charset="2"/>
              </a:rPr>
              <a:t>to</a:t>
            </a:r>
            <a:r>
              <a:rPr lang="de-DE" sz="2400" dirty="0" smtClean="0">
                <a:sym typeface="Symbol" charset="2"/>
              </a:rPr>
              <a:t> </a:t>
            </a:r>
            <a:r>
              <a:rPr lang="de-DE" sz="2400" dirty="0" err="1" smtClean="0">
                <a:sym typeface="Symbol" charset="2"/>
              </a:rPr>
              <a:t>be</a:t>
            </a:r>
            <a:r>
              <a:rPr lang="de-DE" sz="2400" dirty="0" smtClean="0">
                <a:sym typeface="Symbol" charset="2"/>
              </a:rPr>
              <a:t> </a:t>
            </a:r>
            <a:r>
              <a:rPr lang="de-DE" sz="2400" dirty="0" err="1" smtClean="0">
                <a:sym typeface="Symbol" charset="2"/>
              </a:rPr>
              <a:t>checked</a:t>
            </a:r>
            <a:r>
              <a:rPr lang="de-DE" sz="2400" dirty="0" smtClean="0">
                <a:sym typeface="Symbol" charset="2"/>
              </a:rPr>
              <a:t>/</a:t>
            </a:r>
            <a:r>
              <a:rPr lang="de-DE" sz="2400" dirty="0" err="1" smtClean="0">
                <a:sym typeface="Symbol" charset="2"/>
              </a:rPr>
              <a:t>valued</a:t>
            </a:r>
            <a:r>
              <a:rPr lang="de-DE" sz="2400" dirty="0" smtClean="0">
                <a:sym typeface="Symbol" charset="2"/>
              </a:rPr>
              <a:t> </a:t>
            </a:r>
            <a:r>
              <a:rPr lang="de-DE" sz="2400" dirty="0" err="1" smtClean="0">
                <a:sym typeface="Symbol" charset="2"/>
              </a:rPr>
              <a:t>by</a:t>
            </a:r>
            <a:r>
              <a:rPr lang="de-DE" sz="2400" dirty="0" smtClean="0">
                <a:sym typeface="Symbol" charset="2"/>
              </a:rPr>
              <a:t> a </a:t>
            </a:r>
            <a:r>
              <a:rPr lang="de-DE" sz="2400" dirty="0" err="1" smtClean="0">
                <a:sym typeface="Symbol" charset="2"/>
              </a:rPr>
              <a:t>matching</a:t>
            </a:r>
            <a:r>
              <a:rPr lang="de-DE" sz="2400" dirty="0" smtClean="0">
                <a:sym typeface="Symbol" charset="2"/>
              </a:rPr>
              <a:t> </a:t>
            </a:r>
            <a:r>
              <a:rPr lang="de-DE" sz="2400" dirty="0" err="1" smtClean="0">
                <a:sym typeface="Symbol" charset="2"/>
              </a:rPr>
              <a:t>goal</a:t>
            </a:r>
            <a:r>
              <a:rPr lang="en-GB" sz="2400" dirty="0" smtClean="0"/>
              <a:t>.</a:t>
            </a:r>
          </a:p>
          <a:p>
            <a:pPr marL="342900" indent="-342900">
              <a:buFont typeface="Arial" charset="0"/>
              <a:buChar char="•"/>
            </a:pPr>
            <a:r>
              <a:rPr lang="en-GB" sz="2400" dirty="0" smtClean="0"/>
              <a:t>Negative indefinites need to be licensed by negative markers or other negative elements.</a:t>
            </a:r>
          </a:p>
          <a:p>
            <a:pPr marL="342900" indent="-342900">
              <a:buFont typeface="Arial" charset="0"/>
              <a:buChar char="•"/>
            </a:pPr>
            <a:r>
              <a:rPr lang="en-GB" sz="2400" dirty="0"/>
              <a:t>P</a:t>
            </a:r>
            <a:r>
              <a:rPr lang="en-GB" sz="2400" dirty="0" smtClean="0"/>
              <a:t>ast tense markers need be evaluated against a higher local evaluation time.</a:t>
            </a:r>
          </a:p>
          <a:p>
            <a:pPr marL="342900" indent="-342900">
              <a:buFont typeface="Arial" charset="0"/>
              <a:buChar char="•"/>
            </a:pPr>
            <a:r>
              <a:rPr lang="en-GB" sz="2400" dirty="0"/>
              <a:t>Anaphors need to be bound by local </a:t>
            </a:r>
            <a:r>
              <a:rPr lang="en-GB" sz="2400" dirty="0" smtClean="0"/>
              <a:t>antecedents.</a:t>
            </a:r>
            <a:endParaRPr lang="en-GB" sz="2400" dirty="0"/>
          </a:p>
          <a:p>
            <a:pPr marL="342900" indent="-342900">
              <a:buFont typeface="Arial" charset="0"/>
              <a:buChar char="•"/>
            </a:pPr>
            <a:r>
              <a:rPr lang="en-GB" sz="2400" dirty="0" smtClean="0"/>
              <a:t>Case markers (on DPs) impose restrictions on the configurations that these DPs may appear in.</a:t>
            </a:r>
          </a:p>
          <a:p>
            <a:pPr marL="342900" indent="-342900">
              <a:buFont typeface="Arial" charset="0"/>
              <a:buChar char="•"/>
            </a:pPr>
            <a:r>
              <a:rPr lang="en-GB" sz="2400" dirty="0" smtClean="0"/>
              <a:t>Selectional requirements need to be fulfilled by local merger with complements/specifiers.</a:t>
            </a:r>
          </a:p>
          <a:p>
            <a:pPr marL="342900" indent="-342900">
              <a:buFont typeface="Arial" charset="0"/>
              <a:buChar char="•"/>
            </a:pPr>
            <a:r>
              <a:rPr lang="en-GB" sz="2400" dirty="0" smtClean="0"/>
              <a:t>Movement takes place to satisfy a higher selectional or other requirement.</a:t>
            </a:r>
            <a:endParaRPr lang="en-US" sz="2400" dirty="0"/>
          </a:p>
        </p:txBody>
      </p:sp>
    </p:spTree>
    <p:extLst>
      <p:ext uri="{BB962C8B-B14F-4D97-AF65-F5344CB8AC3E}">
        <p14:creationId xmlns:p14="http://schemas.microsoft.com/office/powerpoint/2010/main" val="192156828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90</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7386636"/>
          </a:xfrm>
          <a:prstGeom prst="rect">
            <a:avLst/>
          </a:prstGeom>
          <a:noFill/>
        </p:spPr>
        <p:txBody>
          <a:bodyPr wrap="square" rtlCol="0">
            <a:spAutoFit/>
          </a:bodyPr>
          <a:lstStyle/>
          <a:p>
            <a:r>
              <a:rPr lang="en-GB" sz="2400" b="1" dirty="0" smtClean="0"/>
              <a:t>Adjuncts are cases where the top node must be featurally identical to one its sisters, otherwise its distribution would not be identical.</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r>
              <a:rPr lang="de-DE" sz="2400" dirty="0" smtClean="0">
                <a:sym typeface="Symbol"/>
              </a:rPr>
              <a:t>X</a:t>
            </a:r>
            <a:r>
              <a:rPr lang="de-DE" sz="2400" dirty="0" smtClean="0"/>
              <a:t> </a:t>
            </a: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   X</a:t>
            </a:r>
            <a:r>
              <a:rPr lang="de-DE" sz="2400" dirty="0" smtClean="0"/>
              <a:t> </a:t>
            </a:r>
            <a:r>
              <a:rPr lang="en-GB" sz="2400" b="1" dirty="0">
                <a:solidFill>
                  <a:srgbClr val="000000"/>
                </a:solidFill>
              </a:rPr>
              <a:t>		</a:t>
            </a:r>
            <a:r>
              <a:rPr lang="en-GB" sz="2400" b="1" dirty="0" smtClean="0">
                <a:solidFill>
                  <a:srgbClr val="000000"/>
                </a:solidFill>
              </a:rPr>
              <a:t>		</a:t>
            </a:r>
            <a:r>
              <a:rPr lang="de-DE" sz="2400" dirty="0" smtClean="0">
                <a:sym typeface="Symbol"/>
              </a:rPr>
              <a:t>...</a:t>
            </a:r>
            <a:endParaRPr lang="en-GB" sz="2400" b="1" dirty="0">
              <a:solidFill>
                <a:srgbClr val="000000"/>
              </a:solidFill>
            </a:endParaRPr>
          </a:p>
          <a:p>
            <a:pPr>
              <a:buClr>
                <a:srgbClr val="969696"/>
              </a:buClr>
            </a:pPr>
            <a:r>
              <a:rPr lang="en-GB" sz="2400" b="1" dirty="0">
                <a:solidFill>
                  <a:srgbClr val="000000"/>
                </a:solidFill>
              </a:rPr>
              <a:t>	</a:t>
            </a: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r>
              <a:rPr lang="en-GB" sz="2400" dirty="0" smtClean="0">
                <a:solidFill>
                  <a:srgbClr val="000000"/>
                </a:solidFill>
              </a:rPr>
              <a:t>But that means that every X-adjunct, should have a representation: </a:t>
            </a:r>
          </a:p>
          <a:p>
            <a:pPr>
              <a:buClr>
                <a:srgbClr val="969696"/>
              </a:buClr>
            </a:pPr>
            <a:endParaRPr lang="en-GB" sz="2400" dirty="0">
              <a:solidFill>
                <a:srgbClr val="000000"/>
              </a:solidFill>
              <a:sym typeface="Symbol"/>
            </a:endParaRPr>
          </a:p>
          <a:p>
            <a:pPr>
              <a:buClr>
                <a:srgbClr val="969696"/>
              </a:buClr>
            </a:pPr>
            <a:r>
              <a:rPr lang="de-DE" sz="2400" b="1" dirty="0" smtClean="0">
                <a:sym typeface="Symbol"/>
              </a:rPr>
              <a:t></a:t>
            </a:r>
            <a:r>
              <a:rPr lang="de-DE" sz="2400" b="1" dirty="0">
                <a:sym typeface="Symbol"/>
              </a:rPr>
              <a:t>X</a:t>
            </a:r>
            <a:r>
              <a:rPr lang="de-DE" sz="2400" b="1" dirty="0" smtClean="0">
                <a:sym typeface="Symbol"/>
              </a:rPr>
              <a:t>, </a:t>
            </a:r>
            <a:r>
              <a:rPr lang="de-DE" sz="2400" b="1" dirty="0" err="1">
                <a:sym typeface="Symbol"/>
              </a:rPr>
              <a:t>uX</a:t>
            </a:r>
            <a:r>
              <a:rPr lang="de-DE" sz="2400" b="1" dirty="0" smtClean="0">
                <a:sym typeface="Symbol"/>
              </a:rPr>
              <a:t></a:t>
            </a:r>
            <a:r>
              <a:rPr lang="de-DE" sz="2400" b="1" dirty="0">
                <a:sym typeface="Symbol"/>
              </a:rPr>
              <a:t>.</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dirty="0" smtClean="0"/>
              <a:t> </a:t>
            </a:r>
            <a:endParaRPr lang="en-GB" sz="2400" dirty="0"/>
          </a:p>
          <a:p>
            <a:pPr>
              <a:buClr>
                <a:srgbClr val="969696"/>
              </a:buClr>
            </a:pPr>
            <a:endParaRPr lang="en-GB" sz="2400" b="1" dirty="0" smtClean="0"/>
          </a:p>
          <a:p>
            <a:endParaRPr lang="en-GB" dirty="0" smtClean="0"/>
          </a:p>
        </p:txBody>
      </p:sp>
      <p:cxnSp>
        <p:nvCxnSpPr>
          <p:cNvPr id="8" name="Gerade Verbindung 7"/>
          <p:cNvCxnSpPr/>
          <p:nvPr/>
        </p:nvCxnSpPr>
        <p:spPr>
          <a:xfrm flipV="1">
            <a:off x="1331640" y="3284984"/>
            <a:ext cx="1728192"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3059832" y="3284984"/>
            <a:ext cx="1944216"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989238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91</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6647973"/>
          </a:xfrm>
          <a:prstGeom prst="rect">
            <a:avLst/>
          </a:prstGeom>
          <a:noFill/>
        </p:spPr>
        <p:txBody>
          <a:bodyPr wrap="square" rtlCol="0">
            <a:spAutoFit/>
          </a:bodyPr>
          <a:lstStyle/>
          <a:p>
            <a:r>
              <a:rPr lang="en-GB" sz="2400" b="1" dirty="0" smtClean="0"/>
              <a:t>VP adjuncts, e.g. adverbs, should then be taken to be elements with a featural representation </a:t>
            </a:r>
            <a:r>
              <a:rPr lang="de-DE" sz="2400" b="1" dirty="0" smtClean="0">
                <a:sym typeface="Symbol"/>
              </a:rPr>
              <a:t>V, </a:t>
            </a:r>
            <a:r>
              <a:rPr lang="de-DE" sz="2400" b="1" dirty="0" err="1" smtClean="0">
                <a:sym typeface="Symbol"/>
              </a:rPr>
              <a:t>uV</a:t>
            </a:r>
            <a:r>
              <a:rPr lang="de-DE" sz="2400" b="1" dirty="0" smtClean="0">
                <a:sym typeface="Symbol"/>
              </a:rPr>
              <a:t>. </a:t>
            </a:r>
          </a:p>
          <a:p>
            <a:endParaRPr lang="de-DE" sz="2400" b="1" dirty="0">
              <a:sym typeface="Symbol"/>
            </a:endParaRPr>
          </a:p>
          <a:p>
            <a:r>
              <a:rPr lang="en-GB" sz="2400" dirty="0" smtClean="0">
                <a:sym typeface="Symbol"/>
              </a:rPr>
              <a:t>But, as the picture shows, this solves the adjunct problem. In the configuration below, both V-layers are maximal projections (where colours reflect projection lines):</a:t>
            </a:r>
            <a:endParaRPr lang="en-GB" sz="2400" dirty="0" smtClean="0">
              <a:solidFill>
                <a:srgbClr val="000000"/>
              </a:solidFill>
            </a:endParaRP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r>
              <a:rPr lang="de-DE" sz="2400" dirty="0" smtClean="0">
                <a:sym typeface="Symbol"/>
              </a:rPr>
              <a:t></a:t>
            </a:r>
            <a:r>
              <a:rPr lang="de-DE" sz="2400" dirty="0" smtClean="0">
                <a:solidFill>
                  <a:srgbClr val="3366FF"/>
                </a:solidFill>
                <a:sym typeface="Symbol"/>
              </a:rPr>
              <a:t>V</a:t>
            </a:r>
            <a:r>
              <a:rPr lang="de-DE" sz="2400" dirty="0" smtClean="0">
                <a:sym typeface="Symbol"/>
              </a:rPr>
              <a:t></a:t>
            </a:r>
            <a:r>
              <a:rPr lang="de-DE" sz="2400" dirty="0" smtClean="0"/>
              <a:t> </a:t>
            </a: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r>
              <a:rPr lang="de-DE" sz="2400" dirty="0">
                <a:sym typeface="Symbol"/>
              </a:rPr>
              <a:t> </a:t>
            </a:r>
            <a:r>
              <a:rPr lang="de-DE" sz="2400" dirty="0" smtClean="0">
                <a:sym typeface="Symbol"/>
              </a:rPr>
              <a:t>     V</a:t>
            </a:r>
            <a:r>
              <a:rPr lang="de-DE" sz="2400" dirty="0" smtClean="0"/>
              <a:t> </a:t>
            </a:r>
            <a:r>
              <a:rPr lang="en-GB" sz="2400" b="1" dirty="0">
                <a:solidFill>
                  <a:srgbClr val="000000"/>
                </a:solidFill>
              </a:rPr>
              <a:t>		</a:t>
            </a:r>
            <a:r>
              <a:rPr lang="en-GB" sz="2400" b="1" dirty="0" smtClean="0">
                <a:solidFill>
                  <a:srgbClr val="000000"/>
                </a:solidFill>
              </a:rPr>
              <a:t>		</a:t>
            </a:r>
            <a:r>
              <a:rPr lang="de-DE" sz="2400" dirty="0" smtClean="0">
                <a:sym typeface="Symbol"/>
              </a:rPr>
              <a:t></a:t>
            </a:r>
            <a:r>
              <a:rPr lang="de-DE" sz="2400" dirty="0" smtClean="0">
                <a:solidFill>
                  <a:srgbClr val="3366FF"/>
                </a:solidFill>
                <a:sym typeface="Symbol"/>
              </a:rPr>
              <a:t>V</a:t>
            </a:r>
            <a:r>
              <a:rPr lang="de-DE" sz="2400" dirty="0" smtClean="0">
                <a:sym typeface="Symbol"/>
              </a:rPr>
              <a:t>, </a:t>
            </a:r>
            <a:r>
              <a:rPr lang="de-DE" sz="2400" dirty="0" err="1" smtClean="0">
                <a:sym typeface="Symbol"/>
              </a:rPr>
              <a:t>uV</a:t>
            </a:r>
            <a:r>
              <a:rPr lang="de-DE" sz="2400" dirty="0" smtClean="0">
                <a:sym typeface="Symbol"/>
              </a:rPr>
              <a:t></a:t>
            </a:r>
            <a:r>
              <a:rPr lang="de-DE" sz="2400" dirty="0" smtClean="0"/>
              <a:t>  </a:t>
            </a:r>
          </a:p>
          <a:p>
            <a:pPr>
              <a:buClr>
                <a:srgbClr val="969696"/>
              </a:buClr>
              <a:tabLst>
                <a:tab pos="452438" algn="l"/>
              </a:tabLst>
            </a:pPr>
            <a:r>
              <a:rPr lang="de-DE" sz="2400" dirty="0">
                <a:solidFill>
                  <a:srgbClr val="000000"/>
                </a:solidFill>
              </a:rPr>
              <a:t>	</a:t>
            </a:r>
            <a:endParaRPr lang="en-GB" sz="2400" dirty="0">
              <a:solidFill>
                <a:srgbClr val="000000"/>
              </a:solidFill>
            </a:endParaRPr>
          </a:p>
          <a:p>
            <a:pPr>
              <a:buClr>
                <a:srgbClr val="969696"/>
              </a:buClr>
              <a:tabLst>
                <a:tab pos="452438" algn="l"/>
              </a:tabLst>
            </a:pPr>
            <a:r>
              <a:rPr lang="en-GB" sz="2400" dirty="0" smtClean="0">
                <a:solidFill>
                  <a:srgbClr val="000000"/>
                </a:solidFill>
              </a:rPr>
              <a:t>	Sleep				often</a:t>
            </a:r>
            <a:endParaRPr lang="en-GB" sz="2400"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dirty="0" smtClean="0"/>
              <a:t> </a:t>
            </a:r>
            <a:endParaRPr lang="en-GB" sz="2400" dirty="0"/>
          </a:p>
          <a:p>
            <a:pPr>
              <a:buClr>
                <a:srgbClr val="969696"/>
              </a:buClr>
            </a:pPr>
            <a:endParaRPr lang="en-GB" sz="2400" b="1" dirty="0" smtClean="0"/>
          </a:p>
          <a:p>
            <a:endParaRPr lang="en-GB" dirty="0" smtClean="0"/>
          </a:p>
        </p:txBody>
      </p:sp>
      <p:cxnSp>
        <p:nvCxnSpPr>
          <p:cNvPr id="8" name="Gerade Verbindung 7"/>
          <p:cNvCxnSpPr/>
          <p:nvPr/>
        </p:nvCxnSpPr>
        <p:spPr>
          <a:xfrm flipV="1">
            <a:off x="1475656" y="4365104"/>
            <a:ext cx="1728192"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3203848" y="4365104"/>
            <a:ext cx="1944216"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979189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92</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7017304"/>
          </a:xfrm>
          <a:prstGeom prst="rect">
            <a:avLst/>
          </a:prstGeom>
          <a:noFill/>
        </p:spPr>
        <p:txBody>
          <a:bodyPr wrap="square" rtlCol="0">
            <a:spAutoFit/>
          </a:bodyPr>
          <a:lstStyle/>
          <a:p>
            <a:r>
              <a:rPr lang="en-GB" sz="2400" b="1" dirty="0" smtClean="0"/>
              <a:t>VP adjuncts, e.g. adverbs, should then be taken to be elements with a featural representation </a:t>
            </a:r>
            <a:r>
              <a:rPr lang="de-DE" sz="2400" b="1" dirty="0" smtClean="0">
                <a:sym typeface="Symbol"/>
              </a:rPr>
              <a:t>V, </a:t>
            </a:r>
            <a:r>
              <a:rPr lang="de-DE" sz="2400" b="1" dirty="0" err="1" smtClean="0">
                <a:sym typeface="Symbol"/>
              </a:rPr>
              <a:t>uV</a:t>
            </a:r>
            <a:r>
              <a:rPr lang="de-DE" sz="2400" b="1" dirty="0" smtClean="0">
                <a:sym typeface="Symbol"/>
              </a:rPr>
              <a:t>. </a:t>
            </a:r>
          </a:p>
          <a:p>
            <a:endParaRPr lang="de-DE" sz="2400" b="1" dirty="0">
              <a:sym typeface="Symbol"/>
            </a:endParaRPr>
          </a:p>
          <a:p>
            <a:r>
              <a:rPr lang="en-GB" sz="2400" dirty="0" smtClean="0">
                <a:sym typeface="Symbol"/>
              </a:rPr>
              <a:t>But, as the picture shows, this solves the adjunct problem. In the configuration below, both V-layers are maximal projections (where colours reflect projection lines;</a:t>
            </a:r>
            <a:endParaRPr lang="en-GB" sz="2400" dirty="0" smtClean="0">
              <a:solidFill>
                <a:srgbClr val="000000"/>
              </a:solidFill>
            </a:endParaRP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r>
              <a:rPr lang="de-DE" sz="2400" dirty="0" smtClean="0">
                <a:sym typeface="Symbol"/>
              </a:rPr>
              <a:t></a:t>
            </a:r>
            <a:r>
              <a:rPr lang="de-DE" sz="2400" dirty="0" smtClean="0">
                <a:solidFill>
                  <a:srgbClr val="3366FF"/>
                </a:solidFill>
                <a:sym typeface="Symbol"/>
              </a:rPr>
              <a:t>V</a:t>
            </a:r>
            <a:r>
              <a:rPr lang="de-DE" sz="2400" dirty="0" smtClean="0">
                <a:sym typeface="Symbol"/>
              </a:rPr>
              <a:t></a:t>
            </a:r>
            <a:r>
              <a:rPr lang="de-DE" sz="2400" b="1" baseline="30000" dirty="0">
                <a:solidFill>
                  <a:srgbClr val="FF0000"/>
                </a:solidFill>
                <a:sym typeface="Symbol"/>
              </a:rPr>
              <a:t>MAX</a:t>
            </a:r>
            <a:r>
              <a:rPr lang="de-DE" sz="2400" dirty="0">
                <a:solidFill>
                  <a:srgbClr val="FF0000"/>
                </a:solidFill>
              </a:rPr>
              <a:t>  </a:t>
            </a:r>
            <a:endParaRPr lang="en-GB" sz="2400" b="1" dirty="0" smtClean="0">
              <a:solidFill>
                <a:srgbClr val="FF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r>
              <a:rPr lang="de-DE" sz="2400" dirty="0">
                <a:sym typeface="Symbol"/>
              </a:rPr>
              <a:t> </a:t>
            </a:r>
            <a:r>
              <a:rPr lang="de-DE" sz="2400" dirty="0" smtClean="0">
                <a:sym typeface="Symbol"/>
              </a:rPr>
              <a:t>     V</a:t>
            </a:r>
            <a:r>
              <a:rPr lang="de-DE" sz="2400" b="1" baseline="30000" dirty="0" smtClean="0">
                <a:solidFill>
                  <a:srgbClr val="FF0000"/>
                </a:solidFill>
                <a:sym typeface="Symbol"/>
              </a:rPr>
              <a:t>MAX</a:t>
            </a:r>
            <a:r>
              <a:rPr lang="de-DE" sz="2400" dirty="0" smtClean="0">
                <a:solidFill>
                  <a:srgbClr val="FF0000"/>
                </a:solidFill>
              </a:rPr>
              <a:t> </a:t>
            </a:r>
            <a:r>
              <a:rPr lang="en-GB" sz="2400" b="1" dirty="0">
                <a:solidFill>
                  <a:srgbClr val="000000"/>
                </a:solidFill>
              </a:rPr>
              <a:t>		</a:t>
            </a:r>
            <a:r>
              <a:rPr lang="en-GB" sz="2400" b="1" dirty="0" smtClean="0">
                <a:solidFill>
                  <a:srgbClr val="000000"/>
                </a:solidFill>
              </a:rPr>
              <a:t>		</a:t>
            </a:r>
            <a:r>
              <a:rPr lang="de-DE" sz="2400" dirty="0" smtClean="0">
                <a:sym typeface="Symbol"/>
              </a:rPr>
              <a:t></a:t>
            </a:r>
            <a:r>
              <a:rPr lang="de-DE" sz="2400" dirty="0" smtClean="0">
                <a:solidFill>
                  <a:srgbClr val="3366FF"/>
                </a:solidFill>
                <a:sym typeface="Symbol"/>
              </a:rPr>
              <a:t>V</a:t>
            </a:r>
            <a:r>
              <a:rPr lang="de-DE" sz="2400" dirty="0" smtClean="0">
                <a:sym typeface="Symbol"/>
              </a:rPr>
              <a:t>, </a:t>
            </a:r>
            <a:r>
              <a:rPr lang="de-DE" sz="2400" dirty="0" err="1" smtClean="0">
                <a:sym typeface="Symbol"/>
              </a:rPr>
              <a:t>uV</a:t>
            </a:r>
            <a:r>
              <a:rPr lang="de-DE" sz="2400" dirty="0" smtClean="0">
                <a:sym typeface="Symbol"/>
              </a:rPr>
              <a:t></a:t>
            </a:r>
            <a:r>
              <a:rPr lang="de-DE" sz="2400" dirty="0" smtClean="0"/>
              <a:t>  </a:t>
            </a:r>
          </a:p>
          <a:p>
            <a:pPr>
              <a:buClr>
                <a:srgbClr val="969696"/>
              </a:buClr>
            </a:pPr>
            <a:endParaRPr lang="de-DE" sz="2400" dirty="0">
              <a:solidFill>
                <a:srgbClr val="000000"/>
              </a:solidFill>
            </a:endParaRPr>
          </a:p>
          <a:p>
            <a:pPr>
              <a:buClr>
                <a:srgbClr val="969696"/>
              </a:buClr>
              <a:tabLst>
                <a:tab pos="452438" algn="l"/>
              </a:tabLst>
            </a:pPr>
            <a:r>
              <a:rPr lang="de-DE" sz="2400" dirty="0" smtClean="0">
                <a:solidFill>
                  <a:srgbClr val="000000"/>
                </a:solidFill>
              </a:rPr>
              <a:t>	</a:t>
            </a:r>
            <a:r>
              <a:rPr lang="de-DE" sz="2400" dirty="0" err="1" smtClean="0">
                <a:solidFill>
                  <a:srgbClr val="000000"/>
                </a:solidFill>
              </a:rPr>
              <a:t>Sleep</a:t>
            </a:r>
            <a:r>
              <a:rPr lang="de-DE" sz="2400" dirty="0" smtClean="0">
                <a:solidFill>
                  <a:srgbClr val="000000"/>
                </a:solidFill>
              </a:rPr>
              <a:t>				</a:t>
            </a:r>
            <a:r>
              <a:rPr lang="de-DE" sz="2400" dirty="0" err="1" smtClean="0">
                <a:solidFill>
                  <a:srgbClr val="000000"/>
                </a:solidFill>
              </a:rPr>
              <a:t>often</a:t>
            </a:r>
            <a:endParaRPr lang="en-GB" sz="2400"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dirty="0" smtClean="0"/>
              <a:t> </a:t>
            </a:r>
            <a:endParaRPr lang="en-GB" sz="2400" dirty="0"/>
          </a:p>
          <a:p>
            <a:pPr>
              <a:buClr>
                <a:srgbClr val="969696"/>
              </a:buClr>
            </a:pPr>
            <a:endParaRPr lang="en-GB" sz="2400" b="1" dirty="0" smtClean="0"/>
          </a:p>
          <a:p>
            <a:endParaRPr lang="en-GB" dirty="0" smtClean="0"/>
          </a:p>
        </p:txBody>
      </p:sp>
      <p:cxnSp>
        <p:nvCxnSpPr>
          <p:cNvPr id="8" name="Gerade Verbindung 7"/>
          <p:cNvCxnSpPr/>
          <p:nvPr/>
        </p:nvCxnSpPr>
        <p:spPr>
          <a:xfrm flipV="1">
            <a:off x="1475656" y="4365104"/>
            <a:ext cx="1728192"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3203848" y="4365104"/>
            <a:ext cx="1944216"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699523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93</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VIII. Labeling </a:t>
            </a:r>
            <a:r>
              <a:rPr lang="de-DE" sz="3600" b="1" dirty="0" err="1">
                <a:solidFill>
                  <a:srgbClr val="000000"/>
                </a:solidFill>
              </a:rPr>
              <a:t>configurations</a:t>
            </a:r>
            <a:endParaRPr lang="de-DE" sz="3600" b="1" dirty="0">
              <a:solidFill>
                <a:srgbClr val="000000"/>
              </a:solidFill>
            </a:endParaRPr>
          </a:p>
        </p:txBody>
      </p:sp>
      <p:sp>
        <p:nvSpPr>
          <p:cNvPr id="7" name="Textfeld 6"/>
          <p:cNvSpPr txBox="1"/>
          <p:nvPr/>
        </p:nvSpPr>
        <p:spPr>
          <a:xfrm>
            <a:off x="431540" y="1268760"/>
            <a:ext cx="8280920" cy="3785652"/>
          </a:xfrm>
          <a:prstGeom prst="rect">
            <a:avLst/>
          </a:prstGeom>
          <a:noFill/>
        </p:spPr>
        <p:txBody>
          <a:bodyPr wrap="square" rtlCol="0">
            <a:spAutoFit/>
          </a:bodyPr>
          <a:lstStyle/>
          <a:p>
            <a:r>
              <a:rPr lang="en-GB" sz="2400" b="1" dirty="0" smtClean="0"/>
              <a:t>Note that, as things stand now, adjuncts must be specified for the phrases they adjoin. </a:t>
            </a:r>
          </a:p>
          <a:p>
            <a:endParaRPr lang="en-GB" sz="2400" b="1" dirty="0"/>
          </a:p>
          <a:p>
            <a:pPr marL="342900" indent="-342900">
              <a:buFont typeface="Wingdings" charset="2"/>
              <a:buChar char="§"/>
            </a:pPr>
            <a:r>
              <a:rPr lang="en-GB" sz="2400" dirty="0" smtClean="0"/>
              <a:t>For VP-adverbs we can indeed say that they are elements with a categorial feature set </a:t>
            </a:r>
            <a:r>
              <a:rPr lang="de-DE" sz="2400" b="1" dirty="0" smtClean="0">
                <a:sym typeface="Symbol"/>
              </a:rPr>
              <a:t></a:t>
            </a:r>
            <a:r>
              <a:rPr lang="de-DE" sz="2400" b="1" dirty="0">
                <a:sym typeface="Symbol"/>
              </a:rPr>
              <a:t>V</a:t>
            </a:r>
            <a:r>
              <a:rPr lang="de-DE" sz="2400" b="1" dirty="0" smtClean="0">
                <a:sym typeface="Symbol"/>
              </a:rPr>
              <a:t>, </a:t>
            </a:r>
            <a:r>
              <a:rPr lang="de-DE" sz="2400" b="1" dirty="0" err="1">
                <a:sym typeface="Symbol"/>
              </a:rPr>
              <a:t>uV</a:t>
            </a:r>
            <a:r>
              <a:rPr lang="de-DE" sz="2400" b="1" dirty="0">
                <a:sym typeface="Symbol"/>
              </a:rPr>
              <a:t></a:t>
            </a:r>
            <a:r>
              <a:rPr lang="de-DE" sz="2400" dirty="0" smtClean="0">
                <a:sym typeface="Symbol"/>
              </a:rPr>
              <a:t>.</a:t>
            </a:r>
          </a:p>
          <a:p>
            <a:endParaRPr lang="de-DE" sz="2400" b="1" dirty="0">
              <a:sym typeface="Symbol"/>
            </a:endParaRPr>
          </a:p>
          <a:p>
            <a:pPr marL="342900" indent="-342900">
              <a:buFont typeface="Wingdings" charset="2"/>
              <a:buChar char="§"/>
            </a:pPr>
            <a:r>
              <a:rPr lang="de-DE" sz="2400" dirty="0" smtClean="0">
                <a:sym typeface="Symbol"/>
              </a:rPr>
              <a:t>But </a:t>
            </a:r>
            <a:r>
              <a:rPr lang="de-DE" sz="2400" dirty="0" err="1" smtClean="0">
                <a:sym typeface="Symbol"/>
              </a:rPr>
              <a:t>how</a:t>
            </a:r>
            <a:r>
              <a:rPr lang="de-DE" sz="2400" dirty="0" smtClean="0">
                <a:sym typeface="Symbol"/>
              </a:rPr>
              <a:t> </a:t>
            </a:r>
            <a:r>
              <a:rPr lang="de-DE" sz="2400" dirty="0" err="1" smtClean="0">
                <a:sym typeface="Symbol"/>
              </a:rPr>
              <a:t>about</a:t>
            </a:r>
            <a:r>
              <a:rPr lang="de-DE" sz="2400" dirty="0" smtClean="0">
                <a:sym typeface="Symbol"/>
              </a:rPr>
              <a:t> </a:t>
            </a:r>
            <a:r>
              <a:rPr lang="de-DE" sz="2400" dirty="0" err="1" smtClean="0">
                <a:sym typeface="Symbol"/>
              </a:rPr>
              <a:t>other</a:t>
            </a:r>
            <a:r>
              <a:rPr lang="de-DE" sz="2400" dirty="0" smtClean="0">
                <a:sym typeface="Symbol"/>
              </a:rPr>
              <a:t> </a:t>
            </a:r>
            <a:r>
              <a:rPr lang="de-DE" sz="2400" dirty="0" err="1" smtClean="0">
                <a:sym typeface="Symbol"/>
              </a:rPr>
              <a:t>types</a:t>
            </a:r>
            <a:r>
              <a:rPr lang="de-DE" sz="2400" dirty="0" smtClean="0">
                <a:sym typeface="Symbol"/>
              </a:rPr>
              <a:t> </a:t>
            </a:r>
            <a:r>
              <a:rPr lang="de-DE" sz="2400" dirty="0" err="1" smtClean="0">
                <a:sym typeface="Symbol"/>
              </a:rPr>
              <a:t>of</a:t>
            </a:r>
            <a:r>
              <a:rPr lang="de-DE" sz="2400" dirty="0" smtClean="0">
                <a:sym typeface="Symbol"/>
              </a:rPr>
              <a:t> </a:t>
            </a:r>
            <a:r>
              <a:rPr lang="de-DE" sz="2400" dirty="0" err="1" smtClean="0">
                <a:sym typeface="Symbol"/>
              </a:rPr>
              <a:t>adjuncts</a:t>
            </a:r>
            <a:r>
              <a:rPr lang="de-DE" sz="2400" dirty="0" smtClean="0">
                <a:sym typeface="Symbol"/>
              </a:rPr>
              <a:t> (in </a:t>
            </a:r>
            <a:r>
              <a:rPr lang="de-DE" sz="2400" dirty="0" err="1" smtClean="0">
                <a:sym typeface="Symbol"/>
              </a:rPr>
              <a:t>the</a:t>
            </a:r>
            <a:r>
              <a:rPr lang="de-DE" sz="2400" dirty="0" smtClean="0">
                <a:sym typeface="Symbol"/>
              </a:rPr>
              <a:t> verbal </a:t>
            </a:r>
            <a:r>
              <a:rPr lang="de-DE" sz="2400" dirty="0" err="1" smtClean="0">
                <a:sym typeface="Symbol"/>
              </a:rPr>
              <a:t>domain</a:t>
            </a:r>
            <a:r>
              <a:rPr lang="de-DE" sz="2400" dirty="0" smtClean="0">
                <a:sym typeface="Symbol"/>
              </a:rPr>
              <a:t>)?</a:t>
            </a:r>
          </a:p>
          <a:p>
            <a:pPr marL="342900" indent="-342900">
              <a:buFont typeface="Wingdings" charset="2"/>
              <a:buChar char="§"/>
            </a:pPr>
            <a:endParaRPr lang="de-DE" sz="2400" dirty="0">
              <a:sym typeface="Symbol"/>
            </a:endParaRPr>
          </a:p>
          <a:p>
            <a:pPr marL="342900" indent="-342900">
              <a:buFont typeface="Wingdings" charset="2"/>
              <a:buChar char="§"/>
            </a:pPr>
            <a:r>
              <a:rPr lang="de-DE" sz="2400" dirty="0" err="1" smtClean="0">
                <a:sym typeface="Symbol"/>
              </a:rPr>
              <a:t>Since</a:t>
            </a:r>
            <a:r>
              <a:rPr lang="de-DE" sz="2400" dirty="0" smtClean="0">
                <a:sym typeface="Symbol"/>
              </a:rPr>
              <a:t> PP-</a:t>
            </a:r>
            <a:r>
              <a:rPr lang="de-DE" sz="2400" dirty="0" err="1" smtClean="0">
                <a:sym typeface="Symbol"/>
              </a:rPr>
              <a:t>adjuncts</a:t>
            </a:r>
            <a:r>
              <a:rPr lang="de-DE" sz="2400" dirty="0" smtClean="0">
                <a:sym typeface="Symbol"/>
              </a:rPr>
              <a:t> </a:t>
            </a:r>
            <a:r>
              <a:rPr lang="de-DE" sz="2400" dirty="0" err="1" smtClean="0">
                <a:sym typeface="Symbol"/>
              </a:rPr>
              <a:t>are</a:t>
            </a:r>
            <a:r>
              <a:rPr lang="de-DE" sz="2400" dirty="0" smtClean="0">
                <a:sym typeface="Symbol"/>
              </a:rPr>
              <a:t> </a:t>
            </a:r>
            <a:r>
              <a:rPr lang="de-DE" sz="2400" dirty="0" err="1" smtClean="0">
                <a:sym typeface="Symbol"/>
              </a:rPr>
              <a:t>most</a:t>
            </a:r>
            <a:r>
              <a:rPr lang="de-DE" sz="2400" dirty="0" smtClean="0">
                <a:sym typeface="Symbol"/>
              </a:rPr>
              <a:t> flexible in </a:t>
            </a:r>
            <a:r>
              <a:rPr lang="de-DE" sz="2400" dirty="0" err="1" smtClean="0">
                <a:sym typeface="Symbol"/>
              </a:rPr>
              <a:t>this</a:t>
            </a:r>
            <a:r>
              <a:rPr lang="de-DE" sz="2400" dirty="0" smtClean="0">
                <a:sym typeface="Symbol"/>
              </a:rPr>
              <a:t> sense, </a:t>
            </a:r>
            <a:r>
              <a:rPr lang="de-DE" sz="2400" dirty="0" err="1" smtClean="0">
                <a:sym typeface="Symbol"/>
              </a:rPr>
              <a:t>let‘s</a:t>
            </a:r>
            <a:r>
              <a:rPr lang="de-DE" sz="2400" dirty="0" smtClean="0">
                <a:sym typeface="Symbol"/>
              </a:rPr>
              <a:t> </a:t>
            </a:r>
            <a:r>
              <a:rPr lang="de-DE" sz="2400" dirty="0" err="1" smtClean="0">
                <a:sym typeface="Symbol"/>
              </a:rPr>
              <a:t>therefore</a:t>
            </a:r>
            <a:r>
              <a:rPr lang="de-DE" sz="2400" dirty="0" smtClean="0">
                <a:sym typeface="Symbol"/>
              </a:rPr>
              <a:t> </a:t>
            </a:r>
            <a:r>
              <a:rPr lang="de-DE" sz="2400" dirty="0" err="1" smtClean="0">
                <a:sym typeface="Symbol"/>
              </a:rPr>
              <a:t>focus</a:t>
            </a:r>
            <a:r>
              <a:rPr lang="de-DE" sz="2400" dirty="0" smtClean="0">
                <a:sym typeface="Symbol"/>
              </a:rPr>
              <a:t> on PP </a:t>
            </a:r>
            <a:r>
              <a:rPr lang="de-DE" sz="2400" dirty="0" err="1" smtClean="0">
                <a:sym typeface="Symbol"/>
              </a:rPr>
              <a:t>adjuncts</a:t>
            </a:r>
            <a:r>
              <a:rPr lang="de-DE" sz="2400" dirty="0" smtClean="0">
                <a:sym typeface="Symbol"/>
              </a:rPr>
              <a:t> (</a:t>
            </a:r>
            <a:r>
              <a:rPr lang="de-DE" sz="2400" dirty="0" err="1" smtClean="0">
                <a:sym typeface="Symbol"/>
              </a:rPr>
              <a:t>and</a:t>
            </a:r>
            <a:r>
              <a:rPr lang="de-DE" sz="2400" dirty="0" smtClean="0">
                <a:sym typeface="Symbol"/>
              </a:rPr>
              <a:t> </a:t>
            </a:r>
            <a:r>
              <a:rPr lang="de-DE" sz="2400" dirty="0" err="1" smtClean="0">
                <a:sym typeface="Symbol"/>
              </a:rPr>
              <a:t>arguments</a:t>
            </a:r>
            <a:r>
              <a:rPr lang="de-DE" sz="2400" dirty="0" smtClean="0">
                <a:sym typeface="Symbol"/>
              </a:rPr>
              <a:t>).</a:t>
            </a:r>
            <a:endParaRPr lang="en-GB" sz="2400" dirty="0">
              <a:sym typeface="Symbol"/>
            </a:endParaRPr>
          </a:p>
        </p:txBody>
      </p:sp>
    </p:spTree>
    <p:extLst>
      <p:ext uri="{BB962C8B-B14F-4D97-AF65-F5344CB8AC3E}">
        <p14:creationId xmlns:p14="http://schemas.microsoft.com/office/powerpoint/2010/main" val="419306101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0"/>
            <a:ext cx="9144000" cy="5445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solidFill>
            </a:endParaRPr>
          </a:p>
        </p:txBody>
      </p:sp>
      <p:sp>
        <p:nvSpPr>
          <p:cNvPr id="10" name="Textfeld 9"/>
          <p:cNvSpPr txBox="1"/>
          <p:nvPr/>
        </p:nvSpPr>
        <p:spPr>
          <a:xfrm>
            <a:off x="755576" y="1484784"/>
            <a:ext cx="8172400" cy="584775"/>
          </a:xfrm>
          <a:prstGeom prst="rect">
            <a:avLst/>
          </a:prstGeom>
          <a:noFill/>
        </p:spPr>
        <p:txBody>
          <a:bodyPr wrap="square" rtlCol="0">
            <a:spAutoFit/>
          </a:bodyPr>
          <a:lstStyle/>
          <a:p>
            <a:pPr algn="r"/>
            <a:r>
              <a:rPr lang="de-DE" sz="3200" b="1" dirty="0" smtClean="0">
                <a:solidFill>
                  <a:srgbClr val="192C43"/>
                </a:solidFill>
              </a:rPr>
              <a:t>PP </a:t>
            </a:r>
            <a:r>
              <a:rPr lang="de-DE" sz="3200" b="1" dirty="0" err="1" smtClean="0">
                <a:solidFill>
                  <a:srgbClr val="192C43"/>
                </a:solidFill>
              </a:rPr>
              <a:t>adjuncts</a:t>
            </a:r>
            <a:r>
              <a:rPr lang="de-DE" sz="3200" b="1" dirty="0" smtClean="0">
                <a:solidFill>
                  <a:srgbClr val="192C43"/>
                </a:solidFill>
              </a:rPr>
              <a:t> </a:t>
            </a:r>
            <a:r>
              <a:rPr lang="de-DE" sz="3200" b="1" dirty="0" err="1" smtClean="0">
                <a:solidFill>
                  <a:srgbClr val="192C43"/>
                </a:solidFill>
              </a:rPr>
              <a:t>and</a:t>
            </a:r>
            <a:r>
              <a:rPr lang="de-DE" sz="3200" b="1" dirty="0" smtClean="0">
                <a:solidFill>
                  <a:srgbClr val="192C43"/>
                </a:solidFill>
              </a:rPr>
              <a:t> </a:t>
            </a:r>
            <a:r>
              <a:rPr lang="de-DE" sz="3200" b="1" smtClean="0">
                <a:solidFill>
                  <a:srgbClr val="192C43"/>
                </a:solidFill>
              </a:rPr>
              <a:t>arguments</a:t>
            </a:r>
            <a:endParaRPr lang="en-GB" sz="3200" dirty="0">
              <a:solidFill>
                <a:srgbClr val="192C43"/>
              </a:solidFill>
            </a:endParaRP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8" y="5805264"/>
            <a:ext cx="3600000" cy="679793"/>
          </a:xfrm>
          <a:prstGeom prst="rect">
            <a:avLst/>
          </a:prstGeom>
        </p:spPr>
      </p:pic>
      <p:pic>
        <p:nvPicPr>
          <p:cNvPr id="12" name="Bild 2" descr="GC_Logo_rgb_grau-blau.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683184"/>
            <a:ext cx="1979712" cy="986176"/>
          </a:xfrm>
          <a:prstGeom prst="rect">
            <a:avLst/>
          </a:prstGeom>
        </p:spPr>
      </p:pic>
    </p:spTree>
    <p:extLst>
      <p:ext uri="{BB962C8B-B14F-4D97-AF65-F5344CB8AC3E}">
        <p14:creationId xmlns:p14="http://schemas.microsoft.com/office/powerpoint/2010/main" val="50034733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95</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smtClean="0">
                <a:solidFill>
                  <a:srgbClr val="000000"/>
                </a:solidFill>
              </a:rPr>
              <a:t>IX. PP Arguments </a:t>
            </a:r>
            <a:r>
              <a:rPr lang="de-DE" sz="3600" b="1" dirty="0" err="1" smtClean="0">
                <a:solidFill>
                  <a:srgbClr val="000000"/>
                </a:solidFill>
              </a:rPr>
              <a:t>and</a:t>
            </a:r>
            <a:r>
              <a:rPr lang="de-DE" sz="3600" b="1" dirty="0" smtClean="0">
                <a:solidFill>
                  <a:srgbClr val="000000"/>
                </a:solidFill>
              </a:rPr>
              <a:t> </a:t>
            </a:r>
            <a:r>
              <a:rPr lang="de-DE" sz="3600" b="1" dirty="0" err="1" smtClean="0">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3416320"/>
          </a:xfrm>
          <a:prstGeom prst="rect">
            <a:avLst/>
          </a:prstGeom>
          <a:noFill/>
        </p:spPr>
        <p:txBody>
          <a:bodyPr wrap="square" rtlCol="0">
            <a:spAutoFit/>
          </a:bodyPr>
          <a:lstStyle/>
          <a:p>
            <a:r>
              <a:rPr lang="en-GB" sz="2400" b="1" dirty="0" smtClean="0"/>
              <a:t>If PPs behave as VP adjuncts, they should be analysed as </a:t>
            </a:r>
            <a:r>
              <a:rPr lang="en-GB" sz="2400" b="1" dirty="0" smtClean="0">
                <a:sym typeface="Symbol"/>
              </a:rPr>
              <a:t>V, </a:t>
            </a:r>
            <a:r>
              <a:rPr lang="en-GB" sz="2400" b="1" dirty="0" err="1" smtClean="0">
                <a:sym typeface="Symbol"/>
              </a:rPr>
              <a:t>uV</a:t>
            </a:r>
            <a:r>
              <a:rPr lang="en-GB" sz="2400" b="1" dirty="0" smtClean="0">
                <a:sym typeface="Symbol"/>
              </a:rPr>
              <a:t>. But such an analysis gives rise to the following two issues:</a:t>
            </a:r>
            <a:endParaRPr lang="en-GB" sz="2400" b="1" dirty="0" smtClean="0"/>
          </a:p>
          <a:p>
            <a:endParaRPr lang="en-GB" sz="2400" dirty="0" smtClean="0"/>
          </a:p>
          <a:p>
            <a:pPr marL="342900" indent="-342900">
              <a:buFont typeface="Wingdings" charset="2"/>
              <a:buChar char="§"/>
            </a:pPr>
            <a:r>
              <a:rPr lang="en-GB" sz="2400" dirty="0" smtClean="0"/>
              <a:t>If PPs are </a:t>
            </a:r>
            <a:r>
              <a:rPr lang="en-GB" sz="2400" dirty="0" smtClean="0">
                <a:sym typeface="Symbol"/>
              </a:rPr>
              <a:t>V, </a:t>
            </a:r>
            <a:r>
              <a:rPr lang="en-GB" sz="2400" dirty="0" err="1" smtClean="0">
                <a:sym typeface="Symbol"/>
              </a:rPr>
              <a:t>uV</a:t>
            </a:r>
            <a:r>
              <a:rPr lang="en-GB" sz="2400" dirty="0" smtClean="0">
                <a:sym typeface="Symbol"/>
              </a:rPr>
              <a:t>, what are Ps?</a:t>
            </a:r>
          </a:p>
          <a:p>
            <a:endParaRPr lang="en-GB" sz="2400" b="1" dirty="0" smtClean="0">
              <a:sym typeface="Symbol"/>
            </a:endParaRPr>
          </a:p>
          <a:p>
            <a:pPr marL="342900" indent="-342900">
              <a:buFont typeface="Wingdings" charset="2"/>
              <a:buChar char="§"/>
            </a:pPr>
            <a:r>
              <a:rPr lang="en-GB" sz="2400" dirty="0" smtClean="0"/>
              <a:t>PPs</a:t>
            </a:r>
            <a:r>
              <a:rPr lang="en-GB" sz="2400" dirty="0"/>
              <a:t> </a:t>
            </a:r>
            <a:r>
              <a:rPr lang="en-GB" sz="2400" dirty="0" smtClean="0"/>
              <a:t>may adjoin to (at least) NPs, APs and VPs.</a:t>
            </a:r>
          </a:p>
          <a:p>
            <a:pPr marL="342900" indent="-342900">
              <a:buFont typeface="Wingdings" charset="2"/>
              <a:buChar char="§"/>
            </a:pPr>
            <a:endParaRPr lang="en-GB" sz="2400" dirty="0"/>
          </a:p>
          <a:p>
            <a:r>
              <a:rPr lang="en-GB" sz="2400" dirty="0" smtClean="0"/>
              <a:t>I will address both questions here, starting with the first one.</a:t>
            </a:r>
          </a:p>
        </p:txBody>
      </p:sp>
    </p:spTree>
    <p:extLst>
      <p:ext uri="{BB962C8B-B14F-4D97-AF65-F5344CB8AC3E}">
        <p14:creationId xmlns:p14="http://schemas.microsoft.com/office/powerpoint/2010/main" val="181094188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96</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4801314"/>
          </a:xfrm>
          <a:prstGeom prst="rect">
            <a:avLst/>
          </a:prstGeom>
          <a:noFill/>
        </p:spPr>
        <p:txBody>
          <a:bodyPr wrap="square" rtlCol="0">
            <a:spAutoFit/>
          </a:bodyPr>
          <a:lstStyle/>
          <a:p>
            <a:r>
              <a:rPr lang="en-GB" sz="2400" b="1" dirty="0" smtClean="0"/>
              <a:t>P selects DP</a:t>
            </a: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r>
              <a:rPr lang="de-DE" sz="2400" dirty="0" smtClean="0">
                <a:sym typeface="Symbol"/>
              </a:rPr>
              <a:t></a:t>
            </a:r>
            <a:r>
              <a:rPr lang="de-DE" sz="2400" dirty="0">
                <a:sym typeface="Symbol"/>
              </a:rPr>
              <a:t>V</a:t>
            </a:r>
            <a:r>
              <a:rPr lang="de-DE" sz="2400" dirty="0" smtClean="0">
                <a:sym typeface="Symbol"/>
              </a:rPr>
              <a:t>,</a:t>
            </a:r>
            <a:r>
              <a:rPr lang="de-DE" sz="2400" dirty="0" smtClean="0"/>
              <a:t> </a:t>
            </a:r>
            <a:r>
              <a:rPr lang="de-DE" sz="2400" dirty="0" smtClean="0">
                <a:sym typeface="Symbol"/>
              </a:rPr>
              <a:t></a:t>
            </a:r>
            <a:r>
              <a:rPr lang="de-DE" sz="2400" dirty="0" err="1">
                <a:sym typeface="Symbol"/>
              </a:rPr>
              <a:t>uV</a:t>
            </a:r>
            <a:r>
              <a:rPr lang="de-DE" sz="2400" dirty="0" smtClean="0">
                <a:sym typeface="Symbol"/>
              </a:rPr>
              <a:t></a:t>
            </a: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	...</a:t>
            </a:r>
            <a:r>
              <a:rPr lang="en-GB" sz="2400" b="1" dirty="0">
                <a:solidFill>
                  <a:srgbClr val="000000"/>
                </a:solidFill>
              </a:rPr>
              <a:t>			</a:t>
            </a:r>
            <a:r>
              <a:rPr lang="en-GB" sz="2400" b="1" dirty="0" smtClean="0">
                <a:solidFill>
                  <a:srgbClr val="000000"/>
                </a:solidFill>
              </a:rPr>
              <a:t>	</a:t>
            </a:r>
            <a:r>
              <a:rPr lang="de-DE" sz="2400" dirty="0" smtClean="0">
                <a:sym typeface="Symbol"/>
              </a:rPr>
              <a:t>D</a:t>
            </a:r>
            <a:r>
              <a:rPr lang="de-DE" sz="2400" dirty="0" smtClean="0"/>
              <a:t> </a:t>
            </a:r>
          </a:p>
          <a:p>
            <a:pPr>
              <a:buClr>
                <a:srgbClr val="969696"/>
              </a:buClr>
            </a:pPr>
            <a:endParaRPr lang="de-DE" sz="2400" b="1" dirty="0">
              <a:solidFill>
                <a:srgbClr val="000000"/>
              </a:solidFill>
            </a:endParaRPr>
          </a:p>
          <a:p>
            <a:pPr>
              <a:buClr>
                <a:srgbClr val="969696"/>
              </a:buClr>
            </a:pPr>
            <a:endParaRPr lang="de-DE" sz="2400" dirty="0" smtClean="0">
              <a:solidFill>
                <a:srgbClr val="000000"/>
              </a:solidFill>
            </a:endParaRPr>
          </a:p>
          <a:p>
            <a:pPr>
              <a:buClr>
                <a:srgbClr val="969696"/>
              </a:buClr>
            </a:pPr>
            <a:r>
              <a:rPr lang="de-DE" sz="2400" dirty="0" err="1" smtClean="0">
                <a:solidFill>
                  <a:srgbClr val="000000"/>
                </a:solidFill>
              </a:rPr>
              <a:t>If</a:t>
            </a:r>
            <a:r>
              <a:rPr lang="de-DE" sz="2400" dirty="0" smtClean="0">
                <a:solidFill>
                  <a:srgbClr val="000000"/>
                </a:solidFill>
              </a:rPr>
              <a:t> </a:t>
            </a:r>
            <a:r>
              <a:rPr lang="de-DE" sz="2400" dirty="0" smtClean="0">
                <a:sym typeface="Symbol"/>
              </a:rPr>
              <a:t>a PP  </a:t>
            </a:r>
            <a:r>
              <a:rPr lang="de-DE" sz="2400" dirty="0" err="1" smtClean="0">
                <a:sym typeface="Symbol"/>
              </a:rPr>
              <a:t>is</a:t>
            </a:r>
            <a:r>
              <a:rPr lang="de-DE" sz="2400" dirty="0" smtClean="0">
                <a:sym typeface="Symbol"/>
              </a:rPr>
              <a:t> </a:t>
            </a:r>
            <a:r>
              <a:rPr lang="de-DE" sz="2400" dirty="0" smtClean="0"/>
              <a:t> </a:t>
            </a:r>
            <a:r>
              <a:rPr lang="de-DE" sz="2400" dirty="0" smtClean="0">
                <a:sym typeface="Symbol"/>
              </a:rPr>
              <a:t></a:t>
            </a:r>
            <a:r>
              <a:rPr lang="de-DE" sz="2400" dirty="0">
                <a:sym typeface="Symbol"/>
              </a:rPr>
              <a:t>V,</a:t>
            </a:r>
            <a:r>
              <a:rPr lang="de-DE" sz="2400" dirty="0" smtClean="0"/>
              <a:t> </a:t>
            </a:r>
            <a:r>
              <a:rPr lang="de-DE" sz="2400" dirty="0" smtClean="0">
                <a:sym typeface="Symbol"/>
              </a:rPr>
              <a:t></a:t>
            </a:r>
            <a:r>
              <a:rPr lang="de-DE" sz="2400" dirty="0" err="1" smtClean="0">
                <a:sym typeface="Symbol"/>
              </a:rPr>
              <a:t>uV</a:t>
            </a:r>
            <a:r>
              <a:rPr lang="de-DE" sz="2400" dirty="0" smtClean="0">
                <a:sym typeface="Symbol"/>
              </a:rPr>
              <a:t>, </a:t>
            </a:r>
            <a:r>
              <a:rPr lang="de-DE" sz="2400" dirty="0" err="1" smtClean="0">
                <a:sym typeface="Symbol"/>
              </a:rPr>
              <a:t>then</a:t>
            </a:r>
            <a:r>
              <a:rPr lang="de-DE" sz="2400" dirty="0" smtClean="0">
                <a:sym typeface="Symbol"/>
              </a:rPr>
              <a:t> P must </a:t>
            </a:r>
            <a:r>
              <a:rPr lang="de-DE" sz="2400" dirty="0" err="1" smtClean="0">
                <a:sym typeface="Symbol"/>
              </a:rPr>
              <a:t>be</a:t>
            </a:r>
            <a:r>
              <a:rPr lang="de-DE" sz="2400" dirty="0" smtClean="0">
                <a:sym typeface="Symbol"/>
              </a:rPr>
              <a:t>:</a:t>
            </a:r>
          </a:p>
          <a:p>
            <a:pPr>
              <a:buClr>
                <a:srgbClr val="969696"/>
              </a:buClr>
            </a:pPr>
            <a:endParaRPr lang="de-DE" sz="2400" dirty="0">
              <a:sym typeface="Symbol"/>
            </a:endParaRPr>
          </a:p>
          <a:p>
            <a:pPr>
              <a:buClr>
                <a:srgbClr val="969696"/>
              </a:buClr>
            </a:pPr>
            <a:r>
              <a:rPr lang="de-DE" sz="2400" b="1" dirty="0" smtClean="0">
                <a:sym typeface="Symbol"/>
              </a:rPr>
              <a:t></a:t>
            </a:r>
            <a:r>
              <a:rPr lang="de-DE" sz="2400" b="1" dirty="0">
                <a:sym typeface="Symbol"/>
              </a:rPr>
              <a:t>V</a:t>
            </a:r>
            <a:r>
              <a:rPr lang="de-DE" sz="2400" b="1" dirty="0" smtClean="0">
                <a:sym typeface="Symbol"/>
              </a:rPr>
              <a:t>,</a:t>
            </a:r>
            <a:r>
              <a:rPr lang="de-DE" sz="2400" b="1" dirty="0" smtClean="0"/>
              <a:t> </a:t>
            </a:r>
            <a:r>
              <a:rPr lang="de-DE" sz="2400" b="1" dirty="0" smtClean="0">
                <a:sym typeface="Symbol"/>
              </a:rPr>
              <a:t></a:t>
            </a:r>
            <a:r>
              <a:rPr lang="de-DE" sz="2400" b="1" dirty="0" err="1">
                <a:sym typeface="Symbol"/>
              </a:rPr>
              <a:t>uV</a:t>
            </a:r>
            <a:r>
              <a:rPr lang="de-DE" sz="2400" b="1" dirty="0" smtClean="0">
                <a:sym typeface="Symbol"/>
              </a:rPr>
              <a:t>, </a:t>
            </a:r>
            <a:r>
              <a:rPr lang="de-DE" sz="2400" b="1" dirty="0" err="1" smtClean="0">
                <a:sym typeface="Symbol"/>
              </a:rPr>
              <a:t>uD</a:t>
            </a:r>
            <a:r>
              <a:rPr lang="de-DE" sz="2400" b="1" dirty="0" smtClean="0">
                <a:sym typeface="Symbol"/>
              </a:rPr>
              <a:t></a:t>
            </a:r>
            <a:r>
              <a:rPr lang="de-DE" sz="2400" dirty="0">
                <a:sym typeface="Symbol"/>
              </a:rPr>
              <a:t>.</a:t>
            </a:r>
            <a:endParaRPr lang="en-GB" sz="2400" dirty="0">
              <a:solidFill>
                <a:srgbClr val="000000"/>
              </a:solidFill>
            </a:endParaRPr>
          </a:p>
          <a:p>
            <a:pPr>
              <a:buClr>
                <a:srgbClr val="969696"/>
              </a:buClr>
            </a:pPr>
            <a:r>
              <a:rPr lang="de-DE" sz="2400" b="1" dirty="0" smtClean="0">
                <a:solidFill>
                  <a:srgbClr val="000000"/>
                </a:solidFill>
              </a:rPr>
              <a:t> </a:t>
            </a:r>
            <a:r>
              <a:rPr lang="en-GB" sz="2400" b="1" dirty="0">
                <a:solidFill>
                  <a:srgbClr val="000000"/>
                </a:solidFill>
              </a:rPr>
              <a:t>	</a:t>
            </a:r>
            <a:endParaRPr lang="en-GB" sz="2400" b="1" dirty="0" smtClean="0"/>
          </a:p>
          <a:p>
            <a:endParaRPr lang="en-GB" dirty="0" smtClean="0"/>
          </a:p>
        </p:txBody>
      </p:sp>
      <p:cxnSp>
        <p:nvCxnSpPr>
          <p:cNvPr id="8" name="Gerade Verbindung 7"/>
          <p:cNvCxnSpPr/>
          <p:nvPr/>
        </p:nvCxnSpPr>
        <p:spPr>
          <a:xfrm flipV="1">
            <a:off x="1763688" y="2564904"/>
            <a:ext cx="1728192"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3491880" y="2564904"/>
            <a:ext cx="1944216"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798783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97</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4801314"/>
          </a:xfrm>
          <a:prstGeom prst="rect">
            <a:avLst/>
          </a:prstGeom>
          <a:noFill/>
        </p:spPr>
        <p:txBody>
          <a:bodyPr wrap="square" rtlCol="0">
            <a:spAutoFit/>
          </a:bodyPr>
          <a:lstStyle/>
          <a:p>
            <a:r>
              <a:rPr lang="en-GB" sz="2400" b="1" dirty="0" smtClean="0"/>
              <a:t>Ps selecting DPs</a:t>
            </a: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r>
              <a:rPr lang="en-GB" sz="2400" dirty="0" smtClean="0">
                <a:solidFill>
                  <a:srgbClr val="000000"/>
                </a:solidFill>
              </a:rPr>
              <a:t>PP: </a:t>
            </a:r>
            <a:r>
              <a:rPr lang="de-DE" sz="2400" dirty="0" smtClean="0">
                <a:sym typeface="Symbol"/>
              </a:rPr>
              <a:t>V, </a:t>
            </a:r>
            <a:r>
              <a:rPr lang="de-DE" sz="2400" dirty="0" err="1">
                <a:sym typeface="Symbol"/>
              </a:rPr>
              <a:t>uV</a:t>
            </a:r>
            <a:r>
              <a:rPr lang="de-DE" sz="2400" dirty="0" smtClean="0">
                <a:sym typeface="Symbol"/>
              </a:rPr>
              <a:t></a:t>
            </a:r>
            <a:r>
              <a:rPr lang="de-DE" sz="2400" dirty="0" smtClean="0"/>
              <a:t> </a:t>
            </a: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r>
              <a:rPr lang="de-DE" sz="2400" dirty="0">
                <a:sym typeface="Symbol"/>
              </a:rPr>
              <a:t>P</a:t>
            </a:r>
            <a:r>
              <a:rPr lang="de-DE" sz="2400" dirty="0" smtClean="0">
                <a:sym typeface="Symbol"/>
              </a:rPr>
              <a:t>: V, </a:t>
            </a:r>
            <a:r>
              <a:rPr lang="de-DE" sz="2400" dirty="0" err="1" smtClean="0">
                <a:sym typeface="Symbol"/>
              </a:rPr>
              <a:t>uV</a:t>
            </a:r>
            <a:r>
              <a:rPr lang="de-DE" sz="2400" dirty="0" smtClean="0">
                <a:sym typeface="Symbol"/>
              </a:rPr>
              <a:t>, uD</a:t>
            </a:r>
            <a:r>
              <a:rPr lang="de-DE" sz="2400" dirty="0" smtClean="0"/>
              <a:t> </a:t>
            </a:r>
            <a:r>
              <a:rPr lang="en-GB" sz="2400" b="1" dirty="0">
                <a:solidFill>
                  <a:srgbClr val="000000"/>
                </a:solidFill>
              </a:rPr>
              <a:t>		</a:t>
            </a:r>
            <a:r>
              <a:rPr lang="en-GB" sz="2400" b="1" dirty="0" smtClean="0">
                <a:solidFill>
                  <a:srgbClr val="000000"/>
                </a:solidFill>
              </a:rPr>
              <a:t>	</a:t>
            </a:r>
            <a:r>
              <a:rPr lang="en-GB" sz="2400" dirty="0" smtClean="0">
                <a:solidFill>
                  <a:srgbClr val="000000"/>
                </a:solidFill>
              </a:rPr>
              <a:t> DP:  </a:t>
            </a:r>
            <a:r>
              <a:rPr lang="de-DE" sz="2400" dirty="0" smtClean="0">
                <a:sym typeface="Symbol"/>
              </a:rPr>
              <a:t>D</a:t>
            </a:r>
            <a:r>
              <a:rPr lang="de-DE" sz="2400" dirty="0" smtClean="0"/>
              <a:t> </a:t>
            </a:r>
          </a:p>
          <a:p>
            <a:pPr>
              <a:buClr>
                <a:srgbClr val="969696"/>
              </a:buClr>
            </a:pPr>
            <a:endParaRPr lang="de-DE" sz="2400" b="1" dirty="0">
              <a:solidFill>
                <a:srgbClr val="000000"/>
              </a:solidFill>
            </a:endParaRPr>
          </a:p>
          <a:p>
            <a:pPr>
              <a:buClr>
                <a:srgbClr val="969696"/>
              </a:buClr>
            </a:pPr>
            <a:endParaRPr lang="de-DE" sz="2400" dirty="0" smtClean="0">
              <a:solidFill>
                <a:srgbClr val="000000"/>
              </a:solidFill>
            </a:endParaRPr>
          </a:p>
          <a:p>
            <a:pPr>
              <a:buClr>
                <a:srgbClr val="969696"/>
              </a:buClr>
            </a:pPr>
            <a:r>
              <a:rPr lang="en-GB" sz="2400" dirty="0" smtClean="0">
                <a:solidFill>
                  <a:srgbClr val="000000"/>
                </a:solidFill>
              </a:rPr>
              <a:t>But now the ordering problem re-appears: why could P, then, not first select / merge with a V, and then with a DP? The proposal predicts the following to be grammatical:</a:t>
            </a:r>
          </a:p>
          <a:p>
            <a:pPr>
              <a:buClr>
                <a:srgbClr val="969696"/>
              </a:buClr>
            </a:pPr>
            <a:r>
              <a:rPr lang="de-DE" sz="2400" b="1" dirty="0" smtClean="0">
                <a:solidFill>
                  <a:srgbClr val="000000"/>
                </a:solidFill>
              </a:rPr>
              <a:t> </a:t>
            </a:r>
            <a:r>
              <a:rPr lang="en-GB" sz="2400" b="1" dirty="0">
                <a:solidFill>
                  <a:srgbClr val="000000"/>
                </a:solidFill>
              </a:rPr>
              <a:t>	</a:t>
            </a:r>
            <a:endParaRPr lang="en-GB" sz="2400" b="1" dirty="0" smtClean="0"/>
          </a:p>
          <a:p>
            <a:endParaRPr lang="en-GB" dirty="0" smtClean="0"/>
          </a:p>
        </p:txBody>
      </p:sp>
      <p:cxnSp>
        <p:nvCxnSpPr>
          <p:cNvPr id="8" name="Gerade Verbindung 7"/>
          <p:cNvCxnSpPr/>
          <p:nvPr/>
        </p:nvCxnSpPr>
        <p:spPr>
          <a:xfrm flipV="1">
            <a:off x="1835696" y="2564904"/>
            <a:ext cx="1728192" cy="576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3563888" y="2564904"/>
            <a:ext cx="1944216" cy="5760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744401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98</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1107996"/>
          </a:xfrm>
          <a:prstGeom prst="rect">
            <a:avLst/>
          </a:prstGeom>
          <a:noFill/>
        </p:spPr>
        <p:txBody>
          <a:bodyPr wrap="square" rtlCol="0">
            <a:spAutoFit/>
          </a:bodyPr>
          <a:lstStyle/>
          <a:p>
            <a:endParaRPr lang="en-GB" sz="2400" b="1" dirty="0"/>
          </a:p>
          <a:p>
            <a:endParaRPr lang="en-GB" sz="2400" b="1" dirty="0" smtClean="0"/>
          </a:p>
          <a:p>
            <a:endParaRPr lang="en-GB" dirty="0" smtClean="0"/>
          </a:p>
        </p:txBody>
      </p:sp>
      <p:sp>
        <p:nvSpPr>
          <p:cNvPr id="14" name="Textfeld 13"/>
          <p:cNvSpPr txBox="1"/>
          <p:nvPr/>
        </p:nvSpPr>
        <p:spPr>
          <a:xfrm>
            <a:off x="431540" y="1268760"/>
            <a:ext cx="8388932" cy="4154983"/>
          </a:xfrm>
          <a:prstGeom prst="rect">
            <a:avLst/>
          </a:prstGeom>
          <a:noFill/>
        </p:spPr>
        <p:txBody>
          <a:bodyPr wrap="square" rtlCol="0">
            <a:spAutoFit/>
          </a:bodyPr>
          <a:lstStyle/>
          <a:p>
            <a:pPr>
              <a:buClr>
                <a:srgbClr val="969696"/>
              </a:buClr>
            </a:pPr>
            <a:r>
              <a:rPr lang="en-GB" sz="2400" b="1" dirty="0">
                <a:solidFill>
                  <a:srgbClr val="000000"/>
                </a:solidFill>
                <a:sym typeface="Symbol"/>
              </a:rPr>
              <a:t>	</a:t>
            </a:r>
            <a:r>
              <a:rPr lang="en-GB" sz="2400" b="1" dirty="0" smtClean="0">
                <a:solidFill>
                  <a:srgbClr val="000000"/>
                </a:solidFill>
                <a:sym typeface="Symbol"/>
              </a:rPr>
              <a:t>			  </a:t>
            </a:r>
            <a:r>
              <a:rPr lang="en-GB" sz="2400" dirty="0" smtClean="0">
                <a:solidFill>
                  <a:srgbClr val="000000"/>
                </a:solidFill>
                <a:sym typeface="Symbol"/>
              </a:rPr>
              <a:t>VP: </a:t>
            </a:r>
            <a:r>
              <a:rPr lang="de-DE" sz="2400" dirty="0" smtClean="0">
                <a:sym typeface="Symbol"/>
              </a:rPr>
              <a:t>V</a:t>
            </a:r>
            <a:r>
              <a:rPr lang="de-DE" sz="2400" dirty="0" smtClean="0"/>
              <a:t> </a:t>
            </a:r>
            <a:endParaRPr lang="en-GB" sz="2400" b="1" dirty="0" smtClean="0">
              <a:solidFill>
                <a:srgbClr val="000000"/>
              </a:solidFill>
            </a:endParaRPr>
          </a:p>
          <a:p>
            <a:pPr>
              <a:buClr>
                <a:srgbClr val="969696"/>
              </a:buClr>
            </a:pP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de-DE" sz="2400" dirty="0" smtClean="0">
                <a:sym typeface="Symbol"/>
              </a:rPr>
              <a:t>		V: V,uD</a:t>
            </a:r>
            <a:r>
              <a:rPr lang="de-DE" sz="2400" dirty="0" smtClean="0"/>
              <a:t> 		</a:t>
            </a:r>
            <a:r>
              <a:rPr lang="de-DE" sz="2400" dirty="0"/>
              <a:t> </a:t>
            </a:r>
            <a:r>
              <a:rPr lang="de-DE" sz="2400" dirty="0" smtClean="0"/>
              <a:t>  	   DP: </a:t>
            </a:r>
            <a:r>
              <a:rPr lang="de-DE" sz="2400" dirty="0" smtClean="0">
                <a:sym typeface="Symbol"/>
              </a:rPr>
              <a:t>D</a:t>
            </a:r>
            <a:r>
              <a:rPr lang="de-DE" sz="2400" dirty="0" smtClean="0"/>
              <a:t> </a:t>
            </a:r>
            <a:endParaRPr lang="en-GB" sz="2400" b="1" dirty="0">
              <a:solidFill>
                <a:srgbClr val="000000"/>
              </a:solidFill>
            </a:endParaRPr>
          </a:p>
          <a:p>
            <a:pPr>
              <a:buClr>
                <a:srgbClr val="969696"/>
              </a:buClr>
            </a:pPr>
            <a:endParaRPr lang="en-GB" sz="2400" b="1" dirty="0">
              <a:solidFill>
                <a:srgbClr val="000000"/>
              </a:solidFill>
            </a:endParaRPr>
          </a:p>
          <a:p>
            <a:pPr>
              <a:buClr>
                <a:srgbClr val="969696"/>
              </a:buClr>
            </a:pPr>
            <a:r>
              <a:rPr lang="en-GB" sz="2400" b="1" dirty="0" smtClean="0">
                <a:solidFill>
                  <a:srgbClr val="000000"/>
                </a:solidFill>
              </a:rPr>
              <a:t>			</a:t>
            </a:r>
          </a:p>
          <a:p>
            <a:pPr>
              <a:buClr>
                <a:srgbClr val="969696"/>
              </a:buClr>
            </a:pPr>
            <a:r>
              <a:rPr lang="de-DE" sz="2400" dirty="0" smtClean="0">
                <a:sym typeface="Symbol"/>
              </a:rPr>
              <a:t>P: V, </a:t>
            </a:r>
            <a:r>
              <a:rPr lang="de-DE" sz="2400" dirty="0" err="1" smtClean="0">
                <a:sym typeface="Symbol"/>
              </a:rPr>
              <a:t>uV</a:t>
            </a:r>
            <a:r>
              <a:rPr lang="de-DE" sz="2400" dirty="0" smtClean="0">
                <a:sym typeface="Symbol"/>
              </a:rPr>
              <a:t>, uD</a:t>
            </a:r>
            <a:r>
              <a:rPr lang="de-DE" sz="2400" dirty="0" smtClean="0"/>
              <a:t> </a:t>
            </a:r>
            <a:r>
              <a:rPr lang="de-DE" sz="2400" dirty="0" smtClean="0">
                <a:sym typeface="Symbol"/>
              </a:rPr>
              <a:t>		V: V</a:t>
            </a:r>
            <a:r>
              <a:rPr lang="de-DE" sz="2400" dirty="0" smtClean="0"/>
              <a:t> </a:t>
            </a:r>
            <a:endParaRPr lang="en-GB" sz="2400" b="1" dirty="0">
              <a:solidFill>
                <a:srgbClr val="000000"/>
              </a:solidFill>
            </a:endParaRPr>
          </a:p>
          <a:p>
            <a:pPr>
              <a:buClr>
                <a:srgbClr val="969696"/>
              </a:buClr>
            </a:pPr>
            <a:endParaRPr lang="en-GB" sz="2400" b="1" dirty="0" smtClean="0">
              <a:solidFill>
                <a:srgbClr val="000000"/>
              </a:solidFill>
            </a:endParaRPr>
          </a:p>
          <a:p>
            <a:pPr>
              <a:buClr>
                <a:srgbClr val="969696"/>
              </a:buClr>
            </a:pPr>
            <a:endParaRPr lang="en-GB" sz="2400" b="1" dirty="0" smtClean="0">
              <a:solidFill>
                <a:srgbClr val="000000"/>
              </a:solidFill>
            </a:endParaRPr>
          </a:p>
          <a:p>
            <a:pPr>
              <a:buClr>
                <a:srgbClr val="969696"/>
              </a:buClr>
            </a:pPr>
            <a:r>
              <a:rPr lang="en-GB" sz="2400" b="1" dirty="0" smtClean="0">
                <a:solidFill>
                  <a:srgbClr val="000000"/>
                </a:solidFill>
              </a:rPr>
              <a:t>But how bad are these structures?</a:t>
            </a:r>
          </a:p>
          <a:p>
            <a:pPr>
              <a:buClr>
                <a:srgbClr val="969696"/>
              </a:buClr>
            </a:pPr>
            <a:endParaRPr lang="en-GB" sz="2400" b="1" dirty="0">
              <a:solidFill>
                <a:srgbClr val="000000"/>
              </a:solidFill>
            </a:endParaRPr>
          </a:p>
        </p:txBody>
      </p:sp>
      <p:cxnSp>
        <p:nvCxnSpPr>
          <p:cNvPr id="10" name="Gerade Verbindung 9"/>
          <p:cNvCxnSpPr/>
          <p:nvPr/>
        </p:nvCxnSpPr>
        <p:spPr>
          <a:xfrm flipV="1">
            <a:off x="2915816" y="1916832"/>
            <a:ext cx="1728192"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a:off x="4644008" y="1916832"/>
            <a:ext cx="18722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1331640" y="2996952"/>
            <a:ext cx="1728192"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a:off x="3059832" y="2996952"/>
            <a:ext cx="1512168" cy="43204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2132092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 Verbindung 1"/>
          <p:cNvCxnSpPr/>
          <p:nvPr/>
        </p:nvCxnSpPr>
        <p:spPr>
          <a:xfrm>
            <a:off x="0" y="1052736"/>
            <a:ext cx="9144000" cy="0"/>
          </a:xfrm>
          <a:prstGeom prst="line">
            <a:avLst/>
          </a:prstGeom>
          <a:ln w="57150">
            <a:solidFill>
              <a:srgbClr val="192C43"/>
            </a:solidFill>
          </a:ln>
        </p:spPr>
        <p:style>
          <a:lnRef idx="1">
            <a:schemeClr val="accent1"/>
          </a:lnRef>
          <a:fillRef idx="0">
            <a:schemeClr val="accent1"/>
          </a:fillRef>
          <a:effectRef idx="0">
            <a:schemeClr val="accent1"/>
          </a:effectRef>
          <a:fontRef idx="minor">
            <a:schemeClr val="tx1"/>
          </a:fontRef>
        </p:style>
      </p:cxnSp>
      <p:sp>
        <p:nvSpPr>
          <p:cNvPr id="5" name="Foliennummernplatzhalter 4"/>
          <p:cNvSpPr>
            <a:spLocks noGrp="1"/>
          </p:cNvSpPr>
          <p:nvPr>
            <p:ph type="sldNum" sz="quarter" idx="12"/>
          </p:nvPr>
        </p:nvSpPr>
        <p:spPr>
          <a:xfrm>
            <a:off x="8450088" y="6448251"/>
            <a:ext cx="586408" cy="365125"/>
          </a:xfrm>
        </p:spPr>
        <p:txBody>
          <a:bodyPr/>
          <a:lstStyle/>
          <a:p>
            <a:fld id="{E6E3C995-7FBA-41FA-A6DD-36325306685B}" type="slidenum">
              <a:rPr lang="de-DE" sz="1600" smtClean="0">
                <a:solidFill>
                  <a:schemeClr val="tx1"/>
                </a:solidFill>
              </a:rPr>
              <a:t>99</a:t>
            </a:fld>
            <a:endParaRPr lang="de-DE" sz="1600">
              <a:solidFill>
                <a:schemeClr val="tx1"/>
              </a:solidFill>
            </a:endParaRPr>
          </a:p>
        </p:txBody>
      </p:sp>
      <p:sp>
        <p:nvSpPr>
          <p:cNvPr id="6" name="Textfeld 5"/>
          <p:cNvSpPr txBox="1"/>
          <p:nvPr/>
        </p:nvSpPr>
        <p:spPr>
          <a:xfrm>
            <a:off x="72000" y="188640"/>
            <a:ext cx="9000000" cy="646331"/>
          </a:xfrm>
          <a:prstGeom prst="rect">
            <a:avLst/>
          </a:prstGeom>
          <a:noFill/>
        </p:spPr>
        <p:txBody>
          <a:bodyPr wrap="square" rtlCol="0">
            <a:spAutoFit/>
          </a:bodyPr>
          <a:lstStyle/>
          <a:p>
            <a:pPr algn="ctr"/>
            <a:r>
              <a:rPr lang="de-DE" sz="3600" b="1" dirty="0">
                <a:solidFill>
                  <a:srgbClr val="000000"/>
                </a:solidFill>
              </a:rPr>
              <a:t>IX. PP Arguments </a:t>
            </a:r>
            <a:r>
              <a:rPr lang="de-DE" sz="3600" b="1" dirty="0" err="1">
                <a:solidFill>
                  <a:srgbClr val="000000"/>
                </a:solidFill>
              </a:rPr>
              <a:t>and</a:t>
            </a:r>
            <a:r>
              <a:rPr lang="de-DE" sz="3600" b="1" dirty="0">
                <a:solidFill>
                  <a:srgbClr val="000000"/>
                </a:solidFill>
              </a:rPr>
              <a:t> </a:t>
            </a:r>
            <a:r>
              <a:rPr lang="de-DE" sz="3600" b="1" dirty="0" err="1">
                <a:solidFill>
                  <a:srgbClr val="000000"/>
                </a:solidFill>
              </a:rPr>
              <a:t>Adjuncts</a:t>
            </a:r>
            <a:endParaRPr lang="de-DE" sz="3600" b="1" dirty="0">
              <a:solidFill>
                <a:srgbClr val="000000"/>
              </a:solidFill>
            </a:endParaRPr>
          </a:p>
        </p:txBody>
      </p:sp>
      <p:sp>
        <p:nvSpPr>
          <p:cNvPr id="7" name="Textfeld 6"/>
          <p:cNvSpPr txBox="1"/>
          <p:nvPr/>
        </p:nvSpPr>
        <p:spPr>
          <a:xfrm>
            <a:off x="431540" y="1268760"/>
            <a:ext cx="8280920" cy="4893647"/>
          </a:xfrm>
          <a:prstGeom prst="rect">
            <a:avLst/>
          </a:prstGeom>
          <a:noFill/>
        </p:spPr>
        <p:txBody>
          <a:bodyPr wrap="square" rtlCol="0">
            <a:spAutoFit/>
          </a:bodyPr>
          <a:lstStyle/>
          <a:p>
            <a:r>
              <a:rPr lang="en-GB" sz="2400" b="1" dirty="0" smtClean="0"/>
              <a:t>Many languages allow prepositions to form syntactic structures with verbs (so called particle verb constructions), </a:t>
            </a:r>
            <a:r>
              <a:rPr lang="en-GB" sz="2400" b="1" dirty="0"/>
              <a:t>b</a:t>
            </a:r>
            <a:r>
              <a:rPr lang="en-GB" sz="2400" b="1" dirty="0" smtClean="0"/>
              <a:t>efore they merge with their arguments.</a:t>
            </a:r>
            <a:endParaRPr lang="en-GB" sz="2400" dirty="0">
              <a:sym typeface="Symbol"/>
            </a:endParaRPr>
          </a:p>
          <a:p>
            <a:pPr marL="342900" indent="-342900">
              <a:buFont typeface="Wingdings" charset="2"/>
              <a:buChar char="§"/>
            </a:pPr>
            <a:endParaRPr lang="en-GB" sz="2400" dirty="0" smtClean="0">
              <a:sym typeface="Symbol"/>
            </a:endParaRPr>
          </a:p>
          <a:p>
            <a:r>
              <a:rPr lang="de-DE" sz="2400" dirty="0" smtClean="0">
                <a:solidFill>
                  <a:schemeClr val="accent1"/>
                </a:solidFill>
                <a:sym typeface="Symbol"/>
              </a:rPr>
              <a:t>	</a:t>
            </a:r>
            <a:r>
              <a:rPr lang="en-GB" sz="2400" dirty="0" smtClean="0">
                <a:solidFill>
                  <a:schemeClr val="accent1"/>
                </a:solidFill>
                <a:sym typeface="Symbol"/>
              </a:rPr>
              <a:t>Eat up</a:t>
            </a:r>
            <a:r>
              <a:rPr lang="de-DE" sz="2400" dirty="0" smtClean="0">
                <a:solidFill>
                  <a:schemeClr val="accent1"/>
                </a:solidFill>
                <a:sym typeface="Symbol"/>
              </a:rPr>
              <a:t></a:t>
            </a:r>
            <a:r>
              <a:rPr lang="en-GB" sz="2400" dirty="0" smtClean="0">
                <a:solidFill>
                  <a:schemeClr val="accent1"/>
                </a:solidFill>
                <a:sym typeface="Symbol"/>
              </a:rPr>
              <a:t> </a:t>
            </a:r>
            <a:r>
              <a:rPr lang="de-DE" sz="2400" dirty="0" smtClean="0">
                <a:solidFill>
                  <a:schemeClr val="accent1"/>
                </a:solidFill>
                <a:sym typeface="Symbol"/>
              </a:rPr>
              <a:t></a:t>
            </a:r>
            <a:r>
              <a:rPr lang="en-GB" sz="2400" dirty="0" smtClean="0">
                <a:solidFill>
                  <a:schemeClr val="accent1"/>
                </a:solidFill>
                <a:sym typeface="Symbol"/>
              </a:rPr>
              <a:t>the sandwich</a:t>
            </a:r>
            <a:r>
              <a:rPr lang="de-DE" sz="2400" dirty="0" smtClean="0">
                <a:solidFill>
                  <a:schemeClr val="accent1"/>
                </a:solidFill>
                <a:sym typeface="Symbol"/>
              </a:rPr>
              <a:t></a:t>
            </a:r>
            <a:r>
              <a:rPr lang="de-DE" sz="2400" dirty="0">
                <a:solidFill>
                  <a:schemeClr val="accent1"/>
                </a:solidFill>
                <a:sym typeface="Symbol"/>
              </a:rPr>
              <a:t></a:t>
            </a:r>
            <a:endParaRPr lang="en-GB" sz="2400" dirty="0" smtClean="0">
              <a:solidFill>
                <a:schemeClr val="accent1"/>
              </a:solidFill>
              <a:sym typeface="Symbol"/>
            </a:endParaRPr>
          </a:p>
          <a:p>
            <a:r>
              <a:rPr lang="en-GB" sz="2400" dirty="0" smtClean="0">
                <a:solidFill>
                  <a:schemeClr val="accent1"/>
                </a:solidFill>
                <a:sym typeface="Symbol"/>
              </a:rPr>
              <a:t>	</a:t>
            </a:r>
            <a:r>
              <a:rPr lang="en-GB" sz="2400" dirty="0" err="1" smtClean="0">
                <a:solidFill>
                  <a:schemeClr val="accent1"/>
                </a:solidFill>
                <a:sym typeface="Symbol"/>
              </a:rPr>
              <a:t>Ich</a:t>
            </a:r>
            <a:r>
              <a:rPr lang="en-GB" sz="2400" dirty="0" smtClean="0">
                <a:solidFill>
                  <a:schemeClr val="accent1"/>
                </a:solidFill>
                <a:sym typeface="Symbol"/>
              </a:rPr>
              <a:t> </a:t>
            </a:r>
            <a:r>
              <a:rPr lang="en-GB" sz="2400" dirty="0" err="1" smtClean="0">
                <a:solidFill>
                  <a:schemeClr val="accent1"/>
                </a:solidFill>
                <a:sym typeface="Symbol"/>
              </a:rPr>
              <a:t>rufe</a:t>
            </a:r>
            <a:r>
              <a:rPr lang="en-GB" sz="2400" dirty="0" smtClean="0">
                <a:solidFill>
                  <a:schemeClr val="accent1"/>
                </a:solidFill>
                <a:sym typeface="Symbol"/>
              </a:rPr>
              <a:t> </a:t>
            </a:r>
            <a:r>
              <a:rPr lang="de-DE" sz="2400" dirty="0">
                <a:solidFill>
                  <a:schemeClr val="accent1"/>
                </a:solidFill>
                <a:sym typeface="Symbol"/>
              </a:rPr>
              <a:t></a:t>
            </a:r>
            <a:r>
              <a:rPr lang="en-GB" sz="2400" dirty="0" smtClean="0">
                <a:solidFill>
                  <a:schemeClr val="accent1"/>
                </a:solidFill>
                <a:sym typeface="Symbol"/>
              </a:rPr>
              <a:t>Marie </a:t>
            </a:r>
            <a:r>
              <a:rPr lang="de-DE" sz="2400" dirty="0">
                <a:solidFill>
                  <a:schemeClr val="accent1"/>
                </a:solidFill>
                <a:sym typeface="Symbol"/>
              </a:rPr>
              <a:t></a:t>
            </a:r>
            <a:r>
              <a:rPr lang="en-GB" sz="2400" dirty="0" smtClean="0">
                <a:solidFill>
                  <a:schemeClr val="accent1"/>
                </a:solidFill>
                <a:sym typeface="Symbol"/>
              </a:rPr>
              <a:t>an-</a:t>
            </a:r>
            <a:r>
              <a:rPr lang="en-GB" sz="2400" strike="sngStrike" dirty="0" err="1" smtClean="0">
                <a:solidFill>
                  <a:schemeClr val="accent1"/>
                </a:solidFill>
                <a:sym typeface="Symbol"/>
              </a:rPr>
              <a:t>rufe</a:t>
            </a:r>
            <a:r>
              <a:rPr lang="de-DE" sz="2400" dirty="0">
                <a:solidFill>
                  <a:schemeClr val="accent1"/>
                </a:solidFill>
                <a:sym typeface="Symbol"/>
              </a:rPr>
              <a:t></a:t>
            </a:r>
            <a:r>
              <a:rPr lang="de-DE" sz="2400" dirty="0" smtClean="0">
                <a:solidFill>
                  <a:schemeClr val="accent1"/>
                </a:solidFill>
                <a:sym typeface="Symbol"/>
              </a:rPr>
              <a:t></a:t>
            </a:r>
          </a:p>
          <a:p>
            <a:pPr marL="342900" indent="-342900">
              <a:buFont typeface="Wingdings" charset="2"/>
              <a:buChar char="§"/>
            </a:pPr>
            <a:endParaRPr lang="en-GB" sz="2400" dirty="0" smtClean="0">
              <a:sym typeface="Symbol"/>
            </a:endParaRPr>
          </a:p>
          <a:p>
            <a:r>
              <a:rPr lang="en-GB" sz="2400" dirty="0" smtClean="0">
                <a:sym typeface="Symbol"/>
              </a:rPr>
              <a:t>Even though such constructions are strongly constrained (not every preposition and verb can form a particle verb), the fact that some can shows that an analysis of prepositions being able to select verbs and jointly select a subsequent argument is necessary.</a:t>
            </a:r>
            <a:endParaRPr lang="en-GB" sz="2400" dirty="0">
              <a:sym typeface="Symbol"/>
            </a:endParaRPr>
          </a:p>
          <a:p>
            <a:endParaRPr lang="en-GB" sz="2400" dirty="0">
              <a:sym typeface="Symbol"/>
            </a:endParaRPr>
          </a:p>
        </p:txBody>
      </p:sp>
    </p:spTree>
    <p:extLst>
      <p:ext uri="{BB962C8B-B14F-4D97-AF65-F5344CB8AC3E}">
        <p14:creationId xmlns:p14="http://schemas.microsoft.com/office/powerpoint/2010/main" val="723681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7639</Words>
  <Application>Microsoft Macintosh PowerPoint</Application>
  <PresentationFormat>Bildschirmpräsentation (4:3)</PresentationFormat>
  <Paragraphs>1678</Paragraphs>
  <Slides>143</Slides>
  <Notes>125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143</vt:i4>
      </vt:variant>
    </vt:vector>
  </HeadingPairs>
  <TitlesOfParts>
    <vt:vector size="148" baseType="lpstr">
      <vt:lpstr>Calibri</vt:lpstr>
      <vt:lpstr>Symbol</vt:lpstr>
      <vt:lpstr>Wingdings</vt:lpstr>
      <vt:lpstr>Arial</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 Goettingen</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afenner</dc:creator>
  <cp:lastModifiedBy>Microsoft Office-Anwender</cp:lastModifiedBy>
  <cp:revision>2339</cp:revision>
  <cp:lastPrinted>2016-10-19T19:04:44Z</cp:lastPrinted>
  <dcterms:created xsi:type="dcterms:W3CDTF">2016-03-07T09:58:16Z</dcterms:created>
  <dcterms:modified xsi:type="dcterms:W3CDTF">2019-07-29T14:36:06Z</dcterms:modified>
</cp:coreProperties>
</file>